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charts/chart3.xml" ContentType="application/vnd.openxmlformats-officedocument.drawingml.chart+xml"/>
  <Override PartName="/ppt/charts/style2.xml" ContentType="application/vnd.ms-office.chartstyle+xml"/>
  <Override PartName="/ppt/charts/colors2.xml" ContentType="application/vnd.ms-office.chartcolorstyl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58" r:id="rId3"/>
    <p:sldId id="783" r:id="rId4"/>
    <p:sldId id="784" r:id="rId5"/>
    <p:sldId id="785" r:id="rId6"/>
    <p:sldId id="786" r:id="rId7"/>
    <p:sldId id="787" r:id="rId8"/>
    <p:sldId id="788" r:id="rId9"/>
    <p:sldId id="789" r:id="rId10"/>
    <p:sldId id="790" r:id="rId11"/>
    <p:sldId id="791" r:id="rId12"/>
    <p:sldId id="792" r:id="rId13"/>
    <p:sldId id="793" r:id="rId14"/>
    <p:sldId id="794" r:id="rId15"/>
    <p:sldId id="795" r:id="rId16"/>
    <p:sldId id="796" r:id="rId17"/>
    <p:sldId id="797" r:id="rId18"/>
    <p:sldId id="798" r:id="rId19"/>
    <p:sldId id="804" r:id="rId20"/>
    <p:sldId id="805" r:id="rId21"/>
    <p:sldId id="806" r:id="rId22"/>
    <p:sldId id="807" r:id="rId23"/>
    <p:sldId id="808" r:id="rId24"/>
    <p:sldId id="809" r:id="rId25"/>
    <p:sldId id="810" r:id="rId26"/>
    <p:sldId id="802" r:id="rId27"/>
    <p:sldId id="803" r:id="rId28"/>
    <p:sldId id="799" r:id="rId29"/>
    <p:sldId id="800" r:id="rId30"/>
    <p:sldId id="801" r:id="rId31"/>
    <p:sldId id="311" r:id="rId32"/>
  </p:sldIdLst>
  <p:sldSz cx="7200900" cy="9144000"/>
  <p:notesSz cx="7010400" cy="9296400"/>
  <p:embeddedFontLst>
    <p:embeddedFont>
      <p:font typeface="Calibri" panose="020F0502020204030204" pitchFamily="34" charset="0"/>
      <p:regular r:id="rId34"/>
      <p:bold r:id="rId35"/>
      <p:italic r:id="rId36"/>
      <p:boldItalic r:id="rId37"/>
    </p:embeddedFont>
    <p:embeddedFont>
      <p:font typeface="Cambria" panose="02040503050406030204" pitchFamily="18" charset="0"/>
      <p:regular r:id="rId38"/>
      <p:bold r:id="rId39"/>
      <p:italic r:id="rId40"/>
      <p:boldItalic r:id="rId41"/>
    </p:embeddedFont>
    <p:embeddedFont>
      <p:font typeface="Arial Narrow" panose="020B0606020202030204" pitchFamily="34" charset="0"/>
      <p:regular r:id="rId42"/>
      <p:bold r:id="rId43"/>
      <p:italic r:id="rId44"/>
      <p:boldItalic r:id="rId45"/>
    </p:embeddedFont>
    <p:embeddedFont>
      <p:font typeface="Libre Franklin Black" panose="020B0604020202020204" charset="0"/>
      <p:bold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268">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84" roundtripDataSignature="AMtx7mhq9H1o+73z2AjGQsSkbnHR69S0m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BA0192-C984-429C-8F2B-7130667B95A3}">
  <a:tblStyle styleId="{93BA0192-C984-429C-8F2B-7130667B95A3}"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a:tcStyle>
        <a:tcBdr/>
        <a:fill>
          <a:solidFill>
            <a:srgbClr val="CFD7E7"/>
          </a:solidFill>
        </a:fill>
      </a:tcStyle>
    </a:band1H>
    <a:band2H>
      <a:tcTxStyle/>
      <a:tcStyle>
        <a:tcBdr/>
      </a:tcStyle>
    </a:band2H>
    <a:band1V>
      <a:tcTxStyle/>
      <a:tcStyle>
        <a:tcBdr/>
        <a:fill>
          <a:solidFill>
            <a:srgbClr val="CFD7E7"/>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6F18B00D-03EA-40F0-9A42-3DDA0B58A833}"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D9C8D0CF-BB21-4FCC-AB7F-7B5F85500848}" styleName="Table_2">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12700" cap="flat" cmpd="sng">
              <a:solidFill>
                <a:schemeClr val="accent6"/>
              </a:solidFill>
              <a:prstDash val="solid"/>
              <a:round/>
              <a:headEnd type="none" w="sm" len="sm"/>
              <a:tailEnd type="none" w="sm" len="sm"/>
            </a:ln>
          </a:top>
          <a:bottom>
            <a:ln w="12700" cap="flat" cmpd="sng">
              <a:solidFill>
                <a:schemeClr val="accent6"/>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fill>
          <a:solidFill>
            <a:schemeClr val="accent6">
              <a:alpha val="20000"/>
            </a:schemeClr>
          </a:solidFill>
        </a:fill>
      </a:tcStyle>
    </a:band1H>
    <a:band2H>
      <a:tcTxStyle/>
      <a:tcStyle>
        <a:tcBdr/>
      </a:tcStyle>
    </a:band2H>
    <a:band1V>
      <a:tcTxStyle/>
      <a:tcStyle>
        <a:tcBdr/>
        <a:fill>
          <a:solidFill>
            <a:schemeClr val="accent6">
              <a:alpha val="20000"/>
            </a:schemeClr>
          </a:solidFill>
        </a:fill>
      </a:tcStyle>
    </a:band1V>
    <a:band2V>
      <a:tcTxStyle/>
      <a:tcStyle>
        <a:tcBdr/>
      </a:tcStyle>
    </a:band2V>
    <a:lastCol>
      <a:tcTxStyle b="on" i="off"/>
      <a:tcStyle>
        <a:tcBdr/>
      </a:tcStyle>
    </a:lastCol>
    <a:firstCol>
      <a:tcTxStyle b="on" i="off"/>
      <a:tcStyle>
        <a:tcBdr/>
      </a:tcStyle>
    </a:firstCol>
    <a:lastRow>
      <a:tcTxStyle b="on" i="off"/>
      <a:tcStyle>
        <a:tcBdr>
          <a:top>
            <a:ln w="12700" cap="flat" cmpd="sng">
              <a:solidFill>
                <a:schemeClr val="accent6"/>
              </a:solidFill>
              <a:prstDash val="solid"/>
              <a:round/>
              <a:headEnd type="none" w="sm" len="sm"/>
              <a:tailEnd type="none" w="sm" len="sm"/>
            </a:ln>
          </a:top>
        </a:tcBdr>
        <a:fill>
          <a:solidFill>
            <a:srgbClr val="FFFFFF">
              <a:alpha val="0"/>
            </a:srgbClr>
          </a:solidFill>
        </a:fill>
      </a:tcStyle>
    </a:lastRow>
    <a:seCell>
      <a:tcTxStyle/>
      <a:tcStyle>
        <a:tcBdr/>
      </a:tcStyle>
    </a:seCell>
    <a:swCell>
      <a:tcTxStyle/>
      <a:tcStyle>
        <a:tcBdr/>
      </a:tcStyle>
    </a:swCell>
    <a:firstRow>
      <a:tcTxStyle b="on" i="off"/>
      <a:tcStyle>
        <a:tcBdr>
          <a:bottom>
            <a:ln w="12700" cap="flat" cmpd="sng">
              <a:solidFill>
                <a:schemeClr val="accent6"/>
              </a:solidFill>
              <a:prstDash val="solid"/>
              <a:round/>
              <a:headEnd type="none" w="sm" len="sm"/>
              <a:tailEnd type="none" w="sm" len="sm"/>
            </a:ln>
          </a:bottom>
        </a:tcBdr>
        <a:fill>
          <a:solidFill>
            <a:srgbClr val="FFFFFF">
              <a:alpha val="0"/>
            </a:srgbClr>
          </a:solidFill>
        </a:fill>
      </a:tcStyle>
    </a:firstRow>
    <a:neCell>
      <a:tcTxStyle/>
      <a:tcStyle>
        <a:tcBdr/>
      </a:tcStyle>
    </a:neCell>
    <a:nwCell>
      <a:tcTxStyle/>
      <a:tcStyle>
        <a:tcBdr/>
      </a:tcStyle>
    </a:nwCell>
  </a:tblStyle>
  <a:tblStyle styleId="{1382ECF1-7B51-4A65-B451-8108D788B6D5}" styleName="Table_3">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623" autoAdjust="0"/>
    <p:restoredTop sz="94660"/>
  </p:normalViewPr>
  <p:slideViewPr>
    <p:cSldViewPr snapToGrid="0">
      <p:cViewPr varScale="1">
        <p:scale>
          <a:sx n="62" d="100"/>
          <a:sy n="62" d="100"/>
        </p:scale>
        <p:origin x="2107" y="67"/>
      </p:cViewPr>
      <p:guideLst>
        <p:guide orient="horz" pos="2880"/>
        <p:guide pos="2268"/>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84" Type="http://customschemas.google.com/relationships/presentationmetadata" Target="meta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8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1.fntdata"/><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43" Type="http://schemas.openxmlformats.org/officeDocument/2006/relationships/font" Target="fonts/font10.fntdata"/><Relationship Id="rId8" Type="http://schemas.openxmlformats.org/officeDocument/2006/relationships/slide" Target="slides/slide7.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font" Target="fonts/font8.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oleObject" Target="file:///\\nas1\Alcaldia\217-SALUD\21730-S-SP\U-VE\Homes\1037613764\Boletines\2026\Per&#237;odo%201\PLANTILLA%20PROPIA%20INTENTO%20DE%20SUICIDIO_2026%20para%20bolet&#237;n.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1\PLANTILLA%20PROPIA%20INTENTO%20DE%20SUICIDIO_2026%20para%20bolet&#237;n.xlsx" TargetMode="External"/><Relationship Id="rId2" Type="http://schemas.microsoft.com/office/2011/relationships/chartColorStyle" Target="colors1.xml"/><Relationship Id="rId1" Type="http://schemas.microsoft.com/office/2011/relationships/chartStyle" Target="style1.xml"/></Relationships>
</file>

<file path=ppt/charts/_rels/chart3.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1\PLANTILLA%20PROPIA%20INTENTO%20DE%20SUICIDIO_2026%20para%20bolet&#237;n.xlsx" TargetMode="External"/><Relationship Id="rId2" Type="http://schemas.microsoft.com/office/2011/relationships/chartColorStyle" Target="colors2.xml"/><Relationship Id="rId1" Type="http://schemas.microsoft.com/office/2011/relationships/chartStyle" Target="style2.xml"/></Relationships>
</file>

<file path=ppt/charts/_rels/chart4.xml.rels><?xml version="1.0" encoding="UTF-8" standalone="yes"?>
<Relationships xmlns="http://schemas.openxmlformats.org/package/2006/relationships"><Relationship Id="rId3" Type="http://schemas.openxmlformats.org/officeDocument/2006/relationships/oleObject" Target="file:///\\nas1\Alcaldia\217-SALUD\21730-S-SP\U-VE\Homes\1037613764\Boletines\2026\Per&#237;odo%201\PLANTILLA%20PROPIA%20INTENTO%20DE%20SUICIDIO_2026%20para%20bolet&#237;n.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clustered"/>
        <c:varyColors val="0"/>
        <c:ser>
          <c:idx val="2"/>
          <c:order val="3"/>
          <c:tx>
            <c:strRef>
              <c:f>'Canal endémico'!$A$80</c:f>
              <c:strCache>
                <c:ptCount val="1"/>
                <c:pt idx="0">
                  <c:v>2026</c:v>
                </c:pt>
              </c:strCache>
            </c:strRef>
          </c:tx>
          <c:spPr>
            <a:solidFill>
              <a:srgbClr val="0070C0"/>
            </a:solidFill>
          </c:spPr>
          <c:invertIfNegative val="0"/>
          <c:val>
            <c:numRef>
              <c:f>'Canal endémico'!$B$80:$BA$80</c:f>
              <c:numCache>
                <c:formatCode>General</c:formatCode>
                <c:ptCount val="52"/>
                <c:pt idx="0">
                  <c:v>49</c:v>
                </c:pt>
                <c:pt idx="1">
                  <c:v>28</c:v>
                </c:pt>
                <c:pt idx="2">
                  <c:v>53</c:v>
                </c:pt>
                <c:pt idx="3">
                  <c:v>44</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0</c:v>
                </c:pt>
                <c:pt idx="42">
                  <c:v>0</c:v>
                </c:pt>
                <c:pt idx="43">
                  <c:v>0</c:v>
                </c:pt>
                <c:pt idx="44">
                  <c:v>0</c:v>
                </c:pt>
                <c:pt idx="45">
                  <c:v>0</c:v>
                </c:pt>
                <c:pt idx="46">
                  <c:v>0</c:v>
                </c:pt>
                <c:pt idx="47">
                  <c:v>0</c:v>
                </c:pt>
                <c:pt idx="48">
                  <c:v>0</c:v>
                </c:pt>
                <c:pt idx="49">
                  <c:v>0</c:v>
                </c:pt>
                <c:pt idx="50">
                  <c:v>0</c:v>
                </c:pt>
                <c:pt idx="51">
                  <c:v>0</c:v>
                </c:pt>
              </c:numCache>
            </c:numRef>
          </c:val>
          <c:extLst>
            <c:ext xmlns:c16="http://schemas.microsoft.com/office/drawing/2014/chart" uri="{C3380CC4-5D6E-409C-BE32-E72D297353CC}">
              <c16:uniqueId val="{00000000-FC1A-4E1C-925E-D232947E866F}"/>
            </c:ext>
          </c:extLst>
        </c:ser>
        <c:dLbls>
          <c:showLegendKey val="0"/>
          <c:showVal val="0"/>
          <c:showCatName val="0"/>
          <c:showSerName val="0"/>
          <c:showPercent val="0"/>
          <c:showBubbleSize val="0"/>
        </c:dLbls>
        <c:gapWidth val="5"/>
        <c:axId val="138182656"/>
        <c:axId val="138184576"/>
      </c:barChart>
      <c:lineChart>
        <c:grouping val="standard"/>
        <c:varyColors val="0"/>
        <c:ser>
          <c:idx val="3"/>
          <c:order val="0"/>
          <c:tx>
            <c:strRef>
              <c:f>'Canal endémico'!$A$77</c:f>
              <c:strCache>
                <c:ptCount val="1"/>
                <c:pt idx="0">
                  <c:v>2023</c:v>
                </c:pt>
              </c:strCache>
            </c:strRef>
          </c:tx>
          <c:spPr>
            <a:ln>
              <a:solidFill>
                <a:srgbClr val="FFC000"/>
              </a:solidFill>
            </a:ln>
          </c:spPr>
          <c:marker>
            <c:symbol val="none"/>
          </c:marker>
          <c:val>
            <c:numRef>
              <c:f>'Canal endémico'!$B$77:$BA$77</c:f>
              <c:numCache>
                <c:formatCode>General</c:formatCode>
                <c:ptCount val="52"/>
                <c:pt idx="0">
                  <c:v>47</c:v>
                </c:pt>
                <c:pt idx="1">
                  <c:v>31</c:v>
                </c:pt>
                <c:pt idx="2">
                  <c:v>36</c:v>
                </c:pt>
                <c:pt idx="3">
                  <c:v>46</c:v>
                </c:pt>
                <c:pt idx="4">
                  <c:v>54</c:v>
                </c:pt>
                <c:pt idx="5">
                  <c:v>49</c:v>
                </c:pt>
                <c:pt idx="6">
                  <c:v>46</c:v>
                </c:pt>
                <c:pt idx="7">
                  <c:v>71</c:v>
                </c:pt>
                <c:pt idx="8">
                  <c:v>69</c:v>
                </c:pt>
                <c:pt idx="9">
                  <c:v>65</c:v>
                </c:pt>
                <c:pt idx="10">
                  <c:v>62</c:v>
                </c:pt>
                <c:pt idx="11">
                  <c:v>62</c:v>
                </c:pt>
                <c:pt idx="12">
                  <c:v>69</c:v>
                </c:pt>
                <c:pt idx="13">
                  <c:v>60</c:v>
                </c:pt>
                <c:pt idx="14">
                  <c:v>71</c:v>
                </c:pt>
                <c:pt idx="15">
                  <c:v>72</c:v>
                </c:pt>
                <c:pt idx="16">
                  <c:v>49</c:v>
                </c:pt>
                <c:pt idx="17">
                  <c:v>67</c:v>
                </c:pt>
                <c:pt idx="18">
                  <c:v>67</c:v>
                </c:pt>
                <c:pt idx="19">
                  <c:v>65</c:v>
                </c:pt>
                <c:pt idx="20">
                  <c:v>51</c:v>
                </c:pt>
                <c:pt idx="21">
                  <c:v>47</c:v>
                </c:pt>
                <c:pt idx="22">
                  <c:v>71</c:v>
                </c:pt>
                <c:pt idx="23">
                  <c:v>53</c:v>
                </c:pt>
                <c:pt idx="24">
                  <c:v>48</c:v>
                </c:pt>
                <c:pt idx="25">
                  <c:v>55</c:v>
                </c:pt>
                <c:pt idx="26">
                  <c:v>61</c:v>
                </c:pt>
                <c:pt idx="27">
                  <c:v>48</c:v>
                </c:pt>
                <c:pt idx="28">
                  <c:v>46</c:v>
                </c:pt>
                <c:pt idx="29">
                  <c:v>39</c:v>
                </c:pt>
                <c:pt idx="30">
                  <c:v>47</c:v>
                </c:pt>
                <c:pt idx="31">
                  <c:v>60</c:v>
                </c:pt>
                <c:pt idx="32">
                  <c:v>64</c:v>
                </c:pt>
                <c:pt idx="33">
                  <c:v>60</c:v>
                </c:pt>
                <c:pt idx="34">
                  <c:v>80</c:v>
                </c:pt>
                <c:pt idx="35">
                  <c:v>57</c:v>
                </c:pt>
                <c:pt idx="36">
                  <c:v>76</c:v>
                </c:pt>
                <c:pt idx="37">
                  <c:v>65</c:v>
                </c:pt>
                <c:pt idx="38">
                  <c:v>59</c:v>
                </c:pt>
                <c:pt idx="39">
                  <c:v>60</c:v>
                </c:pt>
                <c:pt idx="40">
                  <c:v>54</c:v>
                </c:pt>
                <c:pt idx="41">
                  <c:v>60</c:v>
                </c:pt>
                <c:pt idx="42">
                  <c:v>61</c:v>
                </c:pt>
                <c:pt idx="43">
                  <c:v>54</c:v>
                </c:pt>
                <c:pt idx="44">
                  <c:v>39</c:v>
                </c:pt>
                <c:pt idx="45">
                  <c:v>53</c:v>
                </c:pt>
                <c:pt idx="46">
                  <c:v>53</c:v>
                </c:pt>
                <c:pt idx="47">
                  <c:v>47</c:v>
                </c:pt>
                <c:pt idx="48">
                  <c:v>48</c:v>
                </c:pt>
                <c:pt idx="49">
                  <c:v>50</c:v>
                </c:pt>
                <c:pt idx="50">
                  <c:v>32</c:v>
                </c:pt>
                <c:pt idx="51">
                  <c:v>38</c:v>
                </c:pt>
              </c:numCache>
            </c:numRef>
          </c:val>
          <c:smooth val="0"/>
          <c:extLst>
            <c:ext xmlns:c16="http://schemas.microsoft.com/office/drawing/2014/chart" uri="{C3380CC4-5D6E-409C-BE32-E72D297353CC}">
              <c16:uniqueId val="{00000001-FC1A-4E1C-925E-D232947E866F}"/>
            </c:ext>
          </c:extLst>
        </c:ser>
        <c:ser>
          <c:idx val="4"/>
          <c:order val="1"/>
          <c:tx>
            <c:strRef>
              <c:f>'Canal endémico'!$A$78</c:f>
              <c:strCache>
                <c:ptCount val="1"/>
                <c:pt idx="0">
                  <c:v>2024</c:v>
                </c:pt>
              </c:strCache>
            </c:strRef>
          </c:tx>
          <c:spPr>
            <a:ln>
              <a:solidFill>
                <a:srgbClr val="92D050"/>
              </a:solidFill>
            </a:ln>
          </c:spPr>
          <c:marker>
            <c:symbol val="none"/>
          </c:marker>
          <c:val>
            <c:numRef>
              <c:f>'Canal endémico'!$B$78:$BA$78</c:f>
              <c:numCache>
                <c:formatCode>General</c:formatCode>
                <c:ptCount val="52"/>
                <c:pt idx="0">
                  <c:v>48</c:v>
                </c:pt>
                <c:pt idx="1">
                  <c:v>46</c:v>
                </c:pt>
                <c:pt idx="2">
                  <c:v>42</c:v>
                </c:pt>
                <c:pt idx="3">
                  <c:v>44</c:v>
                </c:pt>
                <c:pt idx="4">
                  <c:v>47</c:v>
                </c:pt>
                <c:pt idx="5">
                  <c:v>48</c:v>
                </c:pt>
                <c:pt idx="6">
                  <c:v>67</c:v>
                </c:pt>
                <c:pt idx="7">
                  <c:v>57</c:v>
                </c:pt>
                <c:pt idx="8">
                  <c:v>63</c:v>
                </c:pt>
                <c:pt idx="9">
                  <c:v>66</c:v>
                </c:pt>
                <c:pt idx="10">
                  <c:v>69</c:v>
                </c:pt>
                <c:pt idx="11">
                  <c:v>63</c:v>
                </c:pt>
                <c:pt idx="12">
                  <c:v>61</c:v>
                </c:pt>
                <c:pt idx="13">
                  <c:v>53</c:v>
                </c:pt>
                <c:pt idx="14">
                  <c:v>67</c:v>
                </c:pt>
                <c:pt idx="15">
                  <c:v>76</c:v>
                </c:pt>
                <c:pt idx="16">
                  <c:v>57</c:v>
                </c:pt>
                <c:pt idx="17">
                  <c:v>63</c:v>
                </c:pt>
                <c:pt idx="18">
                  <c:v>57</c:v>
                </c:pt>
                <c:pt idx="19">
                  <c:v>57</c:v>
                </c:pt>
                <c:pt idx="20">
                  <c:v>50</c:v>
                </c:pt>
                <c:pt idx="21">
                  <c:v>40</c:v>
                </c:pt>
                <c:pt idx="22">
                  <c:v>62</c:v>
                </c:pt>
                <c:pt idx="23">
                  <c:v>50</c:v>
                </c:pt>
                <c:pt idx="24">
                  <c:v>57</c:v>
                </c:pt>
                <c:pt idx="25">
                  <c:v>40</c:v>
                </c:pt>
                <c:pt idx="26">
                  <c:v>55</c:v>
                </c:pt>
                <c:pt idx="27">
                  <c:v>42</c:v>
                </c:pt>
                <c:pt idx="28">
                  <c:v>56</c:v>
                </c:pt>
                <c:pt idx="29">
                  <c:v>51</c:v>
                </c:pt>
                <c:pt idx="30">
                  <c:v>36</c:v>
                </c:pt>
                <c:pt idx="31">
                  <c:v>62</c:v>
                </c:pt>
                <c:pt idx="32">
                  <c:v>50</c:v>
                </c:pt>
                <c:pt idx="33">
                  <c:v>51</c:v>
                </c:pt>
                <c:pt idx="34">
                  <c:v>59</c:v>
                </c:pt>
                <c:pt idx="35">
                  <c:v>63</c:v>
                </c:pt>
                <c:pt idx="36">
                  <c:v>68</c:v>
                </c:pt>
                <c:pt idx="37">
                  <c:v>59</c:v>
                </c:pt>
                <c:pt idx="38">
                  <c:v>60</c:v>
                </c:pt>
                <c:pt idx="39">
                  <c:v>61</c:v>
                </c:pt>
                <c:pt idx="40">
                  <c:v>57</c:v>
                </c:pt>
                <c:pt idx="41">
                  <c:v>55</c:v>
                </c:pt>
                <c:pt idx="42">
                  <c:v>42</c:v>
                </c:pt>
                <c:pt idx="43">
                  <c:v>52</c:v>
                </c:pt>
                <c:pt idx="44">
                  <c:v>55</c:v>
                </c:pt>
                <c:pt idx="45">
                  <c:v>49</c:v>
                </c:pt>
                <c:pt idx="46">
                  <c:v>48</c:v>
                </c:pt>
                <c:pt idx="47">
                  <c:v>49</c:v>
                </c:pt>
                <c:pt idx="48">
                  <c:v>57</c:v>
                </c:pt>
                <c:pt idx="49">
                  <c:v>39</c:v>
                </c:pt>
                <c:pt idx="50">
                  <c:v>53</c:v>
                </c:pt>
                <c:pt idx="51">
                  <c:v>40</c:v>
                </c:pt>
              </c:numCache>
            </c:numRef>
          </c:val>
          <c:smooth val="0"/>
          <c:extLst>
            <c:ext xmlns:c16="http://schemas.microsoft.com/office/drawing/2014/chart" uri="{C3380CC4-5D6E-409C-BE32-E72D297353CC}">
              <c16:uniqueId val="{00000002-FC1A-4E1C-925E-D232947E866F}"/>
            </c:ext>
          </c:extLst>
        </c:ser>
        <c:ser>
          <c:idx val="0"/>
          <c:order val="2"/>
          <c:tx>
            <c:strRef>
              <c:f>'Canal endémico'!$A$79</c:f>
              <c:strCache>
                <c:ptCount val="1"/>
                <c:pt idx="0">
                  <c:v>2025</c:v>
                </c:pt>
              </c:strCache>
            </c:strRef>
          </c:tx>
          <c:spPr>
            <a:ln>
              <a:solidFill>
                <a:srgbClr val="C00000"/>
              </a:solidFill>
            </a:ln>
          </c:spPr>
          <c:marker>
            <c:symbol val="none"/>
          </c:marker>
          <c:val>
            <c:numRef>
              <c:f>'Canal endémico'!$B$79:$BA$79</c:f>
              <c:numCache>
                <c:formatCode>General</c:formatCode>
                <c:ptCount val="52"/>
                <c:pt idx="0">
                  <c:v>37</c:v>
                </c:pt>
                <c:pt idx="1">
                  <c:v>47</c:v>
                </c:pt>
                <c:pt idx="2">
                  <c:v>34</c:v>
                </c:pt>
                <c:pt idx="3">
                  <c:v>47</c:v>
                </c:pt>
                <c:pt idx="4">
                  <c:v>40</c:v>
                </c:pt>
                <c:pt idx="5">
                  <c:v>47</c:v>
                </c:pt>
                <c:pt idx="6">
                  <c:v>60</c:v>
                </c:pt>
                <c:pt idx="7">
                  <c:v>41</c:v>
                </c:pt>
                <c:pt idx="8">
                  <c:v>53</c:v>
                </c:pt>
                <c:pt idx="9">
                  <c:v>54</c:v>
                </c:pt>
                <c:pt idx="10">
                  <c:v>42</c:v>
                </c:pt>
                <c:pt idx="11">
                  <c:v>58</c:v>
                </c:pt>
                <c:pt idx="12">
                  <c:v>42</c:v>
                </c:pt>
                <c:pt idx="13">
                  <c:v>60</c:v>
                </c:pt>
                <c:pt idx="14">
                  <c:v>34</c:v>
                </c:pt>
                <c:pt idx="15">
                  <c:v>37</c:v>
                </c:pt>
                <c:pt idx="16">
                  <c:v>49</c:v>
                </c:pt>
                <c:pt idx="17">
                  <c:v>43</c:v>
                </c:pt>
                <c:pt idx="18">
                  <c:v>47</c:v>
                </c:pt>
                <c:pt idx="19">
                  <c:v>37</c:v>
                </c:pt>
                <c:pt idx="20">
                  <c:v>35</c:v>
                </c:pt>
                <c:pt idx="21">
                  <c:v>54</c:v>
                </c:pt>
                <c:pt idx="22">
                  <c:v>48</c:v>
                </c:pt>
                <c:pt idx="23">
                  <c:v>56</c:v>
                </c:pt>
                <c:pt idx="24">
                  <c:v>38</c:v>
                </c:pt>
                <c:pt idx="25">
                  <c:v>41</c:v>
                </c:pt>
                <c:pt idx="26">
                  <c:v>46</c:v>
                </c:pt>
                <c:pt idx="27">
                  <c:v>52</c:v>
                </c:pt>
                <c:pt idx="28">
                  <c:v>48</c:v>
                </c:pt>
                <c:pt idx="29">
                  <c:v>70</c:v>
                </c:pt>
                <c:pt idx="30">
                  <c:v>59</c:v>
                </c:pt>
                <c:pt idx="31">
                  <c:v>50</c:v>
                </c:pt>
                <c:pt idx="32">
                  <c:v>31</c:v>
                </c:pt>
                <c:pt idx="33">
                  <c:v>58</c:v>
                </c:pt>
                <c:pt idx="34">
                  <c:v>54</c:v>
                </c:pt>
                <c:pt idx="35">
                  <c:v>53</c:v>
                </c:pt>
                <c:pt idx="36">
                  <c:v>67</c:v>
                </c:pt>
                <c:pt idx="37">
                  <c:v>49</c:v>
                </c:pt>
                <c:pt idx="38">
                  <c:v>68</c:v>
                </c:pt>
                <c:pt idx="39">
                  <c:v>54</c:v>
                </c:pt>
                <c:pt idx="40">
                  <c:v>49</c:v>
                </c:pt>
                <c:pt idx="41">
                  <c:v>54</c:v>
                </c:pt>
                <c:pt idx="42">
                  <c:v>56</c:v>
                </c:pt>
                <c:pt idx="43">
                  <c:v>52</c:v>
                </c:pt>
                <c:pt idx="44">
                  <c:v>79</c:v>
                </c:pt>
                <c:pt idx="45">
                  <c:v>48</c:v>
                </c:pt>
                <c:pt idx="46">
                  <c:v>43</c:v>
                </c:pt>
                <c:pt idx="47">
                  <c:v>44</c:v>
                </c:pt>
                <c:pt idx="48">
                  <c:v>52</c:v>
                </c:pt>
                <c:pt idx="49">
                  <c:v>58</c:v>
                </c:pt>
                <c:pt idx="50">
                  <c:v>37</c:v>
                </c:pt>
                <c:pt idx="51">
                  <c:v>23</c:v>
                </c:pt>
              </c:numCache>
            </c:numRef>
          </c:val>
          <c:smooth val="0"/>
          <c:extLst>
            <c:ext xmlns:c16="http://schemas.microsoft.com/office/drawing/2014/chart" uri="{C3380CC4-5D6E-409C-BE32-E72D297353CC}">
              <c16:uniqueId val="{00000003-FC1A-4E1C-925E-D232947E866F}"/>
            </c:ext>
          </c:extLst>
        </c:ser>
        <c:dLbls>
          <c:showLegendKey val="0"/>
          <c:showVal val="0"/>
          <c:showCatName val="0"/>
          <c:showSerName val="0"/>
          <c:showPercent val="0"/>
          <c:showBubbleSize val="0"/>
        </c:dLbls>
        <c:marker val="1"/>
        <c:smooth val="0"/>
        <c:axId val="138182656"/>
        <c:axId val="138184576"/>
      </c:lineChart>
      <c:catAx>
        <c:axId val="138182656"/>
        <c:scaling>
          <c:orientation val="minMax"/>
        </c:scaling>
        <c:delete val="0"/>
        <c:axPos val="b"/>
        <c:title>
          <c:tx>
            <c:rich>
              <a:bodyPr/>
              <a:lstStyle/>
              <a:p>
                <a:pPr>
                  <a:defRPr/>
                </a:pPr>
                <a:r>
                  <a:rPr lang="en-US"/>
                  <a:t>Semana Epidemiológica</a:t>
                </a:r>
              </a:p>
            </c:rich>
          </c:tx>
          <c:layout/>
          <c:overlay val="0"/>
        </c:title>
        <c:majorTickMark val="out"/>
        <c:minorTickMark val="none"/>
        <c:tickLblPos val="nextTo"/>
        <c:crossAx val="138184576"/>
        <c:crosses val="autoZero"/>
        <c:auto val="1"/>
        <c:lblAlgn val="ctr"/>
        <c:lblOffset val="100"/>
        <c:noMultiLvlLbl val="0"/>
      </c:catAx>
      <c:valAx>
        <c:axId val="138184576"/>
        <c:scaling>
          <c:orientation val="minMax"/>
        </c:scaling>
        <c:delete val="0"/>
        <c:axPos val="l"/>
        <c:title>
          <c:tx>
            <c:rich>
              <a:bodyPr rot="-5400000" vert="horz"/>
              <a:lstStyle/>
              <a:p>
                <a:pPr>
                  <a:defRPr/>
                </a:pPr>
                <a:r>
                  <a:rPr lang="en-US"/>
                  <a:t>Casos</a:t>
                </a:r>
              </a:p>
            </c:rich>
          </c:tx>
          <c:layout/>
          <c:overlay val="0"/>
        </c:title>
        <c:numFmt formatCode="General" sourceLinked="1"/>
        <c:majorTickMark val="out"/>
        <c:minorTickMark val="none"/>
        <c:tickLblPos val="nextTo"/>
        <c:crossAx val="138182656"/>
        <c:crosses val="autoZero"/>
        <c:crossBetween val="between"/>
      </c:valAx>
    </c:plotArea>
    <c:legend>
      <c:legendPos val="t"/>
      <c:layout/>
      <c:overlay val="0"/>
    </c:legend>
    <c:plotVisOnly val="1"/>
    <c:dispBlanksAs val="gap"/>
    <c:showDLblsOverMax val="0"/>
  </c:chart>
  <c:spPr>
    <a:noFill/>
    <a:ln>
      <a:noFill/>
    </a:ln>
  </c:spPr>
  <c:txPr>
    <a:bodyPr/>
    <a:lstStyle/>
    <a:p>
      <a:pPr>
        <a:defRPr b="1">
          <a:latin typeface="Arial Narrow" panose="020B0606020202030204" pitchFamily="34" charset="0"/>
        </a:defRPr>
      </a:pPr>
      <a:endParaRPr lang="es-CO"/>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'Edad-CicloVital'!$T$2</c:f>
              <c:strCache>
                <c:ptCount val="1"/>
                <c:pt idx="0">
                  <c:v>Masculino</c:v>
                </c:pt>
              </c:strCache>
            </c:strRef>
          </c:tx>
          <c:spPr>
            <a:solidFill>
              <a:schemeClr val="accent1"/>
            </a:solidFill>
            <a:ln>
              <a:noFill/>
            </a:ln>
            <a:effectLst/>
          </c:spPr>
          <c:invertIfNegative val="0"/>
          <c:dLbls>
            <c:dLbl>
              <c:idx val="1"/>
              <c:layout>
                <c:manualLayout>
                  <c:x val="-2.3856858846918488E-2"/>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BB1F-4B84-955D-CB4D5A4E8143}"/>
                </c:ext>
              </c:extLst>
            </c:dLbl>
            <c:dLbl>
              <c:idx val="2"/>
              <c:layout>
                <c:manualLayout>
                  <c:x val="-9.5427435387673953E-2"/>
                  <c:y val="-3.813771632700248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BB1F-4B84-955D-CB4D5A4E8143}"/>
                </c:ext>
              </c:extLst>
            </c:dLbl>
            <c:dLbl>
              <c:idx val="3"/>
              <c:layout>
                <c:manualLayout>
                  <c:x val="-0.12723658051689862"/>
                  <c:y val="1.2015663619093851E-6"/>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2-BB1F-4B84-955D-CB4D5A4E8143}"/>
                </c:ext>
              </c:extLst>
            </c:dLbl>
            <c:dLbl>
              <c:idx val="4"/>
              <c:layout>
                <c:manualLayout>
                  <c:x val="-0.1219350563286945"/>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3-BB1F-4B84-955D-CB4D5A4E8143}"/>
                </c:ext>
              </c:extLst>
            </c:dLbl>
            <c:dLbl>
              <c:idx val="5"/>
              <c:layout>
                <c:manualLayout>
                  <c:x val="-0.11398277004638833"/>
                  <c:y val="9.0117477136209844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4-BB1F-4B84-955D-CB4D5A4E8143}"/>
                </c:ext>
              </c:extLst>
            </c:dLbl>
            <c:dLbl>
              <c:idx val="6"/>
              <c:layout>
                <c:manualLayout>
                  <c:x val="-8.74751491053678E-2"/>
                  <c:y val="6.0078318102463289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5-BB1F-4B84-955D-CB4D5A4E8143}"/>
                </c:ext>
              </c:extLst>
            </c:dLbl>
            <c:dLbl>
              <c:idx val="7"/>
              <c:layout>
                <c:manualLayout>
                  <c:x val="-7.4221338634857567E-2"/>
                  <c:y val="7.6302467897151425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BB1F-4B84-955D-CB4D5A4E8143}"/>
                </c:ext>
              </c:extLst>
            </c:dLbl>
            <c:dLbl>
              <c:idx val="8"/>
              <c:layout>
                <c:manualLayout>
                  <c:x val="-6.6269052352551358E-2"/>
                  <c:y val="6.0078318095469253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BB1F-4B84-955D-CB4D5A4E8143}"/>
                </c:ext>
              </c:extLst>
            </c:dLbl>
            <c:dLbl>
              <c:idx val="9"/>
              <c:layout>
                <c:manualLayout>
                  <c:x val="-3.976143141153081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BB1F-4B84-955D-CB4D5A4E8143}"/>
                </c:ext>
              </c:extLst>
            </c:dLbl>
            <c:dLbl>
              <c:idx val="10"/>
              <c:layout>
                <c:manualLayout>
                  <c:x val="-5.5666003976143144E-2"/>
                  <c:y val="9.0117477146700898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BB1F-4B84-955D-CB4D5A4E8143}"/>
                </c:ext>
              </c:extLst>
            </c:dLbl>
            <c:dLbl>
              <c:idx val="11"/>
              <c:layout>
                <c:manualLayout>
                  <c:x val="-5.5666003976143144E-2"/>
                  <c:y val="3.0039159051231645E-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BB1F-4B84-955D-CB4D5A4E8143}"/>
                </c:ext>
              </c:extLst>
            </c:dLbl>
            <c:dLbl>
              <c:idx val="12"/>
              <c:layout>
                <c:manualLayout>
                  <c:x val="-3.180914512922464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B-BB1F-4B84-955D-CB4D5A4E8143}"/>
                </c:ext>
              </c:extLst>
            </c:dLbl>
            <c:dLbl>
              <c:idx val="13"/>
              <c:layout>
                <c:manualLayout>
                  <c:x val="-2.3856858846918537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C-BB1F-4B84-955D-CB4D5A4E8143}"/>
                </c:ext>
              </c:extLst>
            </c:dLbl>
            <c:dLbl>
              <c:idx val="14"/>
              <c:layout>
                <c:manualLayout>
                  <c:x val="-3.4459907223326709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D-BB1F-4B84-955D-CB4D5A4E8143}"/>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'Edad-CicloVital'!$T$3:$T$17</c:f>
              <c:numCache>
                <c:formatCode>0;0</c:formatCode>
                <c:ptCount val="15"/>
                <c:pt idx="0">
                  <c:v>0</c:v>
                </c:pt>
                <c:pt idx="1">
                  <c:v>0</c:v>
                </c:pt>
                <c:pt idx="2">
                  <c:v>-9</c:v>
                </c:pt>
                <c:pt idx="3">
                  <c:v>-10</c:v>
                </c:pt>
                <c:pt idx="4">
                  <c:v>-11</c:v>
                </c:pt>
                <c:pt idx="5">
                  <c:v>-8</c:v>
                </c:pt>
                <c:pt idx="6">
                  <c:v>-9</c:v>
                </c:pt>
                <c:pt idx="7">
                  <c:v>-6</c:v>
                </c:pt>
                <c:pt idx="8">
                  <c:v>-3</c:v>
                </c:pt>
                <c:pt idx="9">
                  <c:v>-2</c:v>
                </c:pt>
                <c:pt idx="10">
                  <c:v>-4</c:v>
                </c:pt>
                <c:pt idx="11">
                  <c:v>-4</c:v>
                </c:pt>
                <c:pt idx="12">
                  <c:v>0</c:v>
                </c:pt>
                <c:pt idx="13">
                  <c:v>0</c:v>
                </c:pt>
                <c:pt idx="14">
                  <c:v>0</c:v>
                </c:pt>
              </c:numCache>
            </c:numRef>
          </c:val>
          <c:extLst>
            <c:ext xmlns:c16="http://schemas.microsoft.com/office/drawing/2014/chart" uri="{C3380CC4-5D6E-409C-BE32-E72D297353CC}">
              <c16:uniqueId val="{0000000E-BB1F-4B84-955D-CB4D5A4E8143}"/>
            </c:ext>
          </c:extLst>
        </c:ser>
        <c:ser>
          <c:idx val="1"/>
          <c:order val="1"/>
          <c:tx>
            <c:strRef>
              <c:f>'Edad-CicloVital'!$U$2</c:f>
              <c:strCache>
                <c:ptCount val="1"/>
                <c:pt idx="0">
                  <c:v>Femenino</c:v>
                </c:pt>
              </c:strCache>
            </c:strRef>
          </c:tx>
          <c:spPr>
            <a:solidFill>
              <a:srgbClr val="92D050"/>
            </a:solidFill>
            <a:ln>
              <a:noFill/>
            </a:ln>
            <a:effectLst/>
          </c:spPr>
          <c:invertIfNegative val="0"/>
          <c:dLbls>
            <c:dLbl>
              <c:idx val="1"/>
              <c:layout>
                <c:manualLayout>
                  <c:x val="1.5904572564612276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F-BB1F-4B84-955D-CB4D5A4E8143}"/>
                </c:ext>
              </c:extLst>
            </c:dLbl>
            <c:dLbl>
              <c:idx val="2"/>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0-BB1F-4B84-955D-CB4D5A4E8143}"/>
                </c:ext>
              </c:extLst>
            </c:dLbl>
            <c:dLbl>
              <c:idx val="3"/>
              <c:layout>
                <c:manualLayout>
                  <c:x val="0.27567925778661367"/>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1-BB1F-4B84-955D-CB4D5A4E8143}"/>
                </c:ext>
              </c:extLst>
            </c:dLbl>
            <c:dLbl>
              <c:idx val="4"/>
              <c:layout>
                <c:manualLayout>
                  <c:x val="0.27037773359840955"/>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2-BB1F-4B84-955D-CB4D5A4E8143}"/>
                </c:ext>
              </c:extLst>
            </c:dLbl>
            <c:dLbl>
              <c:idx val="5"/>
              <c:layout>
                <c:manualLayout>
                  <c:x val="0.17229953611663354"/>
                  <c:y val="3.8149731990622976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3-BB1F-4B84-955D-CB4D5A4E8143}"/>
                </c:ext>
              </c:extLst>
            </c:dLbl>
            <c:dLbl>
              <c:idx val="6"/>
              <c:layout>
                <c:manualLayout>
                  <c:x val="0.14579191517561288"/>
                  <c:y val="-6.9940367359050146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4-BB1F-4B84-955D-CB4D5A4E8143}"/>
                </c:ext>
              </c:extLst>
            </c:dLbl>
            <c:dLbl>
              <c:idx val="7"/>
              <c:layout>
                <c:manualLayout>
                  <c:x val="7.4221338634857428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5-BB1F-4B84-955D-CB4D5A4E8143}"/>
                </c:ext>
              </c:extLst>
            </c:dLbl>
            <c:dLbl>
              <c:idx val="8"/>
              <c:layout>
                <c:manualLayout>
                  <c:x val="7.1570576540755368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6-BB1F-4B84-955D-CB4D5A4E8143}"/>
                </c:ext>
              </c:extLst>
            </c:dLbl>
            <c:dLbl>
              <c:idx val="9"/>
              <c:layout>
                <c:manualLayout>
                  <c:x val="7.1570576540755465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7-BB1F-4B84-955D-CB4D5A4E8143}"/>
                </c:ext>
              </c:extLst>
            </c:dLbl>
            <c:dLbl>
              <c:idx val="10"/>
              <c:layout>
                <c:manualLayout>
                  <c:x val="4.241219350563287E-2"/>
                  <c:y val="0"/>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8-BB1F-4B84-955D-CB4D5A4E8143}"/>
                </c:ext>
              </c:extLst>
            </c:dLbl>
            <c:dLbl>
              <c:idx val="11"/>
              <c:layout>
                <c:manualLayout>
                  <c:x val="2.650762094102059E-2"/>
                  <c:y val="7.6299463981245952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9-BB1F-4B84-955D-CB4D5A4E8143}"/>
                </c:ext>
              </c:extLst>
            </c:dLbl>
            <c:dLbl>
              <c:idx val="12"/>
              <c:layout>
                <c:manualLayout>
                  <c:x val="2.385685884691844E-2"/>
                  <c:y val="-3.8149731990622803E-3"/>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A-BB1F-4B84-955D-CB4D5A4E8143}"/>
                </c:ext>
              </c:extLst>
            </c:dLbl>
            <c:dLbl>
              <c:idx val="13"/>
              <c:layout>
                <c:manualLayout>
                  <c:x val="3.1809145129224649E-2"/>
                  <c:y val="-1.7485091839762537E-17"/>
                </c:manualLayout>
              </c:layout>
              <c:dLblPos val="ctr"/>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1B-BB1F-4B84-955D-CB4D5A4E8143}"/>
                </c:ext>
              </c:extLst>
            </c:dLbl>
            <c:dLbl>
              <c:idx val="14"/>
              <c:layout>
                <c:manualLayout>
                  <c:x val="2.3856754486206073E-2"/>
                  <c:y val="-3.8149731990623063E-3"/>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3.8595096090125902E-2"/>
                      <c:h val="4.5722603986556878E-2"/>
                    </c:manualLayout>
                  </c15:layout>
                </c:ext>
                <c:ext xmlns:c16="http://schemas.microsoft.com/office/drawing/2014/chart" uri="{C3380CC4-5D6E-409C-BE32-E72D297353CC}">
                  <c16:uniqueId val="{0000001C-BB1F-4B84-955D-CB4D5A4E8143}"/>
                </c:ext>
              </c:extLst>
            </c:dLbl>
            <c:spPr>
              <a:noFill/>
              <a:ln>
                <a:noFill/>
              </a:ln>
              <a:effectLst/>
            </c:spPr>
            <c:txPr>
              <a:bodyPr rot="0" spcFirstLastPara="1" vertOverflow="ellipsis" vert="horz" wrap="square" anchor="ctr" anchorCtr="1"/>
              <a:lstStyle/>
              <a:p>
                <a:pPr>
                  <a:defRPr sz="700" b="0" i="0" u="none" strike="noStrike" kern="1200" baseline="0">
                    <a:solidFill>
                      <a:schemeClr val="tx1">
                        <a:lumMod val="75000"/>
                        <a:lumOff val="25000"/>
                      </a:schemeClr>
                    </a:solidFill>
                    <a:latin typeface="+mn-lt"/>
                    <a:ea typeface="+mn-ea"/>
                    <a:cs typeface="+mn-cs"/>
                  </a:defRPr>
                </a:pPr>
                <a:endParaRPr lang="es-CO"/>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'Edad-CicloVital'!$R$3:$R$17</c:f>
              <c:strCache>
                <c:ptCount val="15"/>
                <c:pt idx="0">
                  <c:v>0 A 5</c:v>
                </c:pt>
                <c:pt idx="1">
                  <c:v>5 a 9</c:v>
                </c:pt>
                <c:pt idx="2">
                  <c:v>10 a 14</c:v>
                </c:pt>
                <c:pt idx="3">
                  <c:v>15 a 19</c:v>
                </c:pt>
                <c:pt idx="4">
                  <c:v>20 a 24</c:v>
                </c:pt>
                <c:pt idx="5">
                  <c:v>25 a 29</c:v>
                </c:pt>
                <c:pt idx="6">
                  <c:v>30 a 34</c:v>
                </c:pt>
                <c:pt idx="7">
                  <c:v>35 a 39</c:v>
                </c:pt>
                <c:pt idx="8">
                  <c:v>40 a 44</c:v>
                </c:pt>
                <c:pt idx="9">
                  <c:v>45 a 49</c:v>
                </c:pt>
                <c:pt idx="10">
                  <c:v>50 a 54</c:v>
                </c:pt>
                <c:pt idx="11">
                  <c:v>55 a 59</c:v>
                </c:pt>
                <c:pt idx="12">
                  <c:v>60 a 64</c:v>
                </c:pt>
                <c:pt idx="13">
                  <c:v>65 a 69</c:v>
                </c:pt>
                <c:pt idx="14">
                  <c:v>70 y más</c:v>
                </c:pt>
              </c:strCache>
            </c:strRef>
          </c:cat>
          <c:val>
            <c:numRef>
              <c:f>'Edad-CicloVital'!$U$3:$U$17</c:f>
              <c:numCache>
                <c:formatCode>General</c:formatCode>
                <c:ptCount val="15"/>
                <c:pt idx="1">
                  <c:v>0</c:v>
                </c:pt>
                <c:pt idx="2">
                  <c:v>6</c:v>
                </c:pt>
                <c:pt idx="3">
                  <c:v>30</c:v>
                </c:pt>
                <c:pt idx="4">
                  <c:v>28</c:v>
                </c:pt>
                <c:pt idx="5">
                  <c:v>8</c:v>
                </c:pt>
                <c:pt idx="6">
                  <c:v>15</c:v>
                </c:pt>
                <c:pt idx="7">
                  <c:v>7</c:v>
                </c:pt>
                <c:pt idx="8">
                  <c:v>3</c:v>
                </c:pt>
                <c:pt idx="9">
                  <c:v>6</c:v>
                </c:pt>
                <c:pt idx="10">
                  <c:v>2</c:v>
                </c:pt>
                <c:pt idx="11">
                  <c:v>0</c:v>
                </c:pt>
                <c:pt idx="12">
                  <c:v>1</c:v>
                </c:pt>
                <c:pt idx="13">
                  <c:v>2</c:v>
                </c:pt>
                <c:pt idx="14">
                  <c:v>0</c:v>
                </c:pt>
              </c:numCache>
            </c:numRef>
          </c:val>
          <c:extLst>
            <c:ext xmlns:c16="http://schemas.microsoft.com/office/drawing/2014/chart" uri="{C3380CC4-5D6E-409C-BE32-E72D297353CC}">
              <c16:uniqueId val="{0000001D-BB1F-4B84-955D-CB4D5A4E8143}"/>
            </c:ext>
          </c:extLst>
        </c:ser>
        <c:dLbls>
          <c:dLblPos val="ctr"/>
          <c:showLegendKey val="0"/>
          <c:showVal val="1"/>
          <c:showCatName val="0"/>
          <c:showSerName val="0"/>
          <c:showPercent val="0"/>
          <c:showBubbleSize val="0"/>
        </c:dLbls>
        <c:gapWidth val="7"/>
        <c:overlap val="100"/>
        <c:axId val="1315743151"/>
        <c:axId val="1315745231"/>
      </c:barChart>
      <c:catAx>
        <c:axId val="1315743151"/>
        <c:scaling>
          <c:orientation val="minMax"/>
        </c:scaling>
        <c:delete val="0"/>
        <c:axPos val="l"/>
        <c:numFmt formatCode="General" sourceLinked="1"/>
        <c:majorTickMark val="none"/>
        <c:minorTickMark val="none"/>
        <c:tickLblPos val="low"/>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315745231"/>
        <c:crosses val="autoZero"/>
        <c:auto val="1"/>
        <c:lblAlgn val="ctr"/>
        <c:lblOffset val="100"/>
        <c:noMultiLvlLbl val="0"/>
      </c:catAx>
      <c:valAx>
        <c:axId val="1315745231"/>
        <c:scaling>
          <c:orientation val="minMax"/>
        </c:scaling>
        <c:delete val="0"/>
        <c:axPos val="b"/>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crossAx val="1315743151"/>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s-CO"/>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700"/>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FactoresASOCIADOS!$AK$5:$AK$14</c:f>
              <c:strCache>
                <c:ptCount val="10"/>
                <c:pt idx="0">
                  <c:v>Suicidio familiar amigo</c:v>
                </c:pt>
                <c:pt idx="1">
                  <c:v>Problema legal</c:v>
                </c:pt>
                <c:pt idx="2">
                  <c:v>Problema escolar/ educación</c:v>
                </c:pt>
                <c:pt idx="3">
                  <c:v>Maltrato físico, psicológico o sexual</c:v>
                </c:pt>
                <c:pt idx="4">
                  <c:v>Muerte de familiar</c:v>
                </c:pt>
                <c:pt idx="5">
                  <c:v>Problema laboral</c:v>
                </c:pt>
                <c:pt idx="6">
                  <c:v>Enfermedad crónica dolorosa o discapacitante</c:v>
                </c:pt>
                <c:pt idx="7">
                  <c:v>Problemas económicos</c:v>
                </c:pt>
                <c:pt idx="8">
                  <c:v>Conflictos con pareja o expareja</c:v>
                </c:pt>
                <c:pt idx="9">
                  <c:v>Problemas familiares</c:v>
                </c:pt>
              </c:strCache>
            </c:strRef>
          </c:cat>
          <c:val>
            <c:numRef>
              <c:f>FactoresASOCIADOS!$AO$5:$AO$14</c:f>
              <c:numCache>
                <c:formatCode>0.0</c:formatCode>
                <c:ptCount val="10"/>
                <c:pt idx="0">
                  <c:v>1.0416666666666665</c:v>
                </c:pt>
                <c:pt idx="1">
                  <c:v>1.5625</c:v>
                </c:pt>
                <c:pt idx="2">
                  <c:v>3.125</c:v>
                </c:pt>
                <c:pt idx="3">
                  <c:v>4.1666666666666661</c:v>
                </c:pt>
                <c:pt idx="4">
                  <c:v>5.7291666666666661</c:v>
                </c:pt>
                <c:pt idx="5">
                  <c:v>6.25</c:v>
                </c:pt>
                <c:pt idx="6">
                  <c:v>7.291666666666667</c:v>
                </c:pt>
                <c:pt idx="7">
                  <c:v>8.8541666666666679</c:v>
                </c:pt>
                <c:pt idx="8">
                  <c:v>27.083333333333332</c:v>
                </c:pt>
                <c:pt idx="9">
                  <c:v>34.895833333333329</c:v>
                </c:pt>
              </c:numCache>
            </c:numRef>
          </c:val>
          <c:extLst>
            <c:ext xmlns:c16="http://schemas.microsoft.com/office/drawing/2014/chart" uri="{C3380CC4-5D6E-409C-BE32-E72D297353CC}">
              <c16:uniqueId val="{00000000-B12E-44EA-BB11-FF8EF184C68B}"/>
            </c:ext>
          </c:extLst>
        </c:ser>
        <c:dLbls>
          <c:dLblPos val="outEnd"/>
          <c:showLegendKey val="0"/>
          <c:showVal val="1"/>
          <c:showCatName val="0"/>
          <c:showSerName val="0"/>
          <c:showPercent val="0"/>
          <c:showBubbleSize val="0"/>
        </c:dLbls>
        <c:gapWidth val="219"/>
        <c:axId val="740510848"/>
        <c:axId val="740508352"/>
      </c:barChart>
      <c:catAx>
        <c:axId val="740510848"/>
        <c:scaling>
          <c:orientation val="minMax"/>
        </c:scaling>
        <c:delete val="0"/>
        <c:axPos val="l"/>
        <c:title>
          <c:tx>
            <c:rich>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Factores desencadenantes</a:t>
                </a:r>
              </a:p>
            </c:rich>
          </c:tx>
          <c:layout/>
          <c:overlay val="0"/>
          <c:spPr>
            <a:noFill/>
            <a:ln>
              <a:noFill/>
            </a:ln>
            <a:effectLst/>
          </c:spPr>
          <c:txPr>
            <a:bodyPr rot="-54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08352"/>
        <c:crosses val="autoZero"/>
        <c:auto val="1"/>
        <c:lblAlgn val="ctr"/>
        <c:lblOffset val="100"/>
        <c:noMultiLvlLbl val="0"/>
      </c:catAx>
      <c:valAx>
        <c:axId val="740508352"/>
        <c:scaling>
          <c:orientation val="minMax"/>
        </c:scaling>
        <c:delete val="0"/>
        <c:axPos val="b"/>
        <c:title>
          <c:tx>
            <c:rich>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s-CO"/>
          </a:p>
        </c:txPr>
        <c:crossAx val="740510848"/>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800"/>
      </a:pPr>
      <a:endParaRPr lang="es-CO"/>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FactoresRiesgo!$AK$4:$AK$10</c:f>
              <c:strCache>
                <c:ptCount val="7"/>
                <c:pt idx="0">
                  <c:v>Antecedente familiar</c:v>
                </c:pt>
                <c:pt idx="1">
                  <c:v>Antecedente violencia abuso</c:v>
                </c:pt>
                <c:pt idx="2">
                  <c:v>Abuso Alcohol</c:v>
                </c:pt>
                <c:pt idx="3">
                  <c:v>Plan suicida</c:v>
                </c:pt>
                <c:pt idx="4">
                  <c:v>Consumo de SPA</c:v>
                </c:pt>
                <c:pt idx="5">
                  <c:v>Idea suicida</c:v>
                </c:pt>
                <c:pt idx="6">
                  <c:v>Trastornos psiquiatricos</c:v>
                </c:pt>
              </c:strCache>
            </c:strRef>
          </c:cat>
          <c:val>
            <c:numRef>
              <c:f>FactoresRiesgo!$AO$4:$AO$10</c:f>
              <c:numCache>
                <c:formatCode>0.0</c:formatCode>
                <c:ptCount val="7"/>
                <c:pt idx="0">
                  <c:v>0.88105726872246704</c:v>
                </c:pt>
                <c:pt idx="1">
                  <c:v>2.643171806167401</c:v>
                </c:pt>
                <c:pt idx="2">
                  <c:v>3.5242290748898681</c:v>
                </c:pt>
                <c:pt idx="3">
                  <c:v>10.572687224669604</c:v>
                </c:pt>
                <c:pt idx="4">
                  <c:v>14.977973568281937</c:v>
                </c:pt>
                <c:pt idx="5">
                  <c:v>23.788546255506606</c:v>
                </c:pt>
                <c:pt idx="6">
                  <c:v>43.612334801762117</c:v>
                </c:pt>
              </c:numCache>
            </c:numRef>
          </c:val>
          <c:extLst>
            <c:ext xmlns:c16="http://schemas.microsoft.com/office/drawing/2014/chart" uri="{C3380CC4-5D6E-409C-BE32-E72D297353CC}">
              <c16:uniqueId val="{00000000-1998-475C-88D5-51669C300CC5}"/>
            </c:ext>
          </c:extLst>
        </c:ser>
        <c:dLbls>
          <c:dLblPos val="outEnd"/>
          <c:showLegendKey val="0"/>
          <c:showVal val="1"/>
          <c:showCatName val="0"/>
          <c:showSerName val="0"/>
          <c:showPercent val="0"/>
          <c:showBubbleSize val="0"/>
        </c:dLbls>
        <c:gapWidth val="182"/>
        <c:axId val="740494624"/>
        <c:axId val="740501696"/>
      </c:barChart>
      <c:catAx>
        <c:axId val="740494624"/>
        <c:scaling>
          <c:orientation val="minMax"/>
        </c:scaling>
        <c:delete val="0"/>
        <c:axPos val="l"/>
        <c:title>
          <c:tx>
            <c:rich>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s-CO"/>
                  <a:t>Factores de Riesgo</a:t>
                </a:r>
              </a:p>
            </c:rich>
          </c:tx>
          <c:layout/>
          <c:overlay val="0"/>
          <c:spPr>
            <a:noFill/>
            <a:ln>
              <a:noFill/>
            </a:ln>
            <a:effectLst/>
          </c:spPr>
          <c:txPr>
            <a:bodyPr rot="-54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40501696"/>
        <c:crosses val="autoZero"/>
        <c:auto val="1"/>
        <c:lblAlgn val="ctr"/>
        <c:lblOffset val="100"/>
        <c:noMultiLvlLbl val="0"/>
      </c:catAx>
      <c:valAx>
        <c:axId val="740501696"/>
        <c:scaling>
          <c:orientation val="minMax"/>
        </c:scaling>
        <c:delete val="0"/>
        <c:axPos val="b"/>
        <c:title>
          <c:tx>
            <c:rich>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r>
                  <a:rPr lang="es-CO"/>
                  <a:t>Porcentaje</a:t>
                </a:r>
              </a:p>
            </c:rich>
          </c:tx>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74049462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900"/>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1100" b="1" dirty="0">
              <a:solidFill>
                <a:schemeClr val="tx1"/>
              </a:solidFill>
              <a:latin typeface="Arial Narrow" panose="020B0606020202030204" pitchFamily="34" charset="0"/>
            </a:rPr>
            <a:t>Primera infancia</a:t>
          </a:r>
        </a:p>
        <a:p>
          <a:r>
            <a:rPr lang="es-ES" sz="1200" b="1" dirty="0">
              <a:solidFill>
                <a:schemeClr val="bg1"/>
              </a:solidFill>
              <a:latin typeface="Arial Narrow" panose="020B0606020202030204" pitchFamily="34" charset="0"/>
            </a:rPr>
            <a:t>16%</a:t>
          </a:r>
        </a:p>
        <a:p>
          <a:r>
            <a:rPr lang="es-ES" sz="1200" b="1" dirty="0">
              <a:solidFill>
                <a:schemeClr val="bg1"/>
              </a:solidFill>
              <a:latin typeface="Arial Narrow" panose="020B0606020202030204" pitchFamily="34" charset="0"/>
            </a:rPr>
            <a:t>4 casos</a:t>
          </a:r>
        </a:p>
      </dgm:t>
    </dgm:pt>
    <dgm:pt modelId="{B4426622-C56F-4F7A-AB95-8708949A4A86}" type="parTrans" cxnId="{44349CED-3F6F-401A-BB8F-C54B0CD67380}">
      <dgm:prSet/>
      <dgm:spPr/>
      <dgm:t>
        <a:bodyPr/>
        <a:lstStyle/>
        <a:p>
          <a:endParaRPr lang="es-ES" sz="16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600" b="1">
            <a:solidFill>
              <a:schemeClr val="tx1"/>
            </a:solidFill>
            <a:latin typeface="Arial Narrow" panose="020B0606020202030204" pitchFamily="34" charset="0"/>
          </a:endParaRPr>
        </a:p>
      </dgm:t>
    </dgm:pt>
    <dgm:pt modelId="{B07DA8DE-0519-4D62-BE0B-7CA0307AA349}">
      <dgm:prSet phldrT="[Texto]" custT="1"/>
      <dgm:spPr/>
      <dgm:t>
        <a:bodyPr/>
        <a:lstStyle/>
        <a:p>
          <a:r>
            <a:rPr lang="es-ES" sz="1100" b="1" dirty="0">
              <a:solidFill>
                <a:schemeClr val="tx1"/>
              </a:solidFill>
              <a:latin typeface="Arial Narrow" panose="020B0606020202030204" pitchFamily="34" charset="0"/>
            </a:rPr>
            <a:t>Infancia</a:t>
          </a:r>
        </a:p>
        <a:p>
          <a:r>
            <a:rPr lang="es-ES" sz="1200" b="1" dirty="0">
              <a:solidFill>
                <a:schemeClr val="bg1"/>
              </a:solidFill>
              <a:latin typeface="Arial Narrow" panose="020B0606020202030204" pitchFamily="34" charset="0"/>
            </a:rPr>
            <a:t>16%</a:t>
          </a:r>
        </a:p>
        <a:p>
          <a:r>
            <a:rPr lang="es-ES" sz="1200" b="1" dirty="0">
              <a:solidFill>
                <a:schemeClr val="bg1"/>
              </a:solidFill>
              <a:latin typeface="Arial Narrow" panose="020B0606020202030204" pitchFamily="34" charset="0"/>
            </a:rPr>
            <a:t>4 casos</a:t>
          </a:r>
        </a:p>
      </dgm:t>
    </dgm:pt>
    <dgm:pt modelId="{D0470645-0F91-4C89-B53D-D20A173D1395}" type="parTrans" cxnId="{95A45AD4-4A0F-4254-9C91-CF26ECC11EEE}">
      <dgm:prSet/>
      <dgm:spPr/>
      <dgm:t>
        <a:bodyPr/>
        <a:lstStyle/>
        <a:p>
          <a:endParaRPr lang="es-ES" sz="16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600" b="1">
            <a:solidFill>
              <a:schemeClr val="tx1"/>
            </a:solidFill>
            <a:latin typeface="Arial Narrow" panose="020B0606020202030204" pitchFamily="34" charset="0"/>
          </a:endParaRPr>
        </a:p>
      </dgm:t>
    </dgm:pt>
    <dgm:pt modelId="{BCD0C872-2890-4B0E-8947-05D96592E59C}">
      <dgm:prSet phldrT="[Texto]" custT="1"/>
      <dgm:spPr/>
      <dgm:t>
        <a:bodyPr/>
        <a:lstStyle/>
        <a:p>
          <a:r>
            <a:rPr lang="es-ES" sz="1100" b="1" dirty="0">
              <a:solidFill>
                <a:schemeClr val="tx1"/>
              </a:solidFill>
              <a:latin typeface="Arial Narrow" panose="020B0606020202030204" pitchFamily="34" charset="0"/>
            </a:rPr>
            <a:t>Adolescencia</a:t>
          </a:r>
        </a:p>
        <a:p>
          <a:r>
            <a:rPr lang="es-ES" sz="1100" b="1" dirty="0">
              <a:solidFill>
                <a:schemeClr val="bg1"/>
              </a:solidFill>
              <a:latin typeface="Arial Narrow" panose="020B0606020202030204" pitchFamily="34" charset="0"/>
            </a:rPr>
            <a:t>4%</a:t>
          </a:r>
        </a:p>
        <a:p>
          <a:r>
            <a:rPr lang="es-ES" sz="1100" b="1" dirty="0">
              <a:solidFill>
                <a:schemeClr val="bg1"/>
              </a:solidFill>
              <a:latin typeface="Arial Narrow" panose="020B0606020202030204" pitchFamily="34" charset="0"/>
            </a:rPr>
            <a:t>1 caso</a:t>
          </a:r>
          <a:endParaRPr lang="es-ES" sz="1200" b="1" dirty="0">
            <a:solidFill>
              <a:schemeClr val="bg1"/>
            </a:solidFill>
            <a:latin typeface="Arial Narrow" panose="020B0606020202030204" pitchFamily="34" charset="0"/>
          </a:endParaRPr>
        </a:p>
      </dgm:t>
    </dgm:pt>
    <dgm:pt modelId="{85B57174-6200-41FF-9ACB-65DDEA879430}" type="parTrans" cxnId="{035D5009-17A7-443C-A9F6-DC402B6B44F6}">
      <dgm:prSet/>
      <dgm:spPr/>
      <dgm:t>
        <a:bodyPr/>
        <a:lstStyle/>
        <a:p>
          <a:endParaRPr lang="es-ES" sz="16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600" b="1">
            <a:solidFill>
              <a:schemeClr val="tx1"/>
            </a:solidFill>
            <a:latin typeface="Arial Narrow" panose="020B0606020202030204" pitchFamily="34" charset="0"/>
          </a:endParaRPr>
        </a:p>
      </dgm:t>
    </dgm:pt>
    <dgm:pt modelId="{DFDA11ED-11F1-482A-9387-80FD19912601}">
      <dgm:prSet phldrT="[Texto]" custT="1"/>
      <dgm:spPr/>
      <dgm:t>
        <a:bodyPr/>
        <a:lstStyle/>
        <a:p>
          <a:r>
            <a:rPr lang="es-ES" sz="1100" b="1" dirty="0">
              <a:solidFill>
                <a:schemeClr val="tx1"/>
              </a:solidFill>
              <a:latin typeface="Arial Narrow" panose="020B0606020202030204" pitchFamily="34" charset="0"/>
            </a:rPr>
            <a:t>Juventud</a:t>
          </a:r>
        </a:p>
        <a:p>
          <a:r>
            <a:rPr lang="es-ES" sz="1200" b="1" dirty="0">
              <a:solidFill>
                <a:schemeClr val="bg1"/>
              </a:solidFill>
              <a:latin typeface="Arial Narrow" panose="020B0606020202030204" pitchFamily="34" charset="0"/>
            </a:rPr>
            <a:t>4%</a:t>
          </a:r>
        </a:p>
        <a:p>
          <a:r>
            <a:rPr lang="es-ES" sz="1200" b="1" dirty="0">
              <a:solidFill>
                <a:schemeClr val="bg1"/>
              </a:solidFill>
              <a:latin typeface="Arial Narrow" panose="020B0606020202030204" pitchFamily="34" charset="0"/>
            </a:rPr>
            <a:t>1 caso</a:t>
          </a:r>
        </a:p>
      </dgm:t>
    </dgm:pt>
    <dgm:pt modelId="{DE7B412C-D772-4D56-B94E-8DEF29F79628}" type="parTrans" cxnId="{CDB8A8BC-76F4-4850-980F-77A084A179C5}">
      <dgm:prSet/>
      <dgm:spPr/>
      <dgm:t>
        <a:bodyPr/>
        <a:lstStyle/>
        <a:p>
          <a:endParaRPr lang="es-ES" sz="16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600" b="1">
            <a:solidFill>
              <a:schemeClr val="tx1"/>
            </a:solidFill>
            <a:latin typeface="Arial Narrow" panose="020B0606020202030204" pitchFamily="34" charset="0"/>
          </a:endParaRPr>
        </a:p>
      </dgm:t>
    </dgm:pt>
    <dgm:pt modelId="{067DE91F-5875-416A-83FE-762AAF2680C1}">
      <dgm:prSet phldrT="[Texto]" custT="1"/>
      <dgm:spPr/>
      <dgm:t>
        <a:bodyPr/>
        <a:lstStyle/>
        <a:p>
          <a:r>
            <a:rPr lang="es-ES" sz="1100" b="1" dirty="0">
              <a:solidFill>
                <a:schemeClr val="tx1"/>
              </a:solidFill>
              <a:latin typeface="Arial Narrow" panose="020B0606020202030204" pitchFamily="34" charset="0"/>
            </a:rPr>
            <a:t>Adultez</a:t>
          </a:r>
        </a:p>
        <a:p>
          <a:r>
            <a:rPr lang="es-ES" sz="1200" b="1" dirty="0">
              <a:solidFill>
                <a:schemeClr val="bg1"/>
              </a:solidFill>
              <a:latin typeface="Arial Narrow" panose="020B0606020202030204" pitchFamily="34" charset="0"/>
            </a:rPr>
            <a:t>28%</a:t>
          </a:r>
        </a:p>
        <a:p>
          <a:r>
            <a:rPr lang="es-ES" sz="1200" b="1" dirty="0">
              <a:solidFill>
                <a:schemeClr val="bg1"/>
              </a:solidFill>
              <a:latin typeface="Arial Narrow" panose="020B0606020202030204" pitchFamily="34" charset="0"/>
            </a:rPr>
            <a:t>7 casos</a:t>
          </a:r>
          <a:endParaRPr lang="es-ES" sz="14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6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600" b="1">
            <a:solidFill>
              <a:schemeClr val="tx1"/>
            </a:solidFill>
            <a:latin typeface="Arial Narrow" panose="020B0606020202030204" pitchFamily="34" charset="0"/>
          </a:endParaRPr>
        </a:p>
      </dgm:t>
    </dgm:pt>
    <dgm:pt modelId="{A2B81017-66B4-4D6E-96A6-E6632B7708F9}">
      <dgm:prSet phldrT="[Texto]" custT="1"/>
      <dgm:spPr/>
      <dgm:t>
        <a:bodyPr/>
        <a:lstStyle/>
        <a:p>
          <a:r>
            <a:rPr lang="es-ES" sz="1100" b="1" dirty="0">
              <a:solidFill>
                <a:schemeClr val="tx1"/>
              </a:solidFill>
              <a:latin typeface="Arial Narrow" panose="020B0606020202030204" pitchFamily="34" charset="0"/>
            </a:rPr>
            <a:t>Adulto Mayor</a:t>
          </a:r>
        </a:p>
        <a:p>
          <a:r>
            <a:rPr lang="es-ES" sz="1100" b="1" dirty="0">
              <a:solidFill>
                <a:schemeClr val="bg1"/>
              </a:solidFill>
              <a:latin typeface="Arial Narrow" panose="020B0606020202030204" pitchFamily="34" charset="0"/>
            </a:rPr>
            <a:t>32%</a:t>
          </a:r>
        </a:p>
        <a:p>
          <a:r>
            <a:rPr lang="es-ES" sz="1100" b="1" dirty="0">
              <a:solidFill>
                <a:schemeClr val="bg1"/>
              </a:solidFill>
              <a:latin typeface="Arial Narrow" panose="020B0606020202030204" pitchFamily="34" charset="0"/>
            </a:rPr>
            <a:t>8 casos</a:t>
          </a:r>
          <a:endParaRPr lang="es-ES" sz="1200" b="1" dirty="0">
            <a:solidFill>
              <a:schemeClr val="bg1"/>
            </a:solidFill>
            <a:latin typeface="Arial Narrow" panose="020B0606020202030204" pitchFamily="34" charset="0"/>
          </a:endParaRPr>
        </a:p>
      </dgm:t>
    </dgm:pt>
    <dgm:pt modelId="{92163F71-7525-460D-9B81-4A3C3D2B3B07}" type="parTrans" cxnId="{49E3710C-9DCD-4394-A7E2-D7A3519EFD33}">
      <dgm:prSet/>
      <dgm:spPr/>
      <dgm:t>
        <a:bodyPr/>
        <a:lstStyle/>
        <a:p>
          <a:endParaRPr lang="es-ES" sz="16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6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750401C0-1BEC-4562-9660-68D8422839FB}" type="presOf" srcId="{B07DA8DE-0519-4D62-BE0B-7CA0307AA349}" destId="{0691A0E1-681C-4AB1-A224-401390FCDE9C}" srcOrd="0" destOrd="0" presId="urn:microsoft.com/office/officeart/2005/8/layout/cycle5"/>
    <dgm:cxn modelId="{3B7BEBC5-2FB7-4953-8E4E-1B838EE42DF2}" type="presOf" srcId="{DEAA2F35-722B-4737-A991-BBC1ADCE9036}" destId="{ED010544-6BD3-478F-92D1-42A7B6489659}" srcOrd="0" destOrd="0" presId="urn:microsoft.com/office/officeart/2005/8/layout/cycle5"/>
    <dgm:cxn modelId="{0BBE6B6A-FECF-423C-AEB5-6B82689727E1}" type="presOf" srcId="{4D348A5A-39AF-4E9E-B8B8-5AABA701B047}" destId="{91C2CDD1-9A95-4E2C-9947-E75911752FAE}" srcOrd="0" destOrd="0" presId="urn:microsoft.com/office/officeart/2005/8/layout/cycle5"/>
    <dgm:cxn modelId="{6A5C8540-AECB-4343-A87A-FD7C9AD35365}" srcId="{4D348A5A-39AF-4E9E-B8B8-5AABA701B047}" destId="{067DE91F-5875-416A-83FE-762AAF2680C1}" srcOrd="4" destOrd="0" parTransId="{C84AAE9B-3AAC-4E29-BB4F-A2E9139D362B}" sibTransId="{DEAA2F35-722B-4737-A991-BBC1ADCE9036}"/>
    <dgm:cxn modelId="{EE2BE964-DD78-4756-9040-8FB0623EF756}" type="presOf" srcId="{EA57AC0D-7E14-43C1-8F5B-17573E0C9A83}" destId="{D5D4151A-971C-413B-8065-A30749D877C7}"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E62BAD07-CD46-404F-84CB-9D76BE0B1F20}" type="presOf" srcId="{A2B81017-66B4-4D6E-96A6-E6632B7708F9}" destId="{95DBFE4D-3E58-4247-ADAA-C6118920DE75}" srcOrd="0" destOrd="0" presId="urn:microsoft.com/office/officeart/2005/8/layout/cycle5"/>
    <dgm:cxn modelId="{7403ABF2-980E-485D-B13B-4868E6A3F219}" type="presOf" srcId="{70D6C5C8-C4AE-437E-AFA5-FA9B333CF722}" destId="{27D567E4-4A42-448F-AF61-85BFDC290DB9}" srcOrd="0" destOrd="0" presId="urn:microsoft.com/office/officeart/2005/8/layout/cycle5"/>
    <dgm:cxn modelId="{B4853804-9AC9-4FDF-8AA4-1C52F5AA7FC1}" type="presOf" srcId="{A462869C-5BFC-4790-97BB-90D244005F7F}" destId="{45D13642-0443-4272-9039-52251396ED66}" srcOrd="0" destOrd="0" presId="urn:microsoft.com/office/officeart/2005/8/layout/cycle5"/>
    <dgm:cxn modelId="{DCF5AD44-F5E2-4E04-BF46-2457239C50DD}" type="presOf" srcId="{2DE7C5E0-3F77-42D0-9143-5DA0A4D17480}" destId="{97E2FCC0-7117-4E1D-BEA7-E80B12FC7A62}"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EF0C447F-B923-4F62-BABD-79885E7A4D46}" type="presOf" srcId="{BCD0C872-2890-4B0E-8947-05D96592E59C}" destId="{CE6855D9-5D01-4C33-9AB2-7900DF22BD98}" srcOrd="0" destOrd="0" presId="urn:microsoft.com/office/officeart/2005/8/layout/cycle5"/>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D664316D-6763-48C8-9616-4F4E2B76C911}" type="presOf" srcId="{DFDA11ED-11F1-482A-9387-80FD19912601}" destId="{B3F2CECB-D49F-4F22-B7D9-7693E99EF7FF}" srcOrd="0" destOrd="0" presId="urn:microsoft.com/office/officeart/2005/8/layout/cycle5"/>
    <dgm:cxn modelId="{4247D30C-3ACE-4A61-9BEF-BE829EFBCCB8}" type="presOf" srcId="{067DE91F-5875-416A-83FE-762AAF2680C1}" destId="{2FBB3DD5-4721-42EF-947B-811A6B7552C5}" srcOrd="0" destOrd="0" presId="urn:microsoft.com/office/officeart/2005/8/layout/cycle5"/>
    <dgm:cxn modelId="{698F3C26-A0F2-404E-9577-EADC151F44CA}" type="presOf" srcId="{4C5ACF53-D587-4632-AA70-55B43EBE36B8}" destId="{91496150-CE10-4708-A73B-9B008B3F95B6}" srcOrd="0" destOrd="0" presId="urn:microsoft.com/office/officeart/2005/8/layout/cycle5"/>
    <dgm:cxn modelId="{552BA513-1843-487F-B03C-038E34FEEBB7}" type="presOf" srcId="{FED1A0E8-AFBC-42FD-B4DC-3DDC15500C46}" destId="{2527C3C0-DAF9-4F56-8A16-C76DDF47C5BB}" srcOrd="0" destOrd="0" presId="urn:microsoft.com/office/officeart/2005/8/layout/cycle5"/>
    <dgm:cxn modelId="{860B56EC-7E4D-4C8F-8512-C73DDA3F68BA}" type="presParOf" srcId="{91C2CDD1-9A95-4E2C-9947-E75911752FAE}" destId="{27D567E4-4A42-448F-AF61-85BFDC290DB9}" srcOrd="0" destOrd="0" presId="urn:microsoft.com/office/officeart/2005/8/layout/cycle5"/>
    <dgm:cxn modelId="{8AE5E4C6-7393-42D9-BFFE-39E853ACD5C0}" type="presParOf" srcId="{91C2CDD1-9A95-4E2C-9947-E75911752FAE}" destId="{DE37BD11-E7F3-42F4-9771-FF32F3FC5D46}" srcOrd="1" destOrd="0" presId="urn:microsoft.com/office/officeart/2005/8/layout/cycle5"/>
    <dgm:cxn modelId="{09587C26-6FC2-412E-BE0A-475C686B489D}" type="presParOf" srcId="{91C2CDD1-9A95-4E2C-9947-E75911752FAE}" destId="{97E2FCC0-7117-4E1D-BEA7-E80B12FC7A62}" srcOrd="2" destOrd="0" presId="urn:microsoft.com/office/officeart/2005/8/layout/cycle5"/>
    <dgm:cxn modelId="{6887EE7F-8173-4A38-8739-401752593B59}" type="presParOf" srcId="{91C2CDD1-9A95-4E2C-9947-E75911752FAE}" destId="{0691A0E1-681C-4AB1-A224-401390FCDE9C}" srcOrd="3" destOrd="0" presId="urn:microsoft.com/office/officeart/2005/8/layout/cycle5"/>
    <dgm:cxn modelId="{317F00B2-1982-43AA-9309-37D177C0DBC2}" type="presParOf" srcId="{91C2CDD1-9A95-4E2C-9947-E75911752FAE}" destId="{0342E744-403E-45E9-96B1-27CAF7293E7E}" srcOrd="4" destOrd="0" presId="urn:microsoft.com/office/officeart/2005/8/layout/cycle5"/>
    <dgm:cxn modelId="{EB6BAA9F-92BA-4CAD-85AE-FA317F6D4498}" type="presParOf" srcId="{91C2CDD1-9A95-4E2C-9947-E75911752FAE}" destId="{45D13642-0443-4272-9039-52251396ED66}" srcOrd="5" destOrd="0" presId="urn:microsoft.com/office/officeart/2005/8/layout/cycle5"/>
    <dgm:cxn modelId="{69B7DB72-3041-4A9B-830E-36B39A2BFCC1}" type="presParOf" srcId="{91C2CDD1-9A95-4E2C-9947-E75911752FAE}" destId="{CE6855D9-5D01-4C33-9AB2-7900DF22BD98}" srcOrd="6" destOrd="0" presId="urn:microsoft.com/office/officeart/2005/8/layout/cycle5"/>
    <dgm:cxn modelId="{7B4FC30C-C5FA-443C-8E16-A6BEF8A1DC26}" type="presParOf" srcId="{91C2CDD1-9A95-4E2C-9947-E75911752FAE}" destId="{3728C71A-D821-4DDF-92F9-5D7CEBB2094D}" srcOrd="7" destOrd="0" presId="urn:microsoft.com/office/officeart/2005/8/layout/cycle5"/>
    <dgm:cxn modelId="{E4E28F6A-4953-4CB4-B31F-ACA1FADD7FA7}" type="presParOf" srcId="{91C2CDD1-9A95-4E2C-9947-E75911752FAE}" destId="{91496150-CE10-4708-A73B-9B008B3F95B6}" srcOrd="8" destOrd="0" presId="urn:microsoft.com/office/officeart/2005/8/layout/cycle5"/>
    <dgm:cxn modelId="{1B330C24-7ECD-4C5B-AC23-1DC9CA124478}" type="presParOf" srcId="{91C2CDD1-9A95-4E2C-9947-E75911752FAE}" destId="{B3F2CECB-D49F-4F22-B7D9-7693E99EF7FF}" srcOrd="9" destOrd="0" presId="urn:microsoft.com/office/officeart/2005/8/layout/cycle5"/>
    <dgm:cxn modelId="{1F4A0781-410E-40F5-8EA9-AB67B5E3031F}" type="presParOf" srcId="{91C2CDD1-9A95-4E2C-9947-E75911752FAE}" destId="{5FD747CB-B33D-40AF-84DE-C7304DDA2CB1}" srcOrd="10" destOrd="0" presId="urn:microsoft.com/office/officeart/2005/8/layout/cycle5"/>
    <dgm:cxn modelId="{1CF4F8B1-8283-4741-9BFC-FD2982EBCE6C}" type="presParOf" srcId="{91C2CDD1-9A95-4E2C-9947-E75911752FAE}" destId="{D5D4151A-971C-413B-8065-A30749D877C7}" srcOrd="11" destOrd="0" presId="urn:microsoft.com/office/officeart/2005/8/layout/cycle5"/>
    <dgm:cxn modelId="{C087DE89-C17E-462C-AB04-A6D54ABC5821}" type="presParOf" srcId="{91C2CDD1-9A95-4E2C-9947-E75911752FAE}" destId="{2FBB3DD5-4721-42EF-947B-811A6B7552C5}" srcOrd="12" destOrd="0" presId="urn:microsoft.com/office/officeart/2005/8/layout/cycle5"/>
    <dgm:cxn modelId="{F3BCF96E-043D-47F3-BAA8-7E1B38C1AF00}" type="presParOf" srcId="{91C2CDD1-9A95-4E2C-9947-E75911752FAE}" destId="{334F2FC4-A6CA-4DFB-806B-59AE39E7D740}" srcOrd="13" destOrd="0" presId="urn:microsoft.com/office/officeart/2005/8/layout/cycle5"/>
    <dgm:cxn modelId="{4E7505C3-9CEB-4414-BCDA-EE13308C927F}" type="presParOf" srcId="{91C2CDD1-9A95-4E2C-9947-E75911752FAE}" destId="{ED010544-6BD3-478F-92D1-42A7B6489659}" srcOrd="14" destOrd="0" presId="urn:microsoft.com/office/officeart/2005/8/layout/cycle5"/>
    <dgm:cxn modelId="{68BCFCA7-CD4D-44AF-8ACE-53539EE7038B}" type="presParOf" srcId="{91C2CDD1-9A95-4E2C-9947-E75911752FAE}" destId="{95DBFE4D-3E58-4247-ADAA-C6118920DE75}" srcOrd="15" destOrd="0" presId="urn:microsoft.com/office/officeart/2005/8/layout/cycle5"/>
    <dgm:cxn modelId="{9391E6EA-1C31-451B-A3BC-102CAD92C43D}" type="presParOf" srcId="{91C2CDD1-9A95-4E2C-9947-E75911752FAE}" destId="{76D60FEC-5E80-4CD2-8C60-AB82131CA685}" srcOrd="16" destOrd="0" presId="urn:microsoft.com/office/officeart/2005/8/layout/cycle5"/>
    <dgm:cxn modelId="{44B0AC08-113E-4E67-8B49-BA728D256534}"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348A5A-39AF-4E9E-B8B8-5AABA701B047}" type="doc">
      <dgm:prSet loTypeId="urn:microsoft.com/office/officeart/2005/8/layout/cycle5" loCatId="cycle" qsTypeId="urn:microsoft.com/office/officeart/2005/8/quickstyle/simple1" qsCatId="simple" csTypeId="urn:microsoft.com/office/officeart/2005/8/colors/colorful4" csCatId="colorful" phldr="1"/>
      <dgm:spPr/>
      <dgm:t>
        <a:bodyPr/>
        <a:lstStyle/>
        <a:p>
          <a:endParaRPr lang="es-ES"/>
        </a:p>
      </dgm:t>
    </dgm:pt>
    <dgm:pt modelId="{70D6C5C8-C4AE-437E-AFA5-FA9B333CF722}">
      <dgm:prSet phldrT="[Texto]" custT="1"/>
      <dgm:spPr/>
      <dgm:t>
        <a:bodyPr/>
        <a:lstStyle/>
        <a:p>
          <a:r>
            <a:rPr lang="es-ES" sz="700" b="1" dirty="0">
              <a:solidFill>
                <a:schemeClr val="tx1"/>
              </a:solidFill>
              <a:latin typeface="Arial Narrow" panose="020B0606020202030204" pitchFamily="34" charset="0"/>
            </a:rPr>
            <a:t>Primera infancia</a:t>
          </a:r>
        </a:p>
        <a:p>
          <a:r>
            <a:rPr lang="es-ES" sz="800" b="1" dirty="0">
              <a:solidFill>
                <a:schemeClr val="bg1"/>
              </a:solidFill>
              <a:latin typeface="Arial Narrow" panose="020B0606020202030204" pitchFamily="34" charset="0"/>
            </a:rPr>
            <a:t>9,8%</a:t>
          </a:r>
        </a:p>
        <a:p>
          <a:r>
            <a:rPr lang="es-ES" sz="800" b="1" dirty="0">
              <a:solidFill>
                <a:schemeClr val="bg1"/>
              </a:solidFill>
              <a:latin typeface="Arial Narrow" panose="020B0606020202030204" pitchFamily="34" charset="0"/>
            </a:rPr>
            <a:t>10 casos</a:t>
          </a:r>
        </a:p>
      </dgm:t>
    </dgm:pt>
    <dgm:pt modelId="{B4426622-C56F-4F7A-AB95-8708949A4A86}" type="parTrans" cxnId="{44349CED-3F6F-401A-BB8F-C54B0CD67380}">
      <dgm:prSet/>
      <dgm:spPr/>
      <dgm:t>
        <a:bodyPr/>
        <a:lstStyle/>
        <a:p>
          <a:endParaRPr lang="es-ES" sz="1000" b="1">
            <a:solidFill>
              <a:schemeClr val="tx1"/>
            </a:solidFill>
            <a:latin typeface="Arial Narrow" panose="020B0606020202030204" pitchFamily="34" charset="0"/>
          </a:endParaRPr>
        </a:p>
      </dgm:t>
    </dgm:pt>
    <dgm:pt modelId="{2DE7C5E0-3F77-42D0-9143-5DA0A4D17480}" type="sibTrans" cxnId="{44349CED-3F6F-401A-BB8F-C54B0CD67380}">
      <dgm:prSet/>
      <dgm:spPr/>
      <dgm:t>
        <a:bodyPr/>
        <a:lstStyle/>
        <a:p>
          <a:endParaRPr lang="es-ES" sz="1000" b="1">
            <a:solidFill>
              <a:schemeClr val="tx1"/>
            </a:solidFill>
            <a:latin typeface="Arial Narrow" panose="020B0606020202030204" pitchFamily="34" charset="0"/>
          </a:endParaRPr>
        </a:p>
      </dgm:t>
    </dgm:pt>
    <dgm:pt modelId="{B07DA8DE-0519-4D62-BE0B-7CA0307AA349}">
      <dgm:prSet phldrT="[Texto]" custT="1"/>
      <dgm:spPr/>
      <dgm:t>
        <a:bodyPr/>
        <a:lstStyle/>
        <a:p>
          <a:r>
            <a:rPr lang="es-ES" sz="700" b="1" dirty="0">
              <a:solidFill>
                <a:schemeClr val="tx1"/>
              </a:solidFill>
              <a:latin typeface="Arial Narrow" panose="020B0606020202030204" pitchFamily="34" charset="0"/>
            </a:rPr>
            <a:t>Infancia</a:t>
          </a:r>
        </a:p>
        <a:p>
          <a:r>
            <a:rPr lang="es-ES" sz="800" b="1" dirty="0">
              <a:solidFill>
                <a:schemeClr val="bg1"/>
              </a:solidFill>
              <a:latin typeface="Arial Narrow" panose="020B0606020202030204" pitchFamily="34" charset="0"/>
            </a:rPr>
            <a:t>6,9%</a:t>
          </a:r>
        </a:p>
        <a:p>
          <a:r>
            <a:rPr lang="es-ES" sz="800" b="1" dirty="0">
              <a:solidFill>
                <a:schemeClr val="bg1"/>
              </a:solidFill>
              <a:latin typeface="Arial Narrow" panose="020B0606020202030204" pitchFamily="34" charset="0"/>
            </a:rPr>
            <a:t>7 casos</a:t>
          </a:r>
        </a:p>
      </dgm:t>
    </dgm:pt>
    <dgm:pt modelId="{D0470645-0F91-4C89-B53D-D20A173D1395}" type="parTrans" cxnId="{95A45AD4-4A0F-4254-9C91-CF26ECC11EEE}">
      <dgm:prSet/>
      <dgm:spPr/>
      <dgm:t>
        <a:bodyPr/>
        <a:lstStyle/>
        <a:p>
          <a:endParaRPr lang="es-ES" sz="1000" b="1">
            <a:solidFill>
              <a:schemeClr val="tx1"/>
            </a:solidFill>
            <a:latin typeface="Arial Narrow" panose="020B0606020202030204" pitchFamily="34" charset="0"/>
          </a:endParaRPr>
        </a:p>
      </dgm:t>
    </dgm:pt>
    <dgm:pt modelId="{A462869C-5BFC-4790-97BB-90D244005F7F}" type="sibTrans" cxnId="{95A45AD4-4A0F-4254-9C91-CF26ECC11EEE}">
      <dgm:prSet/>
      <dgm:spPr/>
      <dgm:t>
        <a:bodyPr/>
        <a:lstStyle/>
        <a:p>
          <a:endParaRPr lang="es-ES" sz="1000" b="1">
            <a:solidFill>
              <a:schemeClr val="tx1"/>
            </a:solidFill>
            <a:latin typeface="Arial Narrow" panose="020B0606020202030204" pitchFamily="34" charset="0"/>
          </a:endParaRPr>
        </a:p>
      </dgm:t>
    </dgm:pt>
    <dgm:pt modelId="{BCD0C872-2890-4B0E-8947-05D96592E59C}">
      <dgm:prSet phldrT="[Texto]" custT="1"/>
      <dgm:spPr/>
      <dgm:t>
        <a:bodyPr/>
        <a:lstStyle/>
        <a:p>
          <a:r>
            <a:rPr lang="es-ES" sz="700" b="1" dirty="0">
              <a:solidFill>
                <a:schemeClr val="tx1"/>
              </a:solidFill>
              <a:latin typeface="Arial Narrow" panose="020B0606020202030204" pitchFamily="34" charset="0"/>
            </a:rPr>
            <a:t>Adolescencia</a:t>
          </a:r>
        </a:p>
        <a:p>
          <a:r>
            <a:rPr lang="es-ES" sz="800" b="1" dirty="0">
              <a:solidFill>
                <a:schemeClr val="bg1"/>
              </a:solidFill>
              <a:latin typeface="Arial Narrow" panose="020B0606020202030204" pitchFamily="34" charset="0"/>
            </a:rPr>
            <a:t>12,7%</a:t>
          </a:r>
        </a:p>
        <a:p>
          <a:r>
            <a:rPr lang="es-ES" sz="800" b="1" dirty="0">
              <a:solidFill>
                <a:schemeClr val="bg1"/>
              </a:solidFill>
              <a:latin typeface="Arial Narrow" panose="020B0606020202030204" pitchFamily="34" charset="0"/>
            </a:rPr>
            <a:t>12 casos</a:t>
          </a:r>
        </a:p>
      </dgm:t>
    </dgm:pt>
    <dgm:pt modelId="{85B57174-6200-41FF-9ACB-65DDEA879430}" type="parTrans" cxnId="{035D5009-17A7-443C-A9F6-DC402B6B44F6}">
      <dgm:prSet/>
      <dgm:spPr/>
      <dgm:t>
        <a:bodyPr/>
        <a:lstStyle/>
        <a:p>
          <a:endParaRPr lang="es-ES" sz="1000" b="1">
            <a:solidFill>
              <a:schemeClr val="tx1"/>
            </a:solidFill>
            <a:latin typeface="Arial Narrow" panose="020B0606020202030204" pitchFamily="34" charset="0"/>
          </a:endParaRPr>
        </a:p>
      </dgm:t>
    </dgm:pt>
    <dgm:pt modelId="{4C5ACF53-D587-4632-AA70-55B43EBE36B8}" type="sibTrans" cxnId="{035D5009-17A7-443C-A9F6-DC402B6B44F6}">
      <dgm:prSet/>
      <dgm:spPr/>
      <dgm:t>
        <a:bodyPr/>
        <a:lstStyle/>
        <a:p>
          <a:endParaRPr lang="es-ES" sz="1000" b="1">
            <a:solidFill>
              <a:schemeClr val="tx1"/>
            </a:solidFill>
            <a:latin typeface="Arial Narrow" panose="020B0606020202030204" pitchFamily="34" charset="0"/>
          </a:endParaRPr>
        </a:p>
      </dgm:t>
    </dgm:pt>
    <dgm:pt modelId="{DFDA11ED-11F1-482A-9387-80FD19912601}">
      <dgm:prSet phldrT="[Texto]" custT="1"/>
      <dgm:spPr/>
      <dgm:t>
        <a:bodyPr/>
        <a:lstStyle/>
        <a:p>
          <a:r>
            <a:rPr lang="es-ES" sz="700" b="1" dirty="0">
              <a:solidFill>
                <a:schemeClr val="tx1"/>
              </a:solidFill>
              <a:latin typeface="Arial Narrow" panose="020B0606020202030204" pitchFamily="34" charset="0"/>
            </a:rPr>
            <a:t>Juventud</a:t>
          </a:r>
        </a:p>
        <a:p>
          <a:r>
            <a:rPr lang="es-ES" sz="800" b="1" dirty="0">
              <a:solidFill>
                <a:schemeClr val="bg1"/>
              </a:solidFill>
              <a:latin typeface="Arial Narrow" panose="020B0606020202030204" pitchFamily="34" charset="0"/>
            </a:rPr>
            <a:t>52,9%</a:t>
          </a:r>
        </a:p>
        <a:p>
          <a:r>
            <a:rPr lang="es-ES" sz="800" b="1" dirty="0">
              <a:solidFill>
                <a:schemeClr val="bg1"/>
              </a:solidFill>
              <a:latin typeface="Arial Narrow" panose="020B0606020202030204" pitchFamily="34" charset="0"/>
            </a:rPr>
            <a:t>54 casos</a:t>
          </a:r>
        </a:p>
      </dgm:t>
    </dgm:pt>
    <dgm:pt modelId="{DE7B412C-D772-4D56-B94E-8DEF29F79628}" type="parTrans" cxnId="{CDB8A8BC-76F4-4850-980F-77A084A179C5}">
      <dgm:prSet/>
      <dgm:spPr/>
      <dgm:t>
        <a:bodyPr/>
        <a:lstStyle/>
        <a:p>
          <a:endParaRPr lang="es-ES" sz="1000" b="1">
            <a:solidFill>
              <a:schemeClr val="tx1"/>
            </a:solidFill>
            <a:latin typeface="Arial Narrow" panose="020B0606020202030204" pitchFamily="34" charset="0"/>
          </a:endParaRPr>
        </a:p>
      </dgm:t>
    </dgm:pt>
    <dgm:pt modelId="{EA57AC0D-7E14-43C1-8F5B-17573E0C9A83}" type="sibTrans" cxnId="{CDB8A8BC-76F4-4850-980F-77A084A179C5}">
      <dgm:prSet/>
      <dgm:spPr/>
      <dgm:t>
        <a:bodyPr/>
        <a:lstStyle/>
        <a:p>
          <a:endParaRPr lang="es-ES" sz="1000" b="1">
            <a:solidFill>
              <a:schemeClr val="tx1"/>
            </a:solidFill>
            <a:latin typeface="Arial Narrow" panose="020B0606020202030204" pitchFamily="34" charset="0"/>
          </a:endParaRPr>
        </a:p>
      </dgm:t>
    </dgm:pt>
    <dgm:pt modelId="{067DE91F-5875-416A-83FE-762AAF2680C1}">
      <dgm:prSet phldrT="[Texto]" custT="1"/>
      <dgm:spPr/>
      <dgm:t>
        <a:bodyPr/>
        <a:lstStyle/>
        <a:p>
          <a:r>
            <a:rPr lang="es-ES" sz="700" b="1" dirty="0">
              <a:solidFill>
                <a:schemeClr val="tx1"/>
              </a:solidFill>
              <a:latin typeface="Arial Narrow" panose="020B0606020202030204" pitchFamily="34" charset="0"/>
            </a:rPr>
            <a:t>Adultez</a:t>
          </a:r>
        </a:p>
        <a:p>
          <a:r>
            <a:rPr lang="es-ES" sz="800" b="1" dirty="0">
              <a:solidFill>
                <a:schemeClr val="bg1"/>
              </a:solidFill>
              <a:latin typeface="Arial Narrow" panose="020B0606020202030204" pitchFamily="34" charset="0"/>
            </a:rPr>
            <a:t>14,7%</a:t>
          </a:r>
        </a:p>
        <a:p>
          <a:r>
            <a:rPr lang="es-ES" sz="800" b="1" dirty="0">
              <a:solidFill>
                <a:schemeClr val="bg1"/>
              </a:solidFill>
              <a:latin typeface="Arial Narrow" panose="020B0606020202030204" pitchFamily="34" charset="0"/>
            </a:rPr>
            <a:t>15 casos</a:t>
          </a:r>
          <a:endParaRPr lang="es-ES" sz="900" b="1" dirty="0">
            <a:solidFill>
              <a:schemeClr val="bg1"/>
            </a:solidFill>
            <a:latin typeface="Arial Narrow" panose="020B0606020202030204" pitchFamily="34" charset="0"/>
          </a:endParaRPr>
        </a:p>
      </dgm:t>
    </dgm:pt>
    <dgm:pt modelId="{C84AAE9B-3AAC-4E29-BB4F-A2E9139D362B}" type="parTrans" cxnId="{6A5C8540-AECB-4343-A87A-FD7C9AD35365}">
      <dgm:prSet/>
      <dgm:spPr/>
      <dgm:t>
        <a:bodyPr/>
        <a:lstStyle/>
        <a:p>
          <a:endParaRPr lang="es-ES" sz="1000" b="1">
            <a:solidFill>
              <a:schemeClr val="tx1"/>
            </a:solidFill>
            <a:latin typeface="Arial Narrow" panose="020B0606020202030204" pitchFamily="34" charset="0"/>
          </a:endParaRPr>
        </a:p>
      </dgm:t>
    </dgm:pt>
    <dgm:pt modelId="{DEAA2F35-722B-4737-A991-BBC1ADCE9036}" type="sibTrans" cxnId="{6A5C8540-AECB-4343-A87A-FD7C9AD35365}">
      <dgm:prSet/>
      <dgm:spPr/>
      <dgm:t>
        <a:bodyPr/>
        <a:lstStyle/>
        <a:p>
          <a:endParaRPr lang="es-ES" sz="1000" b="1">
            <a:solidFill>
              <a:schemeClr val="tx1"/>
            </a:solidFill>
            <a:latin typeface="Arial Narrow" panose="020B0606020202030204" pitchFamily="34" charset="0"/>
          </a:endParaRPr>
        </a:p>
      </dgm:t>
    </dgm:pt>
    <dgm:pt modelId="{A2B81017-66B4-4D6E-96A6-E6632B7708F9}">
      <dgm:prSet phldrT="[Texto]" custT="1"/>
      <dgm:spPr/>
      <dgm:t>
        <a:bodyPr/>
        <a:lstStyle/>
        <a:p>
          <a:r>
            <a:rPr lang="es-ES" sz="700" b="1" dirty="0">
              <a:solidFill>
                <a:schemeClr val="tx1"/>
              </a:solidFill>
              <a:latin typeface="Arial Narrow" panose="020B0606020202030204" pitchFamily="34" charset="0"/>
            </a:rPr>
            <a:t>Adulto Mayor</a:t>
          </a:r>
        </a:p>
        <a:p>
          <a:r>
            <a:rPr lang="es-ES" sz="800" b="1" dirty="0">
              <a:solidFill>
                <a:schemeClr val="bg1"/>
              </a:solidFill>
              <a:latin typeface="Arial Narrow" panose="020B0606020202030204" pitchFamily="34" charset="0"/>
            </a:rPr>
            <a:t>2,9%</a:t>
          </a:r>
        </a:p>
        <a:p>
          <a:r>
            <a:rPr lang="es-ES" sz="800" b="1" dirty="0">
              <a:solidFill>
                <a:schemeClr val="bg1"/>
              </a:solidFill>
              <a:latin typeface="Arial Narrow" panose="020B0606020202030204" pitchFamily="34" charset="0"/>
            </a:rPr>
            <a:t>3 casos</a:t>
          </a:r>
        </a:p>
      </dgm:t>
    </dgm:pt>
    <dgm:pt modelId="{92163F71-7525-460D-9B81-4A3C3D2B3B07}" type="parTrans" cxnId="{49E3710C-9DCD-4394-A7E2-D7A3519EFD33}">
      <dgm:prSet/>
      <dgm:spPr/>
      <dgm:t>
        <a:bodyPr/>
        <a:lstStyle/>
        <a:p>
          <a:endParaRPr lang="es-ES" sz="1000" b="1">
            <a:solidFill>
              <a:schemeClr val="tx1"/>
            </a:solidFill>
            <a:latin typeface="Arial Narrow" panose="020B0606020202030204" pitchFamily="34" charset="0"/>
          </a:endParaRPr>
        </a:p>
      </dgm:t>
    </dgm:pt>
    <dgm:pt modelId="{FED1A0E8-AFBC-42FD-B4DC-3DDC15500C46}" type="sibTrans" cxnId="{49E3710C-9DCD-4394-A7E2-D7A3519EFD33}">
      <dgm:prSet/>
      <dgm:spPr/>
      <dgm:t>
        <a:bodyPr/>
        <a:lstStyle/>
        <a:p>
          <a:endParaRPr lang="es-ES" sz="1000" b="1">
            <a:solidFill>
              <a:schemeClr val="tx1"/>
            </a:solidFill>
            <a:latin typeface="Arial Narrow" panose="020B0606020202030204" pitchFamily="34" charset="0"/>
          </a:endParaRPr>
        </a:p>
      </dgm:t>
    </dgm:pt>
    <dgm:pt modelId="{91C2CDD1-9A95-4E2C-9947-E75911752FAE}" type="pres">
      <dgm:prSet presAssocID="{4D348A5A-39AF-4E9E-B8B8-5AABA701B047}" presName="cycle" presStyleCnt="0">
        <dgm:presLayoutVars>
          <dgm:dir/>
          <dgm:resizeHandles val="exact"/>
        </dgm:presLayoutVars>
      </dgm:prSet>
      <dgm:spPr/>
      <dgm:t>
        <a:bodyPr/>
        <a:lstStyle/>
        <a:p>
          <a:endParaRPr lang="es-ES"/>
        </a:p>
      </dgm:t>
    </dgm:pt>
    <dgm:pt modelId="{27D567E4-4A42-448F-AF61-85BFDC290DB9}" type="pres">
      <dgm:prSet presAssocID="{70D6C5C8-C4AE-437E-AFA5-FA9B333CF722}" presName="node" presStyleLbl="node1" presStyleIdx="0" presStyleCnt="6" custScaleX="148251">
        <dgm:presLayoutVars>
          <dgm:bulletEnabled val="1"/>
        </dgm:presLayoutVars>
      </dgm:prSet>
      <dgm:spPr/>
      <dgm:t>
        <a:bodyPr/>
        <a:lstStyle/>
        <a:p>
          <a:endParaRPr lang="es-ES"/>
        </a:p>
      </dgm:t>
    </dgm:pt>
    <dgm:pt modelId="{DE37BD11-E7F3-42F4-9771-FF32F3FC5D46}" type="pres">
      <dgm:prSet presAssocID="{70D6C5C8-C4AE-437E-AFA5-FA9B333CF722}" presName="spNode" presStyleCnt="0"/>
      <dgm:spPr/>
    </dgm:pt>
    <dgm:pt modelId="{97E2FCC0-7117-4E1D-BEA7-E80B12FC7A62}" type="pres">
      <dgm:prSet presAssocID="{2DE7C5E0-3F77-42D0-9143-5DA0A4D17480}" presName="sibTrans" presStyleLbl="sibTrans1D1" presStyleIdx="0" presStyleCnt="6"/>
      <dgm:spPr/>
      <dgm:t>
        <a:bodyPr/>
        <a:lstStyle/>
        <a:p>
          <a:endParaRPr lang="es-ES"/>
        </a:p>
      </dgm:t>
    </dgm:pt>
    <dgm:pt modelId="{0691A0E1-681C-4AB1-A224-401390FCDE9C}" type="pres">
      <dgm:prSet presAssocID="{B07DA8DE-0519-4D62-BE0B-7CA0307AA349}" presName="node" presStyleLbl="node1" presStyleIdx="1" presStyleCnt="6" custScaleX="149622">
        <dgm:presLayoutVars>
          <dgm:bulletEnabled val="1"/>
        </dgm:presLayoutVars>
      </dgm:prSet>
      <dgm:spPr/>
      <dgm:t>
        <a:bodyPr/>
        <a:lstStyle/>
        <a:p>
          <a:endParaRPr lang="es-ES"/>
        </a:p>
      </dgm:t>
    </dgm:pt>
    <dgm:pt modelId="{0342E744-403E-45E9-96B1-27CAF7293E7E}" type="pres">
      <dgm:prSet presAssocID="{B07DA8DE-0519-4D62-BE0B-7CA0307AA349}" presName="spNode" presStyleCnt="0"/>
      <dgm:spPr/>
    </dgm:pt>
    <dgm:pt modelId="{45D13642-0443-4272-9039-52251396ED66}" type="pres">
      <dgm:prSet presAssocID="{A462869C-5BFC-4790-97BB-90D244005F7F}" presName="sibTrans" presStyleLbl="sibTrans1D1" presStyleIdx="1" presStyleCnt="6"/>
      <dgm:spPr/>
      <dgm:t>
        <a:bodyPr/>
        <a:lstStyle/>
        <a:p>
          <a:endParaRPr lang="es-ES"/>
        </a:p>
      </dgm:t>
    </dgm:pt>
    <dgm:pt modelId="{CE6855D9-5D01-4C33-9AB2-7900DF22BD98}" type="pres">
      <dgm:prSet presAssocID="{BCD0C872-2890-4B0E-8947-05D96592E59C}" presName="node" presStyleLbl="node1" presStyleIdx="2" presStyleCnt="6" custScaleX="132443">
        <dgm:presLayoutVars>
          <dgm:bulletEnabled val="1"/>
        </dgm:presLayoutVars>
      </dgm:prSet>
      <dgm:spPr/>
      <dgm:t>
        <a:bodyPr/>
        <a:lstStyle/>
        <a:p>
          <a:endParaRPr lang="es-ES"/>
        </a:p>
      </dgm:t>
    </dgm:pt>
    <dgm:pt modelId="{3728C71A-D821-4DDF-92F9-5D7CEBB2094D}" type="pres">
      <dgm:prSet presAssocID="{BCD0C872-2890-4B0E-8947-05D96592E59C}" presName="spNode" presStyleCnt="0"/>
      <dgm:spPr/>
    </dgm:pt>
    <dgm:pt modelId="{91496150-CE10-4708-A73B-9B008B3F95B6}" type="pres">
      <dgm:prSet presAssocID="{4C5ACF53-D587-4632-AA70-55B43EBE36B8}" presName="sibTrans" presStyleLbl="sibTrans1D1" presStyleIdx="2" presStyleCnt="6"/>
      <dgm:spPr/>
      <dgm:t>
        <a:bodyPr/>
        <a:lstStyle/>
        <a:p>
          <a:endParaRPr lang="es-ES"/>
        </a:p>
      </dgm:t>
    </dgm:pt>
    <dgm:pt modelId="{B3F2CECB-D49F-4F22-B7D9-7693E99EF7FF}" type="pres">
      <dgm:prSet presAssocID="{DFDA11ED-11F1-482A-9387-80FD19912601}" presName="node" presStyleLbl="node1" presStyleIdx="3" presStyleCnt="6" custScaleX="148251">
        <dgm:presLayoutVars>
          <dgm:bulletEnabled val="1"/>
        </dgm:presLayoutVars>
      </dgm:prSet>
      <dgm:spPr/>
      <dgm:t>
        <a:bodyPr/>
        <a:lstStyle/>
        <a:p>
          <a:endParaRPr lang="es-ES"/>
        </a:p>
      </dgm:t>
    </dgm:pt>
    <dgm:pt modelId="{5FD747CB-B33D-40AF-84DE-C7304DDA2CB1}" type="pres">
      <dgm:prSet presAssocID="{DFDA11ED-11F1-482A-9387-80FD19912601}" presName="spNode" presStyleCnt="0"/>
      <dgm:spPr/>
    </dgm:pt>
    <dgm:pt modelId="{D5D4151A-971C-413B-8065-A30749D877C7}" type="pres">
      <dgm:prSet presAssocID="{EA57AC0D-7E14-43C1-8F5B-17573E0C9A83}" presName="sibTrans" presStyleLbl="sibTrans1D1" presStyleIdx="3" presStyleCnt="6"/>
      <dgm:spPr/>
      <dgm:t>
        <a:bodyPr/>
        <a:lstStyle/>
        <a:p>
          <a:endParaRPr lang="es-ES"/>
        </a:p>
      </dgm:t>
    </dgm:pt>
    <dgm:pt modelId="{2FBB3DD5-4721-42EF-947B-811A6B7552C5}" type="pres">
      <dgm:prSet presAssocID="{067DE91F-5875-416A-83FE-762AAF2680C1}" presName="node" presStyleLbl="node1" presStyleIdx="4" presStyleCnt="6" custScaleX="139363">
        <dgm:presLayoutVars>
          <dgm:bulletEnabled val="1"/>
        </dgm:presLayoutVars>
      </dgm:prSet>
      <dgm:spPr/>
      <dgm:t>
        <a:bodyPr/>
        <a:lstStyle/>
        <a:p>
          <a:endParaRPr lang="es-ES"/>
        </a:p>
      </dgm:t>
    </dgm:pt>
    <dgm:pt modelId="{334F2FC4-A6CA-4DFB-806B-59AE39E7D740}" type="pres">
      <dgm:prSet presAssocID="{067DE91F-5875-416A-83FE-762AAF2680C1}" presName="spNode" presStyleCnt="0"/>
      <dgm:spPr/>
    </dgm:pt>
    <dgm:pt modelId="{ED010544-6BD3-478F-92D1-42A7B6489659}" type="pres">
      <dgm:prSet presAssocID="{DEAA2F35-722B-4737-A991-BBC1ADCE9036}" presName="sibTrans" presStyleLbl="sibTrans1D1" presStyleIdx="4" presStyleCnt="6"/>
      <dgm:spPr/>
      <dgm:t>
        <a:bodyPr/>
        <a:lstStyle/>
        <a:p>
          <a:endParaRPr lang="es-ES"/>
        </a:p>
      </dgm:t>
    </dgm:pt>
    <dgm:pt modelId="{95DBFE4D-3E58-4247-ADAA-C6118920DE75}" type="pres">
      <dgm:prSet presAssocID="{A2B81017-66B4-4D6E-96A6-E6632B7708F9}" presName="node" presStyleLbl="node1" presStyleIdx="5" presStyleCnt="6" custScaleX="141554">
        <dgm:presLayoutVars>
          <dgm:bulletEnabled val="1"/>
        </dgm:presLayoutVars>
      </dgm:prSet>
      <dgm:spPr/>
      <dgm:t>
        <a:bodyPr/>
        <a:lstStyle/>
        <a:p>
          <a:endParaRPr lang="es-ES"/>
        </a:p>
      </dgm:t>
    </dgm:pt>
    <dgm:pt modelId="{76D60FEC-5E80-4CD2-8C60-AB82131CA685}" type="pres">
      <dgm:prSet presAssocID="{A2B81017-66B4-4D6E-96A6-E6632B7708F9}" presName="spNode" presStyleCnt="0"/>
      <dgm:spPr/>
    </dgm:pt>
    <dgm:pt modelId="{2527C3C0-DAF9-4F56-8A16-C76DDF47C5BB}" type="pres">
      <dgm:prSet presAssocID="{FED1A0E8-AFBC-42FD-B4DC-3DDC15500C46}" presName="sibTrans" presStyleLbl="sibTrans1D1" presStyleIdx="5" presStyleCnt="6"/>
      <dgm:spPr/>
      <dgm:t>
        <a:bodyPr/>
        <a:lstStyle/>
        <a:p>
          <a:endParaRPr lang="es-ES"/>
        </a:p>
      </dgm:t>
    </dgm:pt>
  </dgm:ptLst>
  <dgm:cxnLst>
    <dgm:cxn modelId="{6A5C8540-AECB-4343-A87A-FD7C9AD35365}" srcId="{4D348A5A-39AF-4E9E-B8B8-5AABA701B047}" destId="{067DE91F-5875-416A-83FE-762AAF2680C1}" srcOrd="4" destOrd="0" parTransId="{C84AAE9B-3AAC-4E29-BB4F-A2E9139D362B}" sibTransId="{DEAA2F35-722B-4737-A991-BBC1ADCE9036}"/>
    <dgm:cxn modelId="{A0F1B4FD-23D9-4047-892C-B208FEE4DF14}" type="presOf" srcId="{70D6C5C8-C4AE-437E-AFA5-FA9B333CF722}" destId="{27D567E4-4A42-448F-AF61-85BFDC290DB9}" srcOrd="0" destOrd="0" presId="urn:microsoft.com/office/officeart/2005/8/layout/cycle5"/>
    <dgm:cxn modelId="{8CABD0D7-B5D6-4315-9793-077D8D0B2505}" type="presOf" srcId="{4D348A5A-39AF-4E9E-B8B8-5AABA701B047}" destId="{91C2CDD1-9A95-4E2C-9947-E75911752FAE}" srcOrd="0" destOrd="0" presId="urn:microsoft.com/office/officeart/2005/8/layout/cycle5"/>
    <dgm:cxn modelId="{D894179F-FD3A-43FC-AC7B-E63ECE2EADA5}" type="presOf" srcId="{DEAA2F35-722B-4737-A991-BBC1ADCE9036}" destId="{ED010544-6BD3-478F-92D1-42A7B6489659}" srcOrd="0" destOrd="0" presId="urn:microsoft.com/office/officeart/2005/8/layout/cycle5"/>
    <dgm:cxn modelId="{95A45AD4-4A0F-4254-9C91-CF26ECC11EEE}" srcId="{4D348A5A-39AF-4E9E-B8B8-5AABA701B047}" destId="{B07DA8DE-0519-4D62-BE0B-7CA0307AA349}" srcOrd="1" destOrd="0" parTransId="{D0470645-0F91-4C89-B53D-D20A173D1395}" sibTransId="{A462869C-5BFC-4790-97BB-90D244005F7F}"/>
    <dgm:cxn modelId="{9C372E67-F569-4632-A912-5D8BC70CF477}" type="presOf" srcId="{2DE7C5E0-3F77-42D0-9143-5DA0A4D17480}" destId="{97E2FCC0-7117-4E1D-BEA7-E80B12FC7A62}" srcOrd="0" destOrd="0" presId="urn:microsoft.com/office/officeart/2005/8/layout/cycle5"/>
    <dgm:cxn modelId="{CA1FCD47-223C-4F92-8D64-50E2843D9669}" type="presOf" srcId="{BCD0C872-2890-4B0E-8947-05D96592E59C}" destId="{CE6855D9-5D01-4C33-9AB2-7900DF22BD98}" srcOrd="0" destOrd="0" presId="urn:microsoft.com/office/officeart/2005/8/layout/cycle5"/>
    <dgm:cxn modelId="{44349CED-3F6F-401A-BB8F-C54B0CD67380}" srcId="{4D348A5A-39AF-4E9E-B8B8-5AABA701B047}" destId="{70D6C5C8-C4AE-437E-AFA5-FA9B333CF722}" srcOrd="0" destOrd="0" parTransId="{B4426622-C56F-4F7A-AB95-8708949A4A86}" sibTransId="{2DE7C5E0-3F77-42D0-9143-5DA0A4D17480}"/>
    <dgm:cxn modelId="{CDB8A8BC-76F4-4850-980F-77A084A179C5}" srcId="{4D348A5A-39AF-4E9E-B8B8-5AABA701B047}" destId="{DFDA11ED-11F1-482A-9387-80FD19912601}" srcOrd="3" destOrd="0" parTransId="{DE7B412C-D772-4D56-B94E-8DEF29F79628}" sibTransId="{EA57AC0D-7E14-43C1-8F5B-17573E0C9A83}"/>
    <dgm:cxn modelId="{49E3710C-9DCD-4394-A7E2-D7A3519EFD33}" srcId="{4D348A5A-39AF-4E9E-B8B8-5AABA701B047}" destId="{A2B81017-66B4-4D6E-96A6-E6632B7708F9}" srcOrd="5" destOrd="0" parTransId="{92163F71-7525-460D-9B81-4A3C3D2B3B07}" sibTransId="{FED1A0E8-AFBC-42FD-B4DC-3DDC15500C46}"/>
    <dgm:cxn modelId="{035D5009-17A7-443C-A9F6-DC402B6B44F6}" srcId="{4D348A5A-39AF-4E9E-B8B8-5AABA701B047}" destId="{BCD0C872-2890-4B0E-8947-05D96592E59C}" srcOrd="2" destOrd="0" parTransId="{85B57174-6200-41FF-9ACB-65DDEA879430}" sibTransId="{4C5ACF53-D587-4632-AA70-55B43EBE36B8}"/>
    <dgm:cxn modelId="{2459BBF5-0946-4806-B505-F2DE3359D58B}" type="presOf" srcId="{4C5ACF53-D587-4632-AA70-55B43EBE36B8}" destId="{91496150-CE10-4708-A73B-9B008B3F95B6}" srcOrd="0" destOrd="0" presId="urn:microsoft.com/office/officeart/2005/8/layout/cycle5"/>
    <dgm:cxn modelId="{70F1C258-A784-47FE-847F-5F69753A4651}" type="presOf" srcId="{EA57AC0D-7E14-43C1-8F5B-17573E0C9A83}" destId="{D5D4151A-971C-413B-8065-A30749D877C7}" srcOrd="0" destOrd="0" presId="urn:microsoft.com/office/officeart/2005/8/layout/cycle5"/>
    <dgm:cxn modelId="{57E58D86-7EF9-40CA-B7E1-B0F63048BA6C}" type="presOf" srcId="{067DE91F-5875-416A-83FE-762AAF2680C1}" destId="{2FBB3DD5-4721-42EF-947B-811A6B7552C5}" srcOrd="0" destOrd="0" presId="urn:microsoft.com/office/officeart/2005/8/layout/cycle5"/>
    <dgm:cxn modelId="{22AAF2C4-BC6A-4D53-999F-ACB633B345E8}" type="presOf" srcId="{A2B81017-66B4-4D6E-96A6-E6632B7708F9}" destId="{95DBFE4D-3E58-4247-ADAA-C6118920DE75}" srcOrd="0" destOrd="0" presId="urn:microsoft.com/office/officeart/2005/8/layout/cycle5"/>
    <dgm:cxn modelId="{DFF780BA-7F05-457A-AAED-8381AC7CCEC3}" type="presOf" srcId="{FED1A0E8-AFBC-42FD-B4DC-3DDC15500C46}" destId="{2527C3C0-DAF9-4F56-8A16-C76DDF47C5BB}" srcOrd="0" destOrd="0" presId="urn:microsoft.com/office/officeart/2005/8/layout/cycle5"/>
    <dgm:cxn modelId="{3A7FFAC1-B652-44EB-9210-50CA02691460}" type="presOf" srcId="{A462869C-5BFC-4790-97BB-90D244005F7F}" destId="{45D13642-0443-4272-9039-52251396ED66}" srcOrd="0" destOrd="0" presId="urn:microsoft.com/office/officeart/2005/8/layout/cycle5"/>
    <dgm:cxn modelId="{E50B6AEA-1571-4839-8162-CCE608E5F0F0}" type="presOf" srcId="{DFDA11ED-11F1-482A-9387-80FD19912601}" destId="{B3F2CECB-D49F-4F22-B7D9-7693E99EF7FF}" srcOrd="0" destOrd="0" presId="urn:microsoft.com/office/officeart/2005/8/layout/cycle5"/>
    <dgm:cxn modelId="{5E44ACB1-7D2B-4246-A60C-09D1BD36BFDC}" type="presOf" srcId="{B07DA8DE-0519-4D62-BE0B-7CA0307AA349}" destId="{0691A0E1-681C-4AB1-A224-401390FCDE9C}" srcOrd="0" destOrd="0" presId="urn:microsoft.com/office/officeart/2005/8/layout/cycle5"/>
    <dgm:cxn modelId="{C10E8966-1619-4129-8134-300480496233}" type="presParOf" srcId="{91C2CDD1-9A95-4E2C-9947-E75911752FAE}" destId="{27D567E4-4A42-448F-AF61-85BFDC290DB9}" srcOrd="0" destOrd="0" presId="urn:microsoft.com/office/officeart/2005/8/layout/cycle5"/>
    <dgm:cxn modelId="{FCEB2246-A323-473A-9A8D-C3B7625EFDD4}" type="presParOf" srcId="{91C2CDD1-9A95-4E2C-9947-E75911752FAE}" destId="{DE37BD11-E7F3-42F4-9771-FF32F3FC5D46}" srcOrd="1" destOrd="0" presId="urn:microsoft.com/office/officeart/2005/8/layout/cycle5"/>
    <dgm:cxn modelId="{E9D423D3-1A6E-4290-82DD-54A9BBCD589C}" type="presParOf" srcId="{91C2CDD1-9A95-4E2C-9947-E75911752FAE}" destId="{97E2FCC0-7117-4E1D-BEA7-E80B12FC7A62}" srcOrd="2" destOrd="0" presId="urn:microsoft.com/office/officeart/2005/8/layout/cycle5"/>
    <dgm:cxn modelId="{0A812DA7-76A3-4E13-B964-9775E47C71AC}" type="presParOf" srcId="{91C2CDD1-9A95-4E2C-9947-E75911752FAE}" destId="{0691A0E1-681C-4AB1-A224-401390FCDE9C}" srcOrd="3" destOrd="0" presId="urn:microsoft.com/office/officeart/2005/8/layout/cycle5"/>
    <dgm:cxn modelId="{2C6B8843-CCCA-4C64-8435-784DB4403F6B}" type="presParOf" srcId="{91C2CDD1-9A95-4E2C-9947-E75911752FAE}" destId="{0342E744-403E-45E9-96B1-27CAF7293E7E}" srcOrd="4" destOrd="0" presId="urn:microsoft.com/office/officeart/2005/8/layout/cycle5"/>
    <dgm:cxn modelId="{18DE101A-3F88-44B5-AFEA-481758AF6B2F}" type="presParOf" srcId="{91C2CDD1-9A95-4E2C-9947-E75911752FAE}" destId="{45D13642-0443-4272-9039-52251396ED66}" srcOrd="5" destOrd="0" presId="urn:microsoft.com/office/officeart/2005/8/layout/cycle5"/>
    <dgm:cxn modelId="{CA2C10BC-3411-4EEC-A4EC-A57A16AEE2E8}" type="presParOf" srcId="{91C2CDD1-9A95-4E2C-9947-E75911752FAE}" destId="{CE6855D9-5D01-4C33-9AB2-7900DF22BD98}" srcOrd="6" destOrd="0" presId="urn:microsoft.com/office/officeart/2005/8/layout/cycle5"/>
    <dgm:cxn modelId="{FCE6F75E-9DE9-49F4-8E7C-C5A0867D66F4}" type="presParOf" srcId="{91C2CDD1-9A95-4E2C-9947-E75911752FAE}" destId="{3728C71A-D821-4DDF-92F9-5D7CEBB2094D}" srcOrd="7" destOrd="0" presId="urn:microsoft.com/office/officeart/2005/8/layout/cycle5"/>
    <dgm:cxn modelId="{D626334C-D031-44AF-A795-FE3D8BD60249}" type="presParOf" srcId="{91C2CDD1-9A95-4E2C-9947-E75911752FAE}" destId="{91496150-CE10-4708-A73B-9B008B3F95B6}" srcOrd="8" destOrd="0" presId="urn:microsoft.com/office/officeart/2005/8/layout/cycle5"/>
    <dgm:cxn modelId="{7E56FA7B-2547-443C-9A84-79AB42E4D20A}" type="presParOf" srcId="{91C2CDD1-9A95-4E2C-9947-E75911752FAE}" destId="{B3F2CECB-D49F-4F22-B7D9-7693E99EF7FF}" srcOrd="9" destOrd="0" presId="urn:microsoft.com/office/officeart/2005/8/layout/cycle5"/>
    <dgm:cxn modelId="{5FBB3D4F-C1A3-4607-ABEA-F0F5BD16D3D1}" type="presParOf" srcId="{91C2CDD1-9A95-4E2C-9947-E75911752FAE}" destId="{5FD747CB-B33D-40AF-84DE-C7304DDA2CB1}" srcOrd="10" destOrd="0" presId="urn:microsoft.com/office/officeart/2005/8/layout/cycle5"/>
    <dgm:cxn modelId="{F8E1B3B6-6FF8-4F5E-A30A-F066830FE2AC}" type="presParOf" srcId="{91C2CDD1-9A95-4E2C-9947-E75911752FAE}" destId="{D5D4151A-971C-413B-8065-A30749D877C7}" srcOrd="11" destOrd="0" presId="urn:microsoft.com/office/officeart/2005/8/layout/cycle5"/>
    <dgm:cxn modelId="{E2CCC0C4-2C97-418A-8724-291EE749C597}" type="presParOf" srcId="{91C2CDD1-9A95-4E2C-9947-E75911752FAE}" destId="{2FBB3DD5-4721-42EF-947B-811A6B7552C5}" srcOrd="12" destOrd="0" presId="urn:microsoft.com/office/officeart/2005/8/layout/cycle5"/>
    <dgm:cxn modelId="{79D4C7EC-1953-4B2D-998C-9AE3E8586A61}" type="presParOf" srcId="{91C2CDD1-9A95-4E2C-9947-E75911752FAE}" destId="{334F2FC4-A6CA-4DFB-806B-59AE39E7D740}" srcOrd="13" destOrd="0" presId="urn:microsoft.com/office/officeart/2005/8/layout/cycle5"/>
    <dgm:cxn modelId="{D00F35FC-DB93-419E-9D1F-699ED545F505}" type="presParOf" srcId="{91C2CDD1-9A95-4E2C-9947-E75911752FAE}" destId="{ED010544-6BD3-478F-92D1-42A7B6489659}" srcOrd="14" destOrd="0" presId="urn:microsoft.com/office/officeart/2005/8/layout/cycle5"/>
    <dgm:cxn modelId="{DC42C7E3-0CAD-47D3-9000-DE074376004C}" type="presParOf" srcId="{91C2CDD1-9A95-4E2C-9947-E75911752FAE}" destId="{95DBFE4D-3E58-4247-ADAA-C6118920DE75}" srcOrd="15" destOrd="0" presId="urn:microsoft.com/office/officeart/2005/8/layout/cycle5"/>
    <dgm:cxn modelId="{240954EC-1A31-46B5-ACF7-DC4AA01F4E68}" type="presParOf" srcId="{91C2CDD1-9A95-4E2C-9947-E75911752FAE}" destId="{76D60FEC-5E80-4CD2-8C60-AB82131CA685}" srcOrd="16" destOrd="0" presId="urn:microsoft.com/office/officeart/2005/8/layout/cycle5"/>
    <dgm:cxn modelId="{E8CBB66D-1BAA-4531-A6F4-2D5FBFF2389D}" type="presParOf" srcId="{91C2CDD1-9A95-4E2C-9947-E75911752FAE}" destId="{2527C3C0-DAF9-4F56-8A16-C76DDF47C5BB}" srcOrd="17" destOrd="0" presId="urn:microsoft.com/office/officeart/2005/8/layout/cycle5"/>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2813813" y="587"/>
          <a:ext cx="1408240" cy="617436"/>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Primera 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16%</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4 casos</a:t>
          </a:r>
        </a:p>
      </dsp:txBody>
      <dsp:txXfrm>
        <a:off x="2843954" y="30728"/>
        <a:ext cx="1347958" cy="557154"/>
      </dsp:txXfrm>
    </dsp:sp>
    <dsp:sp modelId="{97E2FCC0-7117-4E1D-BEA7-E80B12FC7A62}">
      <dsp:nvSpPr>
        <dsp:cNvPr id="0" name=""/>
        <dsp:cNvSpPr/>
      </dsp:nvSpPr>
      <dsp:spPr>
        <a:xfrm>
          <a:off x="2063043" y="309305"/>
          <a:ext cx="2909780" cy="2909780"/>
        </a:xfrm>
        <a:custGeom>
          <a:avLst/>
          <a:gdLst/>
          <a:ahLst/>
          <a:cxnLst/>
          <a:rect l="0" t="0" r="0" b="0"/>
          <a:pathLst>
            <a:path>
              <a:moveTo>
                <a:pt x="2227230" y="221928"/>
              </a:moveTo>
              <a:arcTo wR="1454890" hR="1454890" stAng="18123808" swAng="564256"/>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4067273" y="728032"/>
          <a:ext cx="1421263" cy="617436"/>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Infancia</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16%</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4 casos</a:t>
          </a:r>
        </a:p>
      </dsp:txBody>
      <dsp:txXfrm>
        <a:off x="4097414" y="758173"/>
        <a:ext cx="1360981" cy="557154"/>
      </dsp:txXfrm>
    </dsp:sp>
    <dsp:sp modelId="{45D13642-0443-4272-9039-52251396ED66}">
      <dsp:nvSpPr>
        <dsp:cNvPr id="0" name=""/>
        <dsp:cNvSpPr/>
      </dsp:nvSpPr>
      <dsp:spPr>
        <a:xfrm>
          <a:off x="2063043" y="309305"/>
          <a:ext cx="2909780" cy="2909780"/>
        </a:xfrm>
        <a:custGeom>
          <a:avLst/>
          <a:gdLst/>
          <a:ahLst/>
          <a:cxnLst/>
          <a:rect l="0" t="0" r="0" b="0"/>
          <a:pathLst>
            <a:path>
              <a:moveTo>
                <a:pt x="2887097" y="1198985"/>
              </a:moveTo>
              <a:arcTo wR="1454890" hR="1454890" stAng="20992162" swAng="1215676"/>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4148865" y="2182922"/>
          <a:ext cx="1258080" cy="617436"/>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Adolescencia</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4%</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1 caso</a:t>
          </a:r>
          <a:endParaRPr lang="es-ES" sz="1200" b="1" kern="1200" dirty="0">
            <a:solidFill>
              <a:schemeClr val="bg1"/>
            </a:solidFill>
            <a:latin typeface="Arial Narrow" panose="020B0606020202030204" pitchFamily="34" charset="0"/>
          </a:endParaRPr>
        </a:p>
      </dsp:txBody>
      <dsp:txXfrm>
        <a:off x="4179006" y="2213063"/>
        <a:ext cx="1197798" cy="557154"/>
      </dsp:txXfrm>
    </dsp:sp>
    <dsp:sp modelId="{91496150-CE10-4708-A73B-9B008B3F95B6}">
      <dsp:nvSpPr>
        <dsp:cNvPr id="0" name=""/>
        <dsp:cNvSpPr/>
      </dsp:nvSpPr>
      <dsp:spPr>
        <a:xfrm>
          <a:off x="2063043" y="309305"/>
          <a:ext cx="2909780" cy="2909780"/>
        </a:xfrm>
        <a:custGeom>
          <a:avLst/>
          <a:gdLst/>
          <a:ahLst/>
          <a:cxnLst/>
          <a:rect l="0" t="0" r="0" b="0"/>
          <a:pathLst>
            <a:path>
              <a:moveTo>
                <a:pt x="2418316" y="2545081"/>
              </a:moveTo>
              <a:arcTo wR="1454890" hR="1454890" stAng="2911936" swAng="564256"/>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2813813" y="2910367"/>
          <a:ext cx="1408240" cy="617436"/>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Juventud</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4%</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1 caso</a:t>
          </a:r>
        </a:p>
      </dsp:txBody>
      <dsp:txXfrm>
        <a:off x="2843954" y="2940508"/>
        <a:ext cx="1347958" cy="557154"/>
      </dsp:txXfrm>
    </dsp:sp>
    <dsp:sp modelId="{D5D4151A-971C-413B-8065-A30749D877C7}">
      <dsp:nvSpPr>
        <dsp:cNvPr id="0" name=""/>
        <dsp:cNvSpPr/>
      </dsp:nvSpPr>
      <dsp:spPr>
        <a:xfrm>
          <a:off x="2063043" y="309305"/>
          <a:ext cx="2909780" cy="2909780"/>
        </a:xfrm>
        <a:custGeom>
          <a:avLst/>
          <a:gdLst/>
          <a:ahLst/>
          <a:cxnLst/>
          <a:rect l="0" t="0" r="0" b="0"/>
          <a:pathLst>
            <a:path>
              <a:moveTo>
                <a:pt x="682549" y="2687852"/>
              </a:moveTo>
              <a:arcTo wR="1454890" hR="1454890" stAng="7323808" swAng="564256"/>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1596055" y="2182922"/>
          <a:ext cx="1323813" cy="617436"/>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Adultez</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28%</a:t>
          </a:r>
        </a:p>
        <a:p>
          <a:pPr lvl="0" algn="ctr" defTabSz="488950">
            <a:lnSpc>
              <a:spcPct val="90000"/>
            </a:lnSpc>
            <a:spcBef>
              <a:spcPct val="0"/>
            </a:spcBef>
            <a:spcAft>
              <a:spcPct val="35000"/>
            </a:spcAft>
          </a:pPr>
          <a:r>
            <a:rPr lang="es-ES" sz="1200" b="1" kern="1200" dirty="0">
              <a:solidFill>
                <a:schemeClr val="bg1"/>
              </a:solidFill>
              <a:latin typeface="Arial Narrow" panose="020B0606020202030204" pitchFamily="34" charset="0"/>
            </a:rPr>
            <a:t>7 casos</a:t>
          </a:r>
          <a:endParaRPr lang="es-ES" sz="1400" b="1" kern="1200" dirty="0">
            <a:solidFill>
              <a:schemeClr val="bg1"/>
            </a:solidFill>
            <a:latin typeface="Arial Narrow" panose="020B0606020202030204" pitchFamily="34" charset="0"/>
          </a:endParaRPr>
        </a:p>
      </dsp:txBody>
      <dsp:txXfrm>
        <a:off x="1626196" y="2213063"/>
        <a:ext cx="1263531" cy="557154"/>
      </dsp:txXfrm>
    </dsp:sp>
    <dsp:sp modelId="{ED010544-6BD3-478F-92D1-42A7B6489659}">
      <dsp:nvSpPr>
        <dsp:cNvPr id="0" name=""/>
        <dsp:cNvSpPr/>
      </dsp:nvSpPr>
      <dsp:spPr>
        <a:xfrm>
          <a:off x="2063043" y="309305"/>
          <a:ext cx="2909780" cy="2909780"/>
        </a:xfrm>
        <a:custGeom>
          <a:avLst/>
          <a:gdLst/>
          <a:ahLst/>
          <a:cxnLst/>
          <a:rect l="0" t="0" r="0" b="0"/>
          <a:pathLst>
            <a:path>
              <a:moveTo>
                <a:pt x="22682" y="1710795"/>
              </a:moveTo>
              <a:arcTo wR="1454890" hR="1454890" stAng="10192162" swAng="1215676"/>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1585649" y="728032"/>
          <a:ext cx="1344625" cy="617436"/>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s-ES" sz="1100" b="1" kern="1200" dirty="0">
              <a:solidFill>
                <a:schemeClr val="tx1"/>
              </a:solidFill>
              <a:latin typeface="Arial Narrow" panose="020B0606020202030204" pitchFamily="34" charset="0"/>
            </a:rPr>
            <a:t>Adulto Mayor</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32%</a:t>
          </a:r>
        </a:p>
        <a:p>
          <a:pPr lvl="0" algn="ctr" defTabSz="488950">
            <a:lnSpc>
              <a:spcPct val="90000"/>
            </a:lnSpc>
            <a:spcBef>
              <a:spcPct val="0"/>
            </a:spcBef>
            <a:spcAft>
              <a:spcPct val="35000"/>
            </a:spcAft>
          </a:pPr>
          <a:r>
            <a:rPr lang="es-ES" sz="1100" b="1" kern="1200" dirty="0">
              <a:solidFill>
                <a:schemeClr val="bg1"/>
              </a:solidFill>
              <a:latin typeface="Arial Narrow" panose="020B0606020202030204" pitchFamily="34" charset="0"/>
            </a:rPr>
            <a:t>8 casos</a:t>
          </a:r>
          <a:endParaRPr lang="es-ES" sz="1200" b="1" kern="1200" dirty="0">
            <a:solidFill>
              <a:schemeClr val="bg1"/>
            </a:solidFill>
            <a:latin typeface="Arial Narrow" panose="020B0606020202030204" pitchFamily="34" charset="0"/>
          </a:endParaRPr>
        </a:p>
      </dsp:txBody>
      <dsp:txXfrm>
        <a:off x="1615790" y="758173"/>
        <a:ext cx="1284343" cy="557154"/>
      </dsp:txXfrm>
    </dsp:sp>
    <dsp:sp modelId="{2527C3C0-DAF9-4F56-8A16-C76DDF47C5BB}">
      <dsp:nvSpPr>
        <dsp:cNvPr id="0" name=""/>
        <dsp:cNvSpPr/>
      </dsp:nvSpPr>
      <dsp:spPr>
        <a:xfrm>
          <a:off x="2063043" y="309305"/>
          <a:ext cx="2909780" cy="2909780"/>
        </a:xfrm>
        <a:custGeom>
          <a:avLst/>
          <a:gdLst/>
          <a:ahLst/>
          <a:cxnLst/>
          <a:rect l="0" t="0" r="0" b="0"/>
          <a:pathLst>
            <a:path>
              <a:moveTo>
                <a:pt x="491464" y="364699"/>
              </a:moveTo>
              <a:arcTo wR="1454890" hR="1454890" stAng="13711936" swAng="564256"/>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D567E4-4A42-448F-AF61-85BFDC290DB9}">
      <dsp:nvSpPr>
        <dsp:cNvPr id="0" name=""/>
        <dsp:cNvSpPr/>
      </dsp:nvSpPr>
      <dsp:spPr>
        <a:xfrm>
          <a:off x="1500017" y="1037"/>
          <a:ext cx="976567" cy="428171"/>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Primera 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9,8%</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10 casos</a:t>
          </a:r>
        </a:p>
      </dsp:txBody>
      <dsp:txXfrm>
        <a:off x="1520919" y="21939"/>
        <a:ext cx="934763" cy="386367"/>
      </dsp:txXfrm>
    </dsp:sp>
    <dsp:sp modelId="{97E2FCC0-7117-4E1D-BEA7-E80B12FC7A62}">
      <dsp:nvSpPr>
        <dsp:cNvPr id="0" name=""/>
        <dsp:cNvSpPr/>
      </dsp:nvSpPr>
      <dsp:spPr>
        <a:xfrm>
          <a:off x="978560" y="215123"/>
          <a:ext cx="2019482" cy="2019482"/>
        </a:xfrm>
        <a:custGeom>
          <a:avLst/>
          <a:gdLst/>
          <a:ahLst/>
          <a:cxnLst/>
          <a:rect l="0" t="0" r="0" b="0"/>
          <a:pathLst>
            <a:path>
              <a:moveTo>
                <a:pt x="1545502" y="153857"/>
              </a:moveTo>
              <a:arcTo wR="1009741" hR="1009741" stAng="18122732" swAng="565704"/>
            </a:path>
          </a:pathLst>
        </a:custGeom>
        <a:noFill/>
        <a:ln w="9525" cap="flat" cmpd="sng" algn="ctr">
          <a:solidFill>
            <a:schemeClr val="accent4">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0691A0E1-681C-4AB1-A224-401390FCDE9C}">
      <dsp:nvSpPr>
        <dsp:cNvPr id="0" name=""/>
        <dsp:cNvSpPr/>
      </dsp:nvSpPr>
      <dsp:spPr>
        <a:xfrm>
          <a:off x="2369963" y="505908"/>
          <a:ext cx="985598" cy="428171"/>
        </a:xfrm>
        <a:prstGeom prst="roundRect">
          <a:avLst/>
        </a:prstGeom>
        <a:solidFill>
          <a:schemeClr val="accent4">
            <a:hueOff val="-892954"/>
            <a:satOff val="5380"/>
            <a:lumOff val="43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Infancia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6,9%</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7 casos</a:t>
          </a:r>
        </a:p>
      </dsp:txBody>
      <dsp:txXfrm>
        <a:off x="2390865" y="526810"/>
        <a:ext cx="943794" cy="386367"/>
      </dsp:txXfrm>
    </dsp:sp>
    <dsp:sp modelId="{45D13642-0443-4272-9039-52251396ED66}">
      <dsp:nvSpPr>
        <dsp:cNvPr id="0" name=""/>
        <dsp:cNvSpPr/>
      </dsp:nvSpPr>
      <dsp:spPr>
        <a:xfrm>
          <a:off x="978560" y="215123"/>
          <a:ext cx="2019482" cy="2019482"/>
        </a:xfrm>
        <a:custGeom>
          <a:avLst/>
          <a:gdLst/>
          <a:ahLst/>
          <a:cxnLst/>
          <a:rect l="0" t="0" r="0" b="0"/>
          <a:pathLst>
            <a:path>
              <a:moveTo>
                <a:pt x="2003719" y="832023"/>
              </a:moveTo>
              <a:arcTo wR="1009741" hR="1009741" stAng="20991779" swAng="1216443"/>
            </a:path>
          </a:pathLst>
        </a:custGeom>
        <a:noFill/>
        <a:ln w="9525" cap="flat" cmpd="sng" algn="ctr">
          <a:solidFill>
            <a:schemeClr val="accent4">
              <a:hueOff val="-892954"/>
              <a:satOff val="5380"/>
              <a:lumOff val="431"/>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CE6855D9-5D01-4C33-9AB2-7900DF22BD98}">
      <dsp:nvSpPr>
        <dsp:cNvPr id="0" name=""/>
        <dsp:cNvSpPr/>
      </dsp:nvSpPr>
      <dsp:spPr>
        <a:xfrm>
          <a:off x="2426544" y="1515649"/>
          <a:ext cx="872436" cy="428171"/>
        </a:xfrm>
        <a:prstGeom prst="roundRect">
          <a:avLst/>
        </a:prstGeom>
        <a:solidFill>
          <a:schemeClr val="accent4">
            <a:hueOff val="-1785908"/>
            <a:satOff val="10760"/>
            <a:lumOff val="86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Adolescencia</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12,7%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12 casos</a:t>
          </a:r>
        </a:p>
      </dsp:txBody>
      <dsp:txXfrm>
        <a:off x="2447446" y="1536551"/>
        <a:ext cx="830632" cy="386367"/>
      </dsp:txXfrm>
    </dsp:sp>
    <dsp:sp modelId="{91496150-CE10-4708-A73B-9B008B3F95B6}">
      <dsp:nvSpPr>
        <dsp:cNvPr id="0" name=""/>
        <dsp:cNvSpPr/>
      </dsp:nvSpPr>
      <dsp:spPr>
        <a:xfrm>
          <a:off x="978560" y="215123"/>
          <a:ext cx="2019482" cy="2019482"/>
        </a:xfrm>
        <a:custGeom>
          <a:avLst/>
          <a:gdLst/>
          <a:ahLst/>
          <a:cxnLst/>
          <a:rect l="0" t="0" r="0" b="0"/>
          <a:pathLst>
            <a:path>
              <a:moveTo>
                <a:pt x="1678471" y="1766296"/>
              </a:moveTo>
              <a:arcTo wR="1009741" hR="1009741" stAng="2911563" swAng="565704"/>
            </a:path>
          </a:pathLst>
        </a:custGeom>
        <a:noFill/>
        <a:ln w="9525" cap="flat" cmpd="sng" algn="ctr">
          <a:solidFill>
            <a:schemeClr val="accent4">
              <a:hueOff val="-1785908"/>
              <a:satOff val="10760"/>
              <a:lumOff val="862"/>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3F2CECB-D49F-4F22-B7D9-7693E99EF7FF}">
      <dsp:nvSpPr>
        <dsp:cNvPr id="0" name=""/>
        <dsp:cNvSpPr/>
      </dsp:nvSpPr>
      <dsp:spPr>
        <a:xfrm>
          <a:off x="1500017" y="2020520"/>
          <a:ext cx="976567" cy="428171"/>
        </a:xfrm>
        <a:prstGeom prst="roundRect">
          <a:avLst/>
        </a:prstGeom>
        <a:solidFill>
          <a:schemeClr val="accent4">
            <a:hueOff val="-2678862"/>
            <a:satOff val="16139"/>
            <a:lumOff val="12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Juventud</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52,9%</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54 casos</a:t>
          </a:r>
        </a:p>
      </dsp:txBody>
      <dsp:txXfrm>
        <a:off x="1520919" y="2041422"/>
        <a:ext cx="934763" cy="386367"/>
      </dsp:txXfrm>
    </dsp:sp>
    <dsp:sp modelId="{D5D4151A-971C-413B-8065-A30749D877C7}">
      <dsp:nvSpPr>
        <dsp:cNvPr id="0" name=""/>
        <dsp:cNvSpPr/>
      </dsp:nvSpPr>
      <dsp:spPr>
        <a:xfrm>
          <a:off x="978560" y="215123"/>
          <a:ext cx="2019482" cy="2019482"/>
        </a:xfrm>
        <a:custGeom>
          <a:avLst/>
          <a:gdLst/>
          <a:ahLst/>
          <a:cxnLst/>
          <a:rect l="0" t="0" r="0" b="0"/>
          <a:pathLst>
            <a:path>
              <a:moveTo>
                <a:pt x="473979" y="1865624"/>
              </a:moveTo>
              <a:arcTo wR="1009741" hR="1009741" stAng="7322732" swAng="565704"/>
            </a:path>
          </a:pathLst>
        </a:custGeom>
        <a:noFill/>
        <a:ln w="9525" cap="flat" cmpd="sng" algn="ctr">
          <a:solidFill>
            <a:schemeClr val="accent4">
              <a:hueOff val="-2678862"/>
              <a:satOff val="16139"/>
              <a:lumOff val="1294"/>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2FBB3DD5-4721-42EF-947B-811A6B7552C5}">
      <dsp:nvSpPr>
        <dsp:cNvPr id="0" name=""/>
        <dsp:cNvSpPr/>
      </dsp:nvSpPr>
      <dsp:spPr>
        <a:xfrm>
          <a:off x="654830" y="1515649"/>
          <a:ext cx="918019" cy="428171"/>
        </a:xfrm>
        <a:prstGeom prst="roundRect">
          <a:avLst/>
        </a:prstGeom>
        <a:solidFill>
          <a:schemeClr val="accent4">
            <a:hueOff val="-3571816"/>
            <a:satOff val="21519"/>
            <a:lumOff val="172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Adultez</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14,7%</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15 casos</a:t>
          </a:r>
          <a:endParaRPr lang="es-ES" sz="900" b="1" kern="1200" dirty="0">
            <a:solidFill>
              <a:schemeClr val="bg1"/>
            </a:solidFill>
            <a:latin typeface="Arial Narrow" panose="020B0606020202030204" pitchFamily="34" charset="0"/>
          </a:endParaRPr>
        </a:p>
      </dsp:txBody>
      <dsp:txXfrm>
        <a:off x="675732" y="1536551"/>
        <a:ext cx="876215" cy="386367"/>
      </dsp:txXfrm>
    </dsp:sp>
    <dsp:sp modelId="{ED010544-6BD3-478F-92D1-42A7B6489659}">
      <dsp:nvSpPr>
        <dsp:cNvPr id="0" name=""/>
        <dsp:cNvSpPr/>
      </dsp:nvSpPr>
      <dsp:spPr>
        <a:xfrm>
          <a:off x="978560" y="215123"/>
          <a:ext cx="2019482" cy="2019482"/>
        </a:xfrm>
        <a:custGeom>
          <a:avLst/>
          <a:gdLst/>
          <a:ahLst/>
          <a:cxnLst/>
          <a:rect l="0" t="0" r="0" b="0"/>
          <a:pathLst>
            <a:path>
              <a:moveTo>
                <a:pt x="15762" y="1187458"/>
              </a:moveTo>
              <a:arcTo wR="1009741" hR="1009741" stAng="10191779" swAng="1216443"/>
            </a:path>
          </a:pathLst>
        </a:custGeom>
        <a:noFill/>
        <a:ln w="9525" cap="flat" cmpd="sng" algn="ctr">
          <a:solidFill>
            <a:schemeClr val="accent4">
              <a:hueOff val="-3571816"/>
              <a:satOff val="21519"/>
              <a:lumOff val="1725"/>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5DBFE4D-3E58-4247-ADAA-C6118920DE75}">
      <dsp:nvSpPr>
        <dsp:cNvPr id="0" name=""/>
        <dsp:cNvSpPr/>
      </dsp:nvSpPr>
      <dsp:spPr>
        <a:xfrm>
          <a:off x="647613" y="505908"/>
          <a:ext cx="932452" cy="428171"/>
        </a:xfrm>
        <a:prstGeom prst="round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lvl="0" algn="ctr" defTabSz="311150">
            <a:lnSpc>
              <a:spcPct val="90000"/>
            </a:lnSpc>
            <a:spcBef>
              <a:spcPct val="0"/>
            </a:spcBef>
            <a:spcAft>
              <a:spcPct val="35000"/>
            </a:spcAft>
          </a:pPr>
          <a:r>
            <a:rPr lang="es-ES" sz="700" b="1" kern="1200" dirty="0">
              <a:solidFill>
                <a:schemeClr val="tx1"/>
              </a:solidFill>
              <a:latin typeface="Arial Narrow" panose="020B0606020202030204" pitchFamily="34" charset="0"/>
            </a:rPr>
            <a:t>Adulto Mayor</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2,9%</a:t>
          </a:r>
        </a:p>
        <a:p>
          <a:pPr lvl="0" algn="ctr" defTabSz="311150">
            <a:lnSpc>
              <a:spcPct val="90000"/>
            </a:lnSpc>
            <a:spcBef>
              <a:spcPct val="0"/>
            </a:spcBef>
            <a:spcAft>
              <a:spcPct val="35000"/>
            </a:spcAft>
          </a:pPr>
          <a:r>
            <a:rPr lang="es-ES" sz="800" b="1" kern="1200" dirty="0">
              <a:solidFill>
                <a:schemeClr val="bg1"/>
              </a:solidFill>
              <a:latin typeface="Arial Narrow" panose="020B0606020202030204" pitchFamily="34" charset="0"/>
            </a:rPr>
            <a:t>3 casos</a:t>
          </a:r>
        </a:p>
      </dsp:txBody>
      <dsp:txXfrm>
        <a:off x="668515" y="526810"/>
        <a:ext cx="890648" cy="386367"/>
      </dsp:txXfrm>
    </dsp:sp>
    <dsp:sp modelId="{2527C3C0-DAF9-4F56-8A16-C76DDF47C5BB}">
      <dsp:nvSpPr>
        <dsp:cNvPr id="0" name=""/>
        <dsp:cNvSpPr/>
      </dsp:nvSpPr>
      <dsp:spPr>
        <a:xfrm>
          <a:off x="978560" y="215123"/>
          <a:ext cx="2019482" cy="2019482"/>
        </a:xfrm>
        <a:custGeom>
          <a:avLst/>
          <a:gdLst/>
          <a:ahLst/>
          <a:cxnLst/>
          <a:rect l="0" t="0" r="0" b="0"/>
          <a:pathLst>
            <a:path>
              <a:moveTo>
                <a:pt x="341010" y="253185"/>
              </a:moveTo>
              <a:arcTo wR="1009741" hR="1009741" stAng="13711563" swAng="565704"/>
            </a:path>
          </a:pathLst>
        </a:custGeom>
        <a:noFill/>
        <a:ln w="9525" cap="flat" cmpd="sng" algn="ctr">
          <a:solidFill>
            <a:schemeClr val="accent4">
              <a:hueOff val="-4464770"/>
              <a:satOff val="26899"/>
              <a:lumOff val="2156"/>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4820"/>
          </a:xfrm>
          <a:prstGeom prst="rect">
            <a:avLst/>
          </a:prstGeom>
          <a:noFill/>
          <a:ln>
            <a:noFill/>
          </a:ln>
        </p:spPr>
        <p:txBody>
          <a:bodyPr spcFirstLastPara="1" wrap="square" lIns="93175" tIns="46575" rIns="93175" bIns="4657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4820"/>
          </a:xfrm>
          <a:prstGeom prst="rect">
            <a:avLst/>
          </a:prstGeom>
          <a:noFill/>
          <a:ln>
            <a:noFill/>
          </a:ln>
        </p:spPr>
        <p:txBody>
          <a:bodyPr spcFirstLastPara="1" wrap="square" lIns="93175" tIns="46575" rIns="93175" bIns="4657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4820"/>
          </a:xfrm>
          <a:prstGeom prst="rect">
            <a:avLst/>
          </a:prstGeom>
          <a:noFill/>
          <a:ln>
            <a:noFill/>
          </a:ln>
        </p:spPr>
        <p:txBody>
          <a:bodyPr spcFirstLastPara="1" wrap="square" lIns="93175" tIns="46575" rIns="93175" bIns="4657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marR="0" lvl="0" indent="0" algn="r" rtl="0">
              <a:spcBef>
                <a:spcPts val="0"/>
              </a:spcBef>
              <a:spcAft>
                <a:spcPts val="0"/>
              </a:spcAft>
              <a:buNone/>
            </a:pPr>
            <a:fld id="{00000000-1234-1234-1234-123412341234}" type="slidenum">
              <a:rPr lang="es-ES"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87" name="Google Shape;87;p1: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0"/>
        <p:cNvGrpSpPr/>
        <p:nvPr/>
      </p:nvGrpSpPr>
      <p:grpSpPr>
        <a:xfrm>
          <a:off x="0" y="0"/>
          <a:ext cx="0" cy="0"/>
          <a:chOff x="0" y="0"/>
          <a:chExt cx="0" cy="0"/>
        </a:xfrm>
      </p:grpSpPr>
      <p:sp>
        <p:nvSpPr>
          <p:cNvPr id="2641" name="Google Shape;2641;p56: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2" name="Google Shape;2642;p56: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2643" name="Google Shape;2643;p56: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31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3:notes"/>
          <p:cNvSpPr>
            <a:spLocks noGrp="1" noRot="1" noChangeAspect="1"/>
          </p:cNvSpPr>
          <p:nvPr>
            <p:ph type="sldImg" idx="2"/>
          </p:nvPr>
        </p:nvSpPr>
        <p:spPr>
          <a:xfrm>
            <a:off x="2132013" y="696913"/>
            <a:ext cx="2746375"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3:notes"/>
          <p:cNvSpPr txBox="1">
            <a:spLocks noGrp="1"/>
          </p:cNvSpPr>
          <p:nvPr>
            <p:ph type="body" idx="1"/>
          </p:nvPr>
        </p:nvSpPr>
        <p:spPr>
          <a:xfrm>
            <a:off x="701040" y="4415790"/>
            <a:ext cx="5608320" cy="4183380"/>
          </a:xfrm>
          <a:prstGeom prst="rect">
            <a:avLst/>
          </a:prstGeom>
          <a:noFill/>
          <a:ln>
            <a:noFill/>
          </a:ln>
        </p:spPr>
        <p:txBody>
          <a:bodyPr spcFirstLastPara="1" wrap="square" lIns="93175" tIns="46575" rIns="93175" bIns="46575" anchor="t" anchorCtr="0">
            <a:noAutofit/>
          </a:bodyPr>
          <a:lstStyle/>
          <a:p>
            <a:pPr marL="0" lvl="0" indent="0" algn="l" rtl="0">
              <a:spcBef>
                <a:spcPts val="0"/>
              </a:spcBef>
              <a:spcAft>
                <a:spcPts val="0"/>
              </a:spcAft>
              <a:buNone/>
            </a:pPr>
            <a:endParaRPr/>
          </a:p>
        </p:txBody>
      </p:sp>
      <p:sp>
        <p:nvSpPr>
          <p:cNvPr id="114" name="Google Shape;114;p3:notes"/>
          <p:cNvSpPr txBox="1">
            <a:spLocks noGrp="1"/>
          </p:cNvSpPr>
          <p:nvPr>
            <p:ph type="sldNum" idx="12"/>
          </p:nvPr>
        </p:nvSpPr>
        <p:spPr>
          <a:xfrm>
            <a:off x="3970938" y="8829967"/>
            <a:ext cx="3037840" cy="464820"/>
          </a:xfrm>
          <a:prstGeom prst="rect">
            <a:avLst/>
          </a:prstGeom>
          <a:noFill/>
          <a:ln>
            <a:noFill/>
          </a:ln>
        </p:spPr>
        <p:txBody>
          <a:bodyPr spcFirstLastPara="1" wrap="square" lIns="93175" tIns="46575" rIns="93175" bIns="46575" anchor="b" anchorCtr="0">
            <a:noAutofit/>
          </a:bodyPr>
          <a:lstStyle/>
          <a:p>
            <a:pPr marL="0" lvl="0" indent="0" algn="r" rtl="0">
              <a:spcBef>
                <a:spcPts val="0"/>
              </a:spcBef>
              <a:spcAft>
                <a:spcPts val="0"/>
              </a:spcAft>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No olvidar ajustar los indicadores</a:t>
            </a:r>
          </a:p>
        </p:txBody>
      </p:sp>
      <p:sp>
        <p:nvSpPr>
          <p:cNvPr id="4" name="3 Marcador de número de diapositiva"/>
          <p:cNvSpPr>
            <a:spLocks noGrp="1"/>
          </p:cNvSpPr>
          <p:nvPr>
            <p:ph type="sldNum" sz="quarter" idx="10"/>
          </p:nvPr>
        </p:nvSpPr>
        <p:spPr/>
        <p:txBody>
          <a:bodyPr/>
          <a:lstStyle/>
          <a:p>
            <a:fld id="{5A292E40-D3F9-4BD2-844F-831B1704489D}" type="slidenum">
              <a:rPr lang="es-ES" smtClean="0"/>
              <a:t>3</a:t>
            </a:fld>
            <a:endParaRPr lang="es-ES"/>
          </a:p>
        </p:txBody>
      </p:sp>
    </p:spTree>
    <p:extLst>
      <p:ext uri="{BB962C8B-B14F-4D97-AF65-F5344CB8AC3E}">
        <p14:creationId xmlns:p14="http://schemas.microsoft.com/office/powerpoint/2010/main" val="19757746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5A292E40-D3F9-4BD2-844F-831B1704489D}" type="slidenum">
              <a:rPr lang="es-ES" smtClean="0"/>
              <a:t>5</a:t>
            </a:fld>
            <a:endParaRPr lang="es-ES"/>
          </a:p>
        </p:txBody>
      </p:sp>
    </p:spTree>
    <p:extLst>
      <p:ext uri="{BB962C8B-B14F-4D97-AF65-F5344CB8AC3E}">
        <p14:creationId xmlns:p14="http://schemas.microsoft.com/office/powerpoint/2010/main" val="2544246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ES" dirty="0"/>
              <a:t>No olvidar indicador</a:t>
            </a:r>
            <a:r>
              <a:rPr lang="es-ES" baseline="0" dirty="0"/>
              <a:t> de brotes</a:t>
            </a:r>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7</a:t>
            </a:fld>
            <a:endParaRPr lang="es-ES"/>
          </a:p>
        </p:txBody>
      </p:sp>
    </p:spTree>
    <p:extLst>
      <p:ext uri="{BB962C8B-B14F-4D97-AF65-F5344CB8AC3E}">
        <p14:creationId xmlns:p14="http://schemas.microsoft.com/office/powerpoint/2010/main" val="1701056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ES" dirty="0"/>
          </a:p>
        </p:txBody>
      </p:sp>
      <p:sp>
        <p:nvSpPr>
          <p:cNvPr id="4" name="3 Marcador de número de diapositiva"/>
          <p:cNvSpPr>
            <a:spLocks noGrp="1"/>
          </p:cNvSpPr>
          <p:nvPr>
            <p:ph type="sldNum" sz="quarter" idx="10"/>
          </p:nvPr>
        </p:nvSpPr>
        <p:spPr/>
        <p:txBody>
          <a:bodyPr/>
          <a:lstStyle/>
          <a:p>
            <a:fld id="{5A292E40-D3F9-4BD2-844F-831B1704489D}" type="slidenum">
              <a:rPr lang="es-ES" smtClean="0"/>
              <a:t>9</a:t>
            </a:fld>
            <a:endParaRPr lang="es-ES"/>
          </a:p>
        </p:txBody>
      </p:sp>
    </p:spTree>
    <p:extLst>
      <p:ext uri="{BB962C8B-B14F-4D97-AF65-F5344CB8AC3E}">
        <p14:creationId xmlns:p14="http://schemas.microsoft.com/office/powerpoint/2010/main" val="228540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11</a:t>
            </a:fld>
            <a:endParaRPr lang="es-ES" dirty="0"/>
          </a:p>
        </p:txBody>
      </p:sp>
    </p:spTree>
    <p:extLst>
      <p:ext uri="{BB962C8B-B14F-4D97-AF65-F5344CB8AC3E}">
        <p14:creationId xmlns:p14="http://schemas.microsoft.com/office/powerpoint/2010/main" val="8144335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15</a:t>
            </a:fld>
            <a:endParaRPr lang="es-ES" dirty="0"/>
          </a:p>
        </p:txBody>
      </p:sp>
    </p:spTree>
    <p:extLst>
      <p:ext uri="{BB962C8B-B14F-4D97-AF65-F5344CB8AC3E}">
        <p14:creationId xmlns:p14="http://schemas.microsoft.com/office/powerpoint/2010/main" val="38397786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5"/>
          </p:nvPr>
        </p:nvSpPr>
        <p:spPr/>
        <p:txBody>
          <a:bodyPr/>
          <a:lstStyle/>
          <a:p>
            <a:fld id="{5A292E40-D3F9-4BD2-844F-831B1704489D}" type="slidenum">
              <a:rPr lang="es-ES" smtClean="0"/>
              <a:t>16</a:t>
            </a:fld>
            <a:endParaRPr lang="es-ES" dirty="0"/>
          </a:p>
        </p:txBody>
      </p:sp>
    </p:spTree>
    <p:extLst>
      <p:ext uri="{BB962C8B-B14F-4D97-AF65-F5344CB8AC3E}">
        <p14:creationId xmlns:p14="http://schemas.microsoft.com/office/powerpoint/2010/main" val="1766880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58"/>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58"/>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5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5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5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540068" y="2840569"/>
            <a:ext cx="6120765" cy="1960033"/>
          </a:xfrm>
        </p:spPr>
        <p:txBody>
          <a:bodyPr/>
          <a:lstStyle/>
          <a:p>
            <a:r>
              <a:rPr lang="es-ES"/>
              <a:t>Haga clic para modificar el estilo de título del patrón</a:t>
            </a:r>
          </a:p>
        </p:txBody>
      </p:sp>
      <p:sp>
        <p:nvSpPr>
          <p:cNvPr id="3" name="2 Subtítulo"/>
          <p:cNvSpPr>
            <a:spLocks noGrp="1"/>
          </p:cNvSpPr>
          <p:nvPr>
            <p:ph type="subTitle" idx="1" hasCustomPrompt="1"/>
          </p:nvPr>
        </p:nvSpPr>
        <p:spPr>
          <a:xfrm>
            <a:off x="1080135" y="5181600"/>
            <a:ext cx="504063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p>
        </p:txBody>
      </p:sp>
      <p:sp>
        <p:nvSpPr>
          <p:cNvPr id="4" name="3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27102688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a:t>Haga clic para modificar el estilo de título del patrón</a:t>
            </a:r>
          </a:p>
        </p:txBody>
      </p:sp>
      <p:sp>
        <p:nvSpPr>
          <p:cNvPr id="3" name="2 Marcador de texto"/>
          <p:cNvSpPr>
            <a:spLocks noGrp="1"/>
          </p:cNvSpPr>
          <p:nvPr>
            <p:ph type="body" idx="1"/>
          </p:nvPr>
        </p:nvSpPr>
        <p:spPr>
          <a:xfrm>
            <a:off x="360046" y="2046817"/>
            <a:ext cx="318164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3 Marcador de contenido"/>
          <p:cNvSpPr>
            <a:spLocks noGrp="1"/>
          </p:cNvSpPr>
          <p:nvPr>
            <p:ph sz="half" idx="2"/>
          </p:nvPr>
        </p:nvSpPr>
        <p:spPr>
          <a:xfrm>
            <a:off x="360046" y="2899833"/>
            <a:ext cx="318164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texto"/>
          <p:cNvSpPr>
            <a:spLocks noGrp="1"/>
          </p:cNvSpPr>
          <p:nvPr>
            <p:ph type="body" sz="quarter" idx="3"/>
          </p:nvPr>
        </p:nvSpPr>
        <p:spPr>
          <a:xfrm>
            <a:off x="3657958" y="2046817"/>
            <a:ext cx="3182898"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5 Marcador de contenido"/>
          <p:cNvSpPr>
            <a:spLocks noGrp="1"/>
          </p:cNvSpPr>
          <p:nvPr>
            <p:ph sz="quarter" idx="4"/>
          </p:nvPr>
        </p:nvSpPr>
        <p:spPr>
          <a:xfrm>
            <a:off x="3657958" y="2899833"/>
            <a:ext cx="3182898"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6 Marcador de fecha"/>
          <p:cNvSpPr>
            <a:spLocks noGrp="1"/>
          </p:cNvSpPr>
          <p:nvPr>
            <p:ph type="dt" sz="half" idx="10"/>
          </p:nvPr>
        </p:nvSpPr>
        <p:spPr/>
        <p:txBody>
          <a:bodyPr/>
          <a:lstStyle/>
          <a:p>
            <a:fld id="{3C8F11AF-62C1-494E-97FB-184CCD4F54E6}" type="datetimeFigureOut">
              <a:rPr lang="es-ES" smtClean="0"/>
              <a:t>05/06/2026</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2317B15E-023E-4D9A-90EE-5512AA418FFA}" type="slidenum">
              <a:rPr lang="es-ES" smtClean="0"/>
              <a:t>‹Nº›</a:t>
            </a:fld>
            <a:endParaRPr lang="es-ES"/>
          </a:p>
        </p:txBody>
      </p:sp>
    </p:spTree>
    <p:extLst>
      <p:ext uri="{BB962C8B-B14F-4D97-AF65-F5344CB8AC3E}">
        <p14:creationId xmlns:p14="http://schemas.microsoft.com/office/powerpoint/2010/main" val="737436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27"/>
        <p:cNvGrpSpPr/>
        <p:nvPr/>
      </p:nvGrpSpPr>
      <p:grpSpPr>
        <a:xfrm>
          <a:off x="0" y="0"/>
          <a:ext cx="0" cy="0"/>
          <a:chOff x="0" y="0"/>
          <a:chExt cx="0" cy="0"/>
        </a:xfrm>
      </p:grpSpPr>
      <p:sp>
        <p:nvSpPr>
          <p:cNvPr id="28" name="Google Shape;28;p60"/>
          <p:cNvSpPr txBox="1">
            <a:spLocks noGrp="1"/>
          </p:cNvSpPr>
          <p:nvPr>
            <p:ph type="title"/>
          </p:nvPr>
        </p:nvSpPr>
        <p:spPr>
          <a:xfrm>
            <a:off x="568822" y="5875867"/>
            <a:ext cx="6120765" cy="1816100"/>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60"/>
          <p:cNvSpPr txBox="1">
            <a:spLocks noGrp="1"/>
          </p:cNvSpPr>
          <p:nvPr>
            <p:ph type="body" idx="1"/>
          </p:nvPr>
        </p:nvSpPr>
        <p:spPr>
          <a:xfrm>
            <a:off x="568822" y="3875620"/>
            <a:ext cx="6120765" cy="2000249"/>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60"/>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60"/>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60"/>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33"/>
        <p:cNvGrpSpPr/>
        <p:nvPr/>
      </p:nvGrpSpPr>
      <p:grpSpPr>
        <a:xfrm>
          <a:off x="0" y="0"/>
          <a:ext cx="0" cy="0"/>
          <a:chOff x="0" y="0"/>
          <a:chExt cx="0" cy="0"/>
        </a:xfrm>
      </p:grpSpPr>
      <p:sp>
        <p:nvSpPr>
          <p:cNvPr id="34" name="Google Shape;34;p61"/>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1"/>
          <p:cNvSpPr txBox="1">
            <a:spLocks noGrp="1"/>
          </p:cNvSpPr>
          <p:nvPr>
            <p:ph type="body" idx="1"/>
          </p:nvPr>
        </p:nvSpPr>
        <p:spPr>
          <a:xfrm>
            <a:off x="360045"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1"/>
          <p:cNvSpPr txBox="1">
            <a:spLocks noGrp="1"/>
          </p:cNvSpPr>
          <p:nvPr>
            <p:ph type="body" idx="2"/>
          </p:nvPr>
        </p:nvSpPr>
        <p:spPr>
          <a:xfrm>
            <a:off x="3660457" y="2133603"/>
            <a:ext cx="3180398" cy="6034617"/>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1"/>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1"/>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1"/>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49"/>
        <p:cNvGrpSpPr/>
        <p:nvPr/>
      </p:nvGrpSpPr>
      <p:grpSpPr>
        <a:xfrm>
          <a:off x="0" y="0"/>
          <a:ext cx="0" cy="0"/>
          <a:chOff x="0" y="0"/>
          <a:chExt cx="0" cy="0"/>
        </a:xfrm>
      </p:grpSpPr>
      <p:sp>
        <p:nvSpPr>
          <p:cNvPr id="50" name="Google Shape;50;p63"/>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63"/>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63"/>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3"/>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54"/>
        <p:cNvGrpSpPr/>
        <p:nvPr/>
      </p:nvGrpSpPr>
      <p:grpSpPr>
        <a:xfrm>
          <a:off x="0" y="0"/>
          <a:ext cx="0" cy="0"/>
          <a:chOff x="0" y="0"/>
          <a:chExt cx="0" cy="0"/>
        </a:xfrm>
      </p:grpSpPr>
      <p:sp>
        <p:nvSpPr>
          <p:cNvPr id="55" name="Google Shape;55;p64"/>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64"/>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64"/>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58"/>
        <p:cNvGrpSpPr/>
        <p:nvPr/>
      </p:nvGrpSpPr>
      <p:grpSpPr>
        <a:xfrm>
          <a:off x="0" y="0"/>
          <a:ext cx="0" cy="0"/>
          <a:chOff x="0" y="0"/>
          <a:chExt cx="0" cy="0"/>
        </a:xfrm>
      </p:grpSpPr>
      <p:sp>
        <p:nvSpPr>
          <p:cNvPr id="59" name="Google Shape;59;p65"/>
          <p:cNvSpPr txBox="1">
            <a:spLocks noGrp="1"/>
          </p:cNvSpPr>
          <p:nvPr>
            <p:ph type="title"/>
          </p:nvPr>
        </p:nvSpPr>
        <p:spPr>
          <a:xfrm>
            <a:off x="360046" y="364067"/>
            <a:ext cx="2369047" cy="154940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65"/>
          <p:cNvSpPr txBox="1">
            <a:spLocks noGrp="1"/>
          </p:cNvSpPr>
          <p:nvPr>
            <p:ph type="body" idx="1"/>
          </p:nvPr>
        </p:nvSpPr>
        <p:spPr>
          <a:xfrm>
            <a:off x="2815353" y="364069"/>
            <a:ext cx="4025504" cy="7804151"/>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65"/>
          <p:cNvSpPr txBox="1">
            <a:spLocks noGrp="1"/>
          </p:cNvSpPr>
          <p:nvPr>
            <p:ph type="body" idx="2"/>
          </p:nvPr>
        </p:nvSpPr>
        <p:spPr>
          <a:xfrm>
            <a:off x="360046" y="1913469"/>
            <a:ext cx="2369047" cy="6254751"/>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65"/>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65"/>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65"/>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65"/>
        <p:cNvGrpSpPr/>
        <p:nvPr/>
      </p:nvGrpSpPr>
      <p:grpSpPr>
        <a:xfrm>
          <a:off x="0" y="0"/>
          <a:ext cx="0" cy="0"/>
          <a:chOff x="0" y="0"/>
          <a:chExt cx="0" cy="0"/>
        </a:xfrm>
      </p:grpSpPr>
      <p:sp>
        <p:nvSpPr>
          <p:cNvPr id="66" name="Google Shape;66;p66"/>
          <p:cNvSpPr txBox="1">
            <a:spLocks noGrp="1"/>
          </p:cNvSpPr>
          <p:nvPr>
            <p:ph type="title"/>
          </p:nvPr>
        </p:nvSpPr>
        <p:spPr>
          <a:xfrm>
            <a:off x="1411426" y="6400802"/>
            <a:ext cx="4320540" cy="755651"/>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66"/>
          <p:cNvSpPr>
            <a:spLocks noGrp="1"/>
          </p:cNvSpPr>
          <p:nvPr>
            <p:ph type="pic" idx="2"/>
          </p:nvPr>
        </p:nvSpPr>
        <p:spPr>
          <a:xfrm>
            <a:off x="1411426" y="817033"/>
            <a:ext cx="4320540" cy="5486400"/>
          </a:xfrm>
          <a:prstGeom prst="rect">
            <a:avLst/>
          </a:prstGeom>
          <a:noFill/>
          <a:ln>
            <a:noFill/>
          </a:ln>
        </p:spPr>
      </p:sp>
      <p:sp>
        <p:nvSpPr>
          <p:cNvPr id="68" name="Google Shape;68;p66"/>
          <p:cNvSpPr txBox="1">
            <a:spLocks noGrp="1"/>
          </p:cNvSpPr>
          <p:nvPr>
            <p:ph type="body" idx="1"/>
          </p:nvPr>
        </p:nvSpPr>
        <p:spPr>
          <a:xfrm>
            <a:off x="1411426" y="7156453"/>
            <a:ext cx="4320540" cy="1073149"/>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66"/>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66"/>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66"/>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72"/>
        <p:cNvGrpSpPr/>
        <p:nvPr/>
      </p:nvGrpSpPr>
      <p:grpSpPr>
        <a:xfrm>
          <a:off x="0" y="0"/>
          <a:ext cx="0" cy="0"/>
          <a:chOff x="0" y="0"/>
          <a:chExt cx="0" cy="0"/>
        </a:xfrm>
      </p:grpSpPr>
      <p:sp>
        <p:nvSpPr>
          <p:cNvPr id="73" name="Google Shape;73;p6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67"/>
          <p:cNvSpPr txBox="1">
            <a:spLocks noGrp="1"/>
          </p:cNvSpPr>
          <p:nvPr>
            <p:ph type="body" idx="1"/>
          </p:nvPr>
        </p:nvSpPr>
        <p:spPr>
          <a:xfrm rot="5400000">
            <a:off x="583142" y="1910506"/>
            <a:ext cx="6034617" cy="648081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6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6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6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78"/>
        <p:cNvGrpSpPr/>
        <p:nvPr/>
      </p:nvGrpSpPr>
      <p:grpSpPr>
        <a:xfrm>
          <a:off x="0" y="0"/>
          <a:ext cx="0" cy="0"/>
          <a:chOff x="0" y="0"/>
          <a:chExt cx="0" cy="0"/>
        </a:xfrm>
      </p:grpSpPr>
      <p:sp>
        <p:nvSpPr>
          <p:cNvPr id="79" name="Google Shape;79;p68"/>
          <p:cNvSpPr txBox="1">
            <a:spLocks noGrp="1"/>
          </p:cNvSpPr>
          <p:nvPr>
            <p:ph type="title"/>
          </p:nvPr>
        </p:nvSpPr>
        <p:spPr>
          <a:xfrm rot="5400000">
            <a:off x="2129738" y="3457103"/>
            <a:ext cx="7802033" cy="1620202"/>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68"/>
          <p:cNvSpPr txBox="1">
            <a:spLocks noGrp="1"/>
          </p:cNvSpPr>
          <p:nvPr>
            <p:ph type="body" idx="1"/>
          </p:nvPr>
        </p:nvSpPr>
        <p:spPr>
          <a:xfrm rot="5400000">
            <a:off x="-1170676" y="1896908"/>
            <a:ext cx="7802033" cy="4740592"/>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68"/>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68"/>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68"/>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7"/>
          <p:cNvSpPr txBox="1">
            <a:spLocks noGrp="1"/>
          </p:cNvSpPr>
          <p:nvPr>
            <p:ph type="title"/>
          </p:nvPr>
        </p:nvSpPr>
        <p:spPr>
          <a:xfrm>
            <a:off x="360045" y="366184"/>
            <a:ext cx="6480810" cy="1524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57"/>
          <p:cNvSpPr txBox="1">
            <a:spLocks noGrp="1"/>
          </p:cNvSpPr>
          <p:nvPr>
            <p:ph type="body" idx="1"/>
          </p:nvPr>
        </p:nvSpPr>
        <p:spPr>
          <a:xfrm>
            <a:off x="360045" y="2133603"/>
            <a:ext cx="6480810" cy="6034617"/>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7"/>
          <p:cNvSpPr txBox="1">
            <a:spLocks noGrp="1"/>
          </p:cNvSpPr>
          <p:nvPr>
            <p:ph type="dt" idx="10"/>
          </p:nvPr>
        </p:nvSpPr>
        <p:spPr>
          <a:xfrm>
            <a:off x="360045" y="8475136"/>
            <a:ext cx="1680210" cy="486833"/>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7"/>
          <p:cNvSpPr txBox="1">
            <a:spLocks noGrp="1"/>
          </p:cNvSpPr>
          <p:nvPr>
            <p:ph type="ftr" idx="11"/>
          </p:nvPr>
        </p:nvSpPr>
        <p:spPr>
          <a:xfrm>
            <a:off x="2460308" y="8475136"/>
            <a:ext cx="2280285" cy="486833"/>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7"/>
          <p:cNvSpPr txBox="1">
            <a:spLocks noGrp="1"/>
          </p:cNvSpPr>
          <p:nvPr>
            <p:ph type="sldNum" idx="12"/>
          </p:nvPr>
        </p:nvSpPr>
        <p:spPr>
          <a:xfrm>
            <a:off x="5160645" y="8475136"/>
            <a:ext cx="1680210" cy="486833"/>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ES"/>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8" Type="http://schemas.openxmlformats.org/officeDocument/2006/relationships/image" Target="../media/image38.png"/><Relationship Id="rId13" Type="http://schemas.openxmlformats.org/officeDocument/2006/relationships/image" Target="../media/image43.png"/><Relationship Id="rId18" Type="http://schemas.openxmlformats.org/officeDocument/2006/relationships/image" Target="../media/image48.png"/><Relationship Id="rId3" Type="http://schemas.openxmlformats.org/officeDocument/2006/relationships/image" Target="../media/image36.emf"/><Relationship Id="rId7" Type="http://schemas.openxmlformats.org/officeDocument/2006/relationships/image" Target="../media/image37.png"/><Relationship Id="rId12" Type="http://schemas.openxmlformats.org/officeDocument/2006/relationships/image" Target="../media/image42.png"/><Relationship Id="rId17" Type="http://schemas.openxmlformats.org/officeDocument/2006/relationships/image" Target="../media/image47.png"/><Relationship Id="rId2" Type="http://schemas.openxmlformats.org/officeDocument/2006/relationships/notesSlide" Target="../notesSlides/notesSlide7.xml"/><Relationship Id="rId16" Type="http://schemas.openxmlformats.org/officeDocument/2006/relationships/image" Target="../media/image46.png"/><Relationship Id="rId1" Type="http://schemas.openxmlformats.org/officeDocument/2006/relationships/slideLayout" Target="../slideLayouts/slideLayout11.xml"/><Relationship Id="rId6" Type="http://schemas.openxmlformats.org/officeDocument/2006/relationships/image" Target="../media/image13.png"/><Relationship Id="rId11" Type="http://schemas.openxmlformats.org/officeDocument/2006/relationships/image" Target="../media/image41.png"/><Relationship Id="rId5" Type="http://schemas.openxmlformats.org/officeDocument/2006/relationships/image" Target="../media/image4.png"/><Relationship Id="rId15" Type="http://schemas.openxmlformats.org/officeDocument/2006/relationships/image" Target="../media/image45.png"/><Relationship Id="rId10" Type="http://schemas.openxmlformats.org/officeDocument/2006/relationships/image" Target="../media/image40.png"/><Relationship Id="rId4" Type="http://schemas.openxmlformats.org/officeDocument/2006/relationships/image" Target="../media/image3.png"/><Relationship Id="rId9" Type="http://schemas.openxmlformats.org/officeDocument/2006/relationships/image" Target="../media/image39.png"/><Relationship Id="rId14" Type="http://schemas.openxmlformats.org/officeDocument/2006/relationships/image" Target="../media/image44.pn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0.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60.png"/><Relationship Id="rId3" Type="http://schemas.openxmlformats.org/officeDocument/2006/relationships/image" Target="../media/image55.png"/><Relationship Id="rId7" Type="http://schemas.openxmlformats.org/officeDocument/2006/relationships/image" Target="../media/image39.png"/><Relationship Id="rId12"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13.png"/><Relationship Id="rId11" Type="http://schemas.openxmlformats.org/officeDocument/2006/relationships/image" Target="../media/image59.png"/><Relationship Id="rId5" Type="http://schemas.openxmlformats.org/officeDocument/2006/relationships/image" Target="../media/image56.png"/><Relationship Id="rId10" Type="http://schemas.openxmlformats.org/officeDocument/2006/relationships/image" Target="../media/image14.png"/><Relationship Id="rId4" Type="http://schemas.openxmlformats.org/officeDocument/2006/relationships/image" Target="../media/image4.png"/><Relationship Id="rId9" Type="http://schemas.openxmlformats.org/officeDocument/2006/relationships/image" Target="../media/image58.png"/><Relationship Id="rId14"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8.xml"/><Relationship Id="rId1" Type="http://schemas.openxmlformats.org/officeDocument/2006/relationships/slideLayout" Target="../slideLayouts/slideLayout10.xml"/><Relationship Id="rId4" Type="http://schemas.openxmlformats.org/officeDocument/2006/relationships/image" Target="../media/image63.png"/></Relationships>
</file>

<file path=ppt/slides/_rels/slide16.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0.png"/><Relationship Id="rId1" Type="http://schemas.openxmlformats.org/officeDocument/2006/relationships/slideLayout" Target="../slideLayouts/slideLayout10.xml"/><Relationship Id="rId6" Type="http://schemas.openxmlformats.org/officeDocument/2006/relationships/chart" Target="../charts/chart1.xml"/><Relationship Id="rId5" Type="http://schemas.openxmlformats.org/officeDocument/2006/relationships/image" Target="../media/image69.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46.png"/><Relationship Id="rId7"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70.png"/><Relationship Id="rId5" Type="http://schemas.openxmlformats.org/officeDocument/2006/relationships/image" Target="../media/image19.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8" Type="http://schemas.openxmlformats.org/officeDocument/2006/relationships/chart" Target="../charts/chart4.xml"/><Relationship Id="rId3" Type="http://schemas.openxmlformats.org/officeDocument/2006/relationships/image" Target="../media/image73.png"/><Relationship Id="rId7" Type="http://schemas.openxmlformats.org/officeDocument/2006/relationships/chart" Target="../charts/chart3.xml"/><Relationship Id="rId2" Type="http://schemas.openxmlformats.org/officeDocument/2006/relationships/image" Target="../media/image72.png"/><Relationship Id="rId1" Type="http://schemas.openxmlformats.org/officeDocument/2006/relationships/slideLayout" Target="../slideLayouts/slideLayout10.xml"/><Relationship Id="rId6" Type="http://schemas.openxmlformats.org/officeDocument/2006/relationships/chart" Target="../charts/chart2.xml"/><Relationship Id="rId5" Type="http://schemas.openxmlformats.org/officeDocument/2006/relationships/image" Target="../media/image75.png"/><Relationship Id="rId4" Type="http://schemas.openxmlformats.org/officeDocument/2006/relationships/image" Target="../media/image74.pn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8.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77.png"/><Relationship Id="rId5" Type="http://schemas.openxmlformats.org/officeDocument/2006/relationships/image" Target="../media/image1.jpg"/><Relationship Id="rId4" Type="http://schemas.openxmlformats.org/officeDocument/2006/relationships/image" Target="../media/image76.png"/></Relationships>
</file>

<file path=ppt/slides/_rels/slide23.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12" Type="http://schemas.openxmlformats.org/officeDocument/2006/relationships/image" Target="../media/image87.png"/><Relationship Id="rId2" Type="http://schemas.openxmlformats.org/officeDocument/2006/relationships/image" Target="../media/image76.png"/><Relationship Id="rId1" Type="http://schemas.openxmlformats.org/officeDocument/2006/relationships/slideLayout" Target="../slideLayouts/slideLayout10.xml"/><Relationship Id="rId6" Type="http://schemas.openxmlformats.org/officeDocument/2006/relationships/image" Target="../media/image82.png"/><Relationship Id="rId11" Type="http://schemas.openxmlformats.org/officeDocument/2006/relationships/image" Target="../media/image86.png"/><Relationship Id="rId5" Type="http://schemas.openxmlformats.org/officeDocument/2006/relationships/image" Target="../media/image81.png"/><Relationship Id="rId10" Type="http://schemas.openxmlformats.org/officeDocument/2006/relationships/image" Target="../media/image85.png"/><Relationship Id="rId4" Type="http://schemas.openxmlformats.org/officeDocument/2006/relationships/image" Target="../media/image80.png"/><Relationship Id="rId9" Type="http://schemas.openxmlformats.org/officeDocument/2006/relationships/image" Target="../media/image1.jpg"/></Relationships>
</file>

<file path=ppt/slides/_rels/slide24.xml.rels><?xml version="1.0" encoding="UTF-8" standalone="yes"?>
<Relationships xmlns="http://schemas.openxmlformats.org/package/2006/relationships"><Relationship Id="rId8" Type="http://schemas.openxmlformats.org/officeDocument/2006/relationships/image" Target="../media/image92.jpeg"/><Relationship Id="rId13" Type="http://schemas.openxmlformats.org/officeDocument/2006/relationships/image" Target="../media/image97.png"/><Relationship Id="rId18" Type="http://schemas.openxmlformats.org/officeDocument/2006/relationships/image" Target="../media/image101.jpeg"/><Relationship Id="rId3" Type="http://schemas.openxmlformats.org/officeDocument/2006/relationships/image" Target="../media/image88.png"/><Relationship Id="rId7" Type="http://schemas.openxmlformats.org/officeDocument/2006/relationships/image" Target="../media/image1.jpg"/><Relationship Id="rId12" Type="http://schemas.openxmlformats.org/officeDocument/2006/relationships/image" Target="../media/image96.png"/><Relationship Id="rId17" Type="http://schemas.openxmlformats.org/officeDocument/2006/relationships/image" Target="../media/image100.png"/><Relationship Id="rId2" Type="http://schemas.openxmlformats.org/officeDocument/2006/relationships/image" Target="../media/image76.png"/><Relationship Id="rId16" Type="http://schemas.openxmlformats.org/officeDocument/2006/relationships/image" Target="../media/image99.jpeg"/><Relationship Id="rId1" Type="http://schemas.openxmlformats.org/officeDocument/2006/relationships/slideLayout" Target="../slideLayouts/slideLayout10.xml"/><Relationship Id="rId6" Type="http://schemas.openxmlformats.org/officeDocument/2006/relationships/image" Target="../media/image91.png"/><Relationship Id="rId11" Type="http://schemas.openxmlformats.org/officeDocument/2006/relationships/image" Target="../media/image95.png"/><Relationship Id="rId5" Type="http://schemas.openxmlformats.org/officeDocument/2006/relationships/image" Target="../media/image90.png"/><Relationship Id="rId15" Type="http://schemas.openxmlformats.org/officeDocument/2006/relationships/image" Target="../media/image98.png"/><Relationship Id="rId10" Type="http://schemas.openxmlformats.org/officeDocument/2006/relationships/image" Target="../media/image94.png"/><Relationship Id="rId4" Type="http://schemas.openxmlformats.org/officeDocument/2006/relationships/image" Target="../media/image89.png"/><Relationship Id="rId9" Type="http://schemas.openxmlformats.org/officeDocument/2006/relationships/image" Target="../media/image93.png"/><Relationship Id="rId1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3.png"/><Relationship Id="rId1" Type="http://schemas.openxmlformats.org/officeDocument/2006/relationships/slideLayout" Target="../slideLayouts/slideLayout10.xml"/><Relationship Id="rId5" Type="http://schemas.openxmlformats.org/officeDocument/2006/relationships/image" Target="../media/image102.png"/><Relationship Id="rId4" Type="http://schemas.openxmlformats.org/officeDocument/2006/relationships/image" Target="../media/image1.jpg"/></Relationships>
</file>

<file path=ppt/slides/_rels/slide26.xml.rels><?xml version="1.0" encoding="UTF-8" standalone="yes"?>
<Relationships xmlns="http://schemas.openxmlformats.org/package/2006/relationships"><Relationship Id="rId8" Type="http://schemas.openxmlformats.org/officeDocument/2006/relationships/image" Target="../media/image107.png"/><Relationship Id="rId3" Type="http://schemas.openxmlformats.org/officeDocument/2006/relationships/image" Target="../media/image104.png"/><Relationship Id="rId7" Type="http://schemas.openxmlformats.org/officeDocument/2006/relationships/image" Target="../media/image106.emf"/><Relationship Id="rId2" Type="http://schemas.openxmlformats.org/officeDocument/2006/relationships/image" Target="../media/image103.png"/><Relationship Id="rId1" Type="http://schemas.openxmlformats.org/officeDocument/2006/relationships/slideLayout" Target="../slideLayouts/slideLayout10.xml"/><Relationship Id="rId6" Type="http://schemas.openxmlformats.org/officeDocument/2006/relationships/image" Target="../media/image105.png"/><Relationship Id="rId5" Type="http://schemas.openxmlformats.org/officeDocument/2006/relationships/image" Target="../media/image13.png"/><Relationship Id="rId10" Type="http://schemas.openxmlformats.org/officeDocument/2006/relationships/image" Target="../media/image109.png"/><Relationship Id="rId4" Type="http://schemas.openxmlformats.org/officeDocument/2006/relationships/image" Target="../media/image45.png"/><Relationship Id="rId9" Type="http://schemas.openxmlformats.org/officeDocument/2006/relationships/image" Target="../media/image108.png"/></Relationships>
</file>

<file path=ppt/slides/_rels/slide27.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8.emf"/><Relationship Id="rId3" Type="http://schemas.openxmlformats.org/officeDocument/2006/relationships/image" Target="../media/image13.png"/><Relationship Id="rId7" Type="http://schemas.openxmlformats.org/officeDocument/2006/relationships/image" Target="../media/image105.png"/><Relationship Id="rId12" Type="http://schemas.openxmlformats.org/officeDocument/2006/relationships/image" Target="../media/image117.png"/><Relationship Id="rId2" Type="http://schemas.openxmlformats.org/officeDocument/2006/relationships/image" Target="../media/image110.png"/><Relationship Id="rId1" Type="http://schemas.openxmlformats.org/officeDocument/2006/relationships/slideLayout" Target="../slideLayouts/slideLayout10.xml"/><Relationship Id="rId6" Type="http://schemas.openxmlformats.org/officeDocument/2006/relationships/image" Target="../media/image112.png"/><Relationship Id="rId11" Type="http://schemas.openxmlformats.org/officeDocument/2006/relationships/image" Target="../media/image116.png"/><Relationship Id="rId5" Type="http://schemas.openxmlformats.org/officeDocument/2006/relationships/image" Target="../media/image111.png"/><Relationship Id="rId10" Type="http://schemas.openxmlformats.org/officeDocument/2006/relationships/image" Target="../media/image115.png"/><Relationship Id="rId4" Type="http://schemas.openxmlformats.org/officeDocument/2006/relationships/image" Target="../media/image19.png"/><Relationship Id="rId9" Type="http://schemas.openxmlformats.org/officeDocument/2006/relationships/image" Target="../media/image114.png"/><Relationship Id="rId14" Type="http://schemas.openxmlformats.org/officeDocument/2006/relationships/image" Target="../media/image119.png"/></Relationships>
</file>

<file path=ppt/slides/_rels/slide28.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4.png"/><Relationship Id="rId7" Type="http://schemas.openxmlformats.org/officeDocument/2006/relationships/image" Target="../media/image120.png"/><Relationship Id="rId2" Type="http://schemas.openxmlformats.org/officeDocument/2006/relationships/image" Target="../media/image3.png"/><Relationship Id="rId1" Type="http://schemas.openxmlformats.org/officeDocument/2006/relationships/slideLayout" Target="../slideLayouts/slideLayout10.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13.png"/></Relationships>
</file>

<file path=ppt/slides/_rels/slide2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3" Type="http://schemas.openxmlformats.org/officeDocument/2006/relationships/image" Target="../media/image125.png"/><Relationship Id="rId7" Type="http://schemas.openxmlformats.org/officeDocument/2006/relationships/image" Target="../media/image129.png"/><Relationship Id="rId2" Type="http://schemas.openxmlformats.org/officeDocument/2006/relationships/image" Target="../media/image124.png"/><Relationship Id="rId1" Type="http://schemas.openxmlformats.org/officeDocument/2006/relationships/slideLayout" Target="../slideLayouts/slideLayout10.xml"/><Relationship Id="rId6" Type="http://schemas.openxmlformats.org/officeDocument/2006/relationships/image" Target="../media/image128.png"/><Relationship Id="rId5" Type="http://schemas.openxmlformats.org/officeDocument/2006/relationships/image" Target="../media/image127.png"/><Relationship Id="rId4" Type="http://schemas.openxmlformats.org/officeDocument/2006/relationships/image" Target="../media/image126.png"/></Relationships>
</file>

<file path=ppt/slides/_rels/slide31.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jpg"/><Relationship Id="rId4" Type="http://schemas.openxmlformats.org/officeDocument/2006/relationships/image" Target="../media/image131.jp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1.png"/><Relationship Id="rId2" Type="http://schemas.openxmlformats.org/officeDocument/2006/relationships/image" Target="../media/image8.png"/><Relationship Id="rId1" Type="http://schemas.openxmlformats.org/officeDocument/2006/relationships/slideLayout" Target="../slideLayouts/slideLayout10.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png"/><Relationship Id="rId7" Type="http://schemas.openxmlformats.org/officeDocument/2006/relationships/diagramLayout" Target="../diagrams/layout1.xml"/><Relationship Id="rId2" Type="http://schemas.openxmlformats.org/officeDocument/2006/relationships/notesSlide" Target="../notesSlides/notesSlide4.xml"/><Relationship Id="rId1" Type="http://schemas.openxmlformats.org/officeDocument/2006/relationships/slideLayout" Target="../slideLayouts/slideLayout10.xml"/><Relationship Id="rId6" Type="http://schemas.openxmlformats.org/officeDocument/2006/relationships/diagramData" Target="../diagrams/data1.xml"/><Relationship Id="rId5" Type="http://schemas.openxmlformats.org/officeDocument/2006/relationships/image" Target="../media/image14.png"/><Relationship Id="rId10" Type="http://schemas.microsoft.com/office/2007/relationships/diagramDrawing" Target="../diagrams/drawing1.xml"/><Relationship Id="rId4" Type="http://schemas.openxmlformats.org/officeDocument/2006/relationships/image" Target="../media/image13.png"/><Relationship Id="rId9" Type="http://schemas.openxmlformats.org/officeDocument/2006/relationships/diagramColors" Target="../diagrams/colors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0.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2.png"/><Relationship Id="rId7" Type="http://schemas.openxmlformats.org/officeDocument/2006/relationships/diagramData" Target="../diagrams/data2.xm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png"/><Relationship Id="rId11" Type="http://schemas.microsoft.com/office/2007/relationships/diagramDrawing" Target="../diagrams/drawing2.xml"/><Relationship Id="rId5" Type="http://schemas.openxmlformats.org/officeDocument/2006/relationships/image" Target="../media/image13.png"/><Relationship Id="rId10" Type="http://schemas.openxmlformats.org/officeDocument/2006/relationships/diagramColors" Target="../diagrams/colors2.xml"/><Relationship Id="rId4" Type="http://schemas.openxmlformats.org/officeDocument/2006/relationships/image" Target="../media/image19.png"/><Relationship Id="rId9"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22.png"/><Relationship Id="rId2" Type="http://schemas.openxmlformats.org/officeDocument/2006/relationships/image" Target="../media/image20.png"/><Relationship Id="rId1" Type="http://schemas.openxmlformats.org/officeDocument/2006/relationships/slideLayout" Target="../slideLayouts/slideLayout10.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emf"/><Relationship Id="rId7"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7.emf"/><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p:nvPr/>
        </p:nvSpPr>
        <p:spPr>
          <a:xfrm>
            <a:off x="216074" y="2617734"/>
            <a:ext cx="6840760" cy="50782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El </a:t>
            </a:r>
            <a:r>
              <a:rPr lang="es-ES" sz="1200" b="1" dirty="0">
                <a:solidFill>
                  <a:schemeClr val="dk1"/>
                </a:solidFill>
                <a:latin typeface="Arial Narrow"/>
                <a:ea typeface="Arial Narrow"/>
                <a:cs typeface="Arial Narrow"/>
                <a:sym typeface="Arial Narrow"/>
              </a:rPr>
              <a:t>Boletín de Período Epidemiológico </a:t>
            </a:r>
            <a:r>
              <a:rPr lang="es-ES" sz="1200" dirty="0">
                <a:solidFill>
                  <a:schemeClr val="dk1"/>
                </a:solidFill>
                <a:latin typeface="Arial Narrow"/>
                <a:ea typeface="Arial Narrow"/>
                <a:cs typeface="Arial Narrow"/>
                <a:sym typeface="Arial Narrow"/>
              </a:rPr>
              <a:t>es una publicación de los eventos de interés en salud pública, notificados a la Secretaría de Salud de Medellín a través del Sistema de Vigilancia en Salud Pública SIVIGILA.  Pretende ofrecer  un panorama del comportamiento de estos eventos por cada período epidemiológico del año, con el fin de retroalimentar y facilitar a los diferentes actores un insumo para orientar la toma de decisiones.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Este informe se publica por periodo epidemiológico, luego de haber realizado validaciones, procesamiento de los datos, análisis de los eventos y  resultados de procesos como investigaciones epidemiológicas de campo y unidades de análisis de morbilidad  y mortalidad.    </a:t>
            </a:r>
            <a:endParaRPr dirty="0"/>
          </a:p>
          <a:p>
            <a:pPr marL="0" marR="0" lvl="0" indent="0" algn="just" rtl="0">
              <a:spcBef>
                <a:spcPts val="0"/>
              </a:spcBef>
              <a:spcAft>
                <a:spcPts val="0"/>
              </a:spcAft>
              <a:buNone/>
            </a:pPr>
            <a:endParaRPr sz="1200" dirty="0">
              <a:solidFill>
                <a:schemeClr val="dk1"/>
              </a:solidFill>
              <a:latin typeface="Arial Narrow"/>
              <a:ea typeface="Arial Narrow"/>
              <a:cs typeface="Arial Narrow"/>
              <a:sym typeface="Arial Narrow"/>
            </a:endParaRPr>
          </a:p>
          <a:p>
            <a:pPr marL="0" marR="0" lvl="0" indent="0" algn="just" rtl="0">
              <a:spcBef>
                <a:spcPts val="0"/>
              </a:spcBef>
              <a:spcAft>
                <a:spcPts val="0"/>
              </a:spcAft>
              <a:buNone/>
            </a:pPr>
            <a:r>
              <a:rPr lang="es-ES" sz="1200" dirty="0">
                <a:solidFill>
                  <a:schemeClr val="dk1"/>
                </a:solidFill>
                <a:latin typeface="Arial Narrow"/>
                <a:ea typeface="Arial Narrow"/>
                <a:cs typeface="Arial Narrow"/>
                <a:sym typeface="Arial Narrow"/>
              </a:rPr>
              <a:t>Los resultados publicados en este boletín pueden variar de acuerdo a la dinámica de la notificación, los ajustes y la clasificación final de los eventos.   Cualquier información contenida en el Informe es de dominio público y pueden ser utilizada o reproducida siempre y cuando se cite como fuente: Boletín de Período Epidemiológico. Secretaría de Salud de Medellín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Subsecretaría de Salud Pública</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Programa Vigilancia Epidemiológica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Líder de Programa: </a:t>
            </a:r>
            <a:r>
              <a:rPr lang="es-ES" sz="1200" dirty="0">
                <a:solidFill>
                  <a:schemeClr val="dk1"/>
                </a:solidFill>
                <a:latin typeface="Arial Narrow"/>
                <a:ea typeface="Arial Narrow"/>
                <a:cs typeface="Arial Narrow"/>
                <a:sym typeface="Arial Narrow"/>
              </a:rPr>
              <a:t>Rita Elena Almanza Payares</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Epidemiólogos</a:t>
            </a:r>
            <a:endParaRPr sz="1200" dirty="0">
              <a:solidFill>
                <a:schemeClr val="dk1"/>
              </a:solidFill>
              <a:latin typeface="Arial Narrow"/>
              <a:ea typeface="Arial Narrow"/>
              <a:cs typeface="Arial Narrow"/>
              <a:sym typeface="Arial Narrow"/>
            </a:endParaRPr>
          </a:p>
          <a:p>
            <a:pPr lvl="0"/>
            <a:r>
              <a:rPr lang="es-ES" sz="1200" dirty="0">
                <a:solidFill>
                  <a:schemeClr val="dk1"/>
                </a:solidFill>
                <a:latin typeface="Arial Narrow"/>
                <a:ea typeface="Arial Narrow"/>
                <a:cs typeface="Arial Narrow"/>
                <a:sym typeface="Arial Narrow"/>
              </a:rPr>
              <a:t>José </a:t>
            </a:r>
            <a:r>
              <a:rPr lang="es-ES" sz="1200" dirty="0" err="1">
                <a:solidFill>
                  <a:schemeClr val="dk1"/>
                </a:solidFill>
                <a:latin typeface="Arial Narrow"/>
                <a:ea typeface="Arial Narrow"/>
                <a:cs typeface="Arial Narrow"/>
                <a:sym typeface="Arial Narrow"/>
              </a:rPr>
              <a:t>José</a:t>
            </a:r>
            <a:r>
              <a:rPr lang="es-ES" sz="1200" dirty="0">
                <a:solidFill>
                  <a:schemeClr val="dk1"/>
                </a:solidFill>
                <a:latin typeface="Arial Narrow"/>
                <a:ea typeface="Arial Narrow"/>
                <a:cs typeface="Arial Narrow"/>
                <a:sym typeface="Arial Narrow"/>
              </a:rPr>
              <a:t> Arteaga</a:t>
            </a:r>
          </a:p>
          <a:p>
            <a:pPr lvl="0"/>
            <a:r>
              <a:rPr lang="es-ES" sz="1200" dirty="0">
                <a:solidFill>
                  <a:schemeClr val="dk1"/>
                </a:solidFill>
                <a:latin typeface="Arial Narrow"/>
                <a:ea typeface="Arial Narrow"/>
                <a:cs typeface="Arial Narrow"/>
                <a:sym typeface="Arial Narrow"/>
              </a:rPr>
              <a:t>Maritza Rodríguez Velásquez</a:t>
            </a:r>
          </a:p>
          <a:p>
            <a:pPr lvl="0"/>
            <a:r>
              <a:rPr lang="es-ES" sz="1200" dirty="0" smtClean="0">
                <a:solidFill>
                  <a:schemeClr val="dk1"/>
                </a:solidFill>
                <a:latin typeface="Arial Narrow"/>
                <a:ea typeface="Arial Narrow"/>
                <a:cs typeface="Arial Narrow"/>
                <a:sym typeface="Arial Narrow"/>
              </a:rPr>
              <a:t>María </a:t>
            </a:r>
            <a:r>
              <a:rPr lang="es-ES" sz="1200" dirty="0">
                <a:solidFill>
                  <a:schemeClr val="dk1"/>
                </a:solidFill>
                <a:latin typeface="Arial Narrow"/>
                <a:ea typeface="Arial Narrow"/>
                <a:cs typeface="Arial Narrow"/>
                <a:sym typeface="Arial Narrow"/>
              </a:rPr>
              <a:t>Alejandra Roa López</a:t>
            </a:r>
          </a:p>
          <a:p>
            <a:pPr lvl="0"/>
            <a:r>
              <a:rPr lang="es-ES" sz="1200" dirty="0" smtClean="0">
                <a:solidFill>
                  <a:schemeClr val="dk1"/>
                </a:solidFill>
                <a:latin typeface="Arial Narrow"/>
                <a:ea typeface="Arial Narrow"/>
                <a:cs typeface="Arial Narrow"/>
                <a:sym typeface="Arial Narrow"/>
              </a:rPr>
              <a:t>John </a:t>
            </a:r>
            <a:r>
              <a:rPr lang="es-ES" sz="1200" dirty="0">
                <a:solidFill>
                  <a:schemeClr val="dk1"/>
                </a:solidFill>
                <a:latin typeface="Arial Narrow"/>
                <a:ea typeface="Arial Narrow"/>
                <a:cs typeface="Arial Narrow"/>
                <a:sym typeface="Arial Narrow"/>
              </a:rPr>
              <a:t>Jairo </a:t>
            </a:r>
            <a:r>
              <a:rPr lang="es-ES" sz="1200" dirty="0" smtClean="0">
                <a:solidFill>
                  <a:schemeClr val="dk1"/>
                </a:solidFill>
                <a:latin typeface="Arial Narrow"/>
                <a:ea typeface="Arial Narrow"/>
                <a:cs typeface="Arial Narrow"/>
                <a:sym typeface="Arial Narrow"/>
              </a:rPr>
              <a:t>González</a:t>
            </a:r>
            <a:endParaRPr sz="1200"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 </a:t>
            </a: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b="1" dirty="0">
              <a:solidFill>
                <a:schemeClr val="dk1"/>
              </a:solidFill>
              <a:latin typeface="Arial Narrow"/>
              <a:ea typeface="Arial Narrow"/>
              <a:cs typeface="Arial Narrow"/>
              <a:sym typeface="Arial Narrow"/>
            </a:endParaRPr>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
        <p:nvSpPr>
          <p:cNvPr id="91" name="Google Shape;91;p1"/>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1</a:t>
            </a:r>
            <a:endParaRPr sz="1050" b="1" dirty="0">
              <a:solidFill>
                <a:schemeClr val="dk1"/>
              </a:solidFill>
              <a:latin typeface="Arial Narrow"/>
              <a:ea typeface="Arial Narrow"/>
              <a:cs typeface="Arial Narrow"/>
              <a:sym typeface="Arial Narrow"/>
            </a:endParaRPr>
          </a:p>
        </p:txBody>
      </p:sp>
      <p:sp>
        <p:nvSpPr>
          <p:cNvPr id="92" name="Google Shape;92;p1"/>
          <p:cNvSpPr txBox="1">
            <a:spLocks noGrp="1"/>
          </p:cNvSpPr>
          <p:nvPr>
            <p:ph type="title"/>
          </p:nvPr>
        </p:nvSpPr>
        <p:spPr>
          <a:xfrm>
            <a:off x="144066" y="2267744"/>
            <a:ext cx="2037476" cy="484619"/>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Presentación</a:t>
            </a:r>
            <a:endParaRPr sz="2000" b="1" dirty="0">
              <a:latin typeface="Arial Narrow"/>
              <a:ea typeface="Arial Narrow"/>
              <a:cs typeface="Arial Narrow"/>
              <a:sym typeface="Arial Narrow"/>
            </a:endParaRPr>
          </a:p>
        </p:txBody>
      </p:sp>
      <p:grpSp>
        <p:nvGrpSpPr>
          <p:cNvPr id="93" name="Google Shape;93;p1"/>
          <p:cNvGrpSpPr/>
          <p:nvPr/>
        </p:nvGrpSpPr>
        <p:grpSpPr>
          <a:xfrm>
            <a:off x="0" y="14519"/>
            <a:ext cx="4536554" cy="2121549"/>
            <a:chOff x="0" y="14519"/>
            <a:chExt cx="4536554" cy="2121549"/>
          </a:xfrm>
        </p:grpSpPr>
        <p:sp>
          <p:nvSpPr>
            <p:cNvPr id="94" name="Google Shape;94;p1"/>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800" b="1" dirty="0">
                  <a:solidFill>
                    <a:srgbClr val="000000"/>
                  </a:solidFill>
                  <a:latin typeface="Arial Narrow"/>
                  <a:ea typeface="Arial Narrow"/>
                  <a:cs typeface="Arial Narrow"/>
                  <a:sym typeface="Arial Narrow"/>
                </a:rPr>
                <a:t>Programa Vigilancia Epidemiológica – Subsecretaría de Salud Pública</a:t>
              </a:r>
              <a:endParaRPr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a:t>
              </a:r>
              <a:r>
                <a:rPr lang="es-ES" sz="800" b="1" dirty="0" smtClean="0">
                  <a:latin typeface="Arial Narrow"/>
                  <a:ea typeface="Arial Narrow"/>
                  <a:cs typeface="Arial Narrow"/>
                  <a:sym typeface="Arial Narrow"/>
                </a:rPr>
                <a:t>01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 </a:t>
              </a:r>
              <a:r>
                <a:rPr lang="es-ES" sz="800" b="1" dirty="0">
                  <a:latin typeface="Arial Narrow"/>
                  <a:ea typeface="Arial Narrow"/>
                  <a:cs typeface="Arial Narrow"/>
                  <a:sym typeface="Arial Narrow"/>
                </a:rPr>
                <a:t>- Reporte Semanas 01 a </a:t>
              </a:r>
              <a:r>
                <a:rPr lang="es-ES" sz="800" b="1" dirty="0" smtClean="0">
                  <a:latin typeface="Arial Narrow"/>
                  <a:ea typeface="Arial Narrow"/>
                  <a:cs typeface="Arial Narrow"/>
                  <a:sym typeface="Arial Narrow"/>
                </a:rPr>
                <a:t>04 </a:t>
              </a:r>
              <a:r>
                <a:rPr lang="es-ES" sz="800" b="1" dirty="0">
                  <a:latin typeface="Arial Narrow"/>
                  <a:ea typeface="Arial Narrow"/>
                  <a:cs typeface="Arial Narrow"/>
                  <a:sym typeface="Arial Narrow"/>
                </a:rPr>
                <a:t>(Hasta </a:t>
              </a:r>
              <a:r>
                <a:rPr lang="es-ES" sz="800" b="1" dirty="0" smtClean="0">
                  <a:latin typeface="Arial Narrow"/>
                  <a:ea typeface="Arial Narrow"/>
                  <a:cs typeface="Arial Narrow"/>
                  <a:sym typeface="Arial Narrow"/>
                </a:rPr>
                <a:t>enero 31 </a:t>
              </a:r>
              <a:r>
                <a:rPr lang="es-ES" sz="800" b="1" dirty="0">
                  <a:latin typeface="Arial Narrow"/>
                  <a:ea typeface="Arial Narrow"/>
                  <a:cs typeface="Arial Narrow"/>
                  <a:sym typeface="Arial Narrow"/>
                </a:rPr>
                <a:t>de </a:t>
              </a:r>
              <a:r>
                <a:rPr lang="es-ES" sz="800" b="1" dirty="0" smtClean="0">
                  <a:latin typeface="Arial Narrow"/>
                  <a:ea typeface="Arial Narrow"/>
                  <a:cs typeface="Arial Narrow"/>
                  <a:sym typeface="Arial Narrow"/>
                </a:rPr>
                <a:t>2026)</a:t>
              </a:r>
              <a:endParaRPr lang="es-ES"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200" dirty="0">
                <a:solidFill>
                  <a:schemeClr val="dk1"/>
                </a:solidFill>
                <a:latin typeface="Times New Roman"/>
                <a:ea typeface="Times New Roman"/>
                <a:cs typeface="Times New Roman"/>
                <a:sym typeface="Times New Roman"/>
              </a:endParaRPr>
            </a:p>
          </p:txBody>
        </p:sp>
        <p:sp>
          <p:nvSpPr>
            <p:cNvPr id="95" name="Google Shape;95;p1"/>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dirty="0">
                  <a:solidFill>
                    <a:srgbClr val="000000"/>
                  </a:solidFill>
                  <a:latin typeface="Arial Narrow"/>
                  <a:ea typeface="Arial Narrow"/>
                  <a:cs typeface="Arial Narrow"/>
                  <a:sym typeface="Arial Narrow"/>
                </a:rPr>
                <a:t>Boletín de Periodo Epidemiológico Medellín </a:t>
              </a: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dirty="0">
                  <a:solidFill>
                    <a:srgbClr val="000000"/>
                  </a:solidFill>
                  <a:latin typeface="Calibri"/>
                  <a:ea typeface="Calibri"/>
                  <a:cs typeface="Calibri"/>
                  <a:sym typeface="Calibri"/>
                </a:rPr>
                <a:t> </a:t>
              </a:r>
              <a:endParaRPr sz="1200" dirty="0">
                <a:solidFill>
                  <a:schemeClr val="dk1"/>
                </a:solidFill>
                <a:latin typeface="Times New Roman"/>
                <a:ea typeface="Times New Roman"/>
                <a:cs typeface="Times New Roman"/>
                <a:sym typeface="Times New Roman"/>
              </a:endParaRPr>
            </a:p>
          </p:txBody>
        </p:sp>
        <p:sp>
          <p:nvSpPr>
            <p:cNvPr id="96" name="Google Shape;96;p1"/>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pic>
        <p:nvPicPr>
          <p:cNvPr id="97" name="Google Shape;97;p1"/>
          <p:cNvPicPr preferRelativeResize="0"/>
          <p:nvPr/>
        </p:nvPicPr>
        <p:blipFill rotWithShape="1">
          <a:blip r:embed="rId3">
            <a:alphaModFix/>
          </a:blip>
          <a:srcRect/>
          <a:stretch/>
        </p:blipFill>
        <p:spPr>
          <a:xfrm>
            <a:off x="4449340" y="275325"/>
            <a:ext cx="2463478" cy="1860743"/>
          </a:xfrm>
          <a:prstGeom prst="rect">
            <a:avLst/>
          </a:prstGeom>
          <a:noFill/>
          <a:ln>
            <a:noFill/>
          </a:ln>
        </p:spPr>
      </p:pic>
      <p:sp>
        <p:nvSpPr>
          <p:cNvPr id="11" name="Google Shape;90;p1"/>
          <p:cNvSpPr/>
          <p:nvPr/>
        </p:nvSpPr>
        <p:spPr>
          <a:xfrm>
            <a:off x="2736354" y="6423387"/>
            <a:ext cx="4392600" cy="160039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200" b="1" dirty="0">
                <a:solidFill>
                  <a:schemeClr val="dk1"/>
                </a:solidFill>
                <a:latin typeface="Arial Narrow"/>
                <a:ea typeface="Arial Narrow"/>
                <a:cs typeface="Arial Narrow"/>
                <a:sym typeface="Arial Narrow"/>
              </a:rPr>
              <a:t>Profesionales Vigilancia Epidemiológica  y Sistemas de Información</a:t>
            </a:r>
            <a:endParaRPr sz="1200" dirty="0">
              <a:solidFill>
                <a:schemeClr val="dk1"/>
              </a:solidFill>
              <a:latin typeface="Arial Narrow"/>
              <a:ea typeface="Arial Narrow"/>
              <a:cs typeface="Arial Narrow"/>
              <a:sym typeface="Arial Narrow"/>
            </a:endParaRPr>
          </a:p>
          <a:p>
            <a:r>
              <a:rPr lang="es-ES" sz="1200" dirty="0" err="1" smtClean="0">
                <a:solidFill>
                  <a:schemeClr val="dk1"/>
                </a:solidFill>
                <a:latin typeface="Arial Narrow"/>
                <a:ea typeface="Arial Narrow"/>
                <a:cs typeface="Arial Narrow"/>
                <a:sym typeface="Arial Narrow"/>
              </a:rPr>
              <a:t>Adiela</a:t>
            </a:r>
            <a:r>
              <a:rPr lang="es-ES" sz="1200" dirty="0" smtClean="0">
                <a:solidFill>
                  <a:schemeClr val="dk1"/>
                </a:solidFill>
                <a:latin typeface="Arial Narrow"/>
                <a:ea typeface="Arial Narrow"/>
                <a:cs typeface="Arial Narrow"/>
                <a:sym typeface="Arial Narrow"/>
              </a:rPr>
              <a:t> María </a:t>
            </a:r>
            <a:r>
              <a:rPr lang="es-ES" sz="1200" dirty="0" err="1" smtClean="0">
                <a:solidFill>
                  <a:schemeClr val="dk1"/>
                </a:solidFill>
                <a:latin typeface="Arial Narrow"/>
                <a:ea typeface="Arial Narrow"/>
                <a:cs typeface="Arial Narrow"/>
                <a:sym typeface="Arial Narrow"/>
              </a:rPr>
              <a:t>Yepez</a:t>
            </a:r>
            <a:r>
              <a:rPr lang="es-ES" sz="1200" dirty="0" smtClean="0">
                <a:solidFill>
                  <a:schemeClr val="dk1"/>
                </a:solidFill>
                <a:latin typeface="Arial Narrow"/>
                <a:ea typeface="Arial Narrow"/>
                <a:cs typeface="Arial Narrow"/>
                <a:sym typeface="Arial Narrow"/>
              </a:rPr>
              <a:t> </a:t>
            </a:r>
            <a:r>
              <a:rPr lang="es-ES" sz="1200" dirty="0" err="1" smtClean="0">
                <a:solidFill>
                  <a:schemeClr val="dk1"/>
                </a:solidFill>
                <a:latin typeface="Arial Narrow"/>
                <a:ea typeface="Arial Narrow"/>
                <a:cs typeface="Arial Narrow"/>
                <a:sym typeface="Arial Narrow"/>
              </a:rPr>
              <a:t>Pemberthy</a:t>
            </a:r>
            <a:endParaRPr lang="es-ES" sz="1200" dirty="0" smtClean="0">
              <a:solidFill>
                <a:schemeClr val="dk1"/>
              </a:solidFill>
              <a:latin typeface="Arial Narrow"/>
              <a:ea typeface="Arial Narrow"/>
              <a:cs typeface="Arial Narrow"/>
              <a:sym typeface="Arial Narrow"/>
            </a:endParaRPr>
          </a:p>
          <a:p>
            <a:r>
              <a:rPr lang="es-ES" sz="1200" dirty="0" smtClean="0">
                <a:solidFill>
                  <a:schemeClr val="dk1"/>
                </a:solidFill>
                <a:latin typeface="Arial Narrow"/>
                <a:sym typeface="Arial Narrow"/>
              </a:rPr>
              <a:t>Jennifer </a:t>
            </a:r>
            <a:r>
              <a:rPr lang="es-ES" sz="1200" dirty="0" err="1" smtClean="0">
                <a:solidFill>
                  <a:schemeClr val="dk1"/>
                </a:solidFill>
                <a:latin typeface="Arial Narrow"/>
                <a:sym typeface="Arial Narrow"/>
              </a:rPr>
              <a:t>Garcia</a:t>
            </a:r>
            <a:r>
              <a:rPr lang="es-ES" sz="1200" dirty="0" smtClean="0">
                <a:solidFill>
                  <a:schemeClr val="dk1"/>
                </a:solidFill>
                <a:latin typeface="Arial Narrow"/>
                <a:sym typeface="Arial Narrow"/>
              </a:rPr>
              <a:t> Vergara</a:t>
            </a:r>
          </a:p>
          <a:p>
            <a:r>
              <a:rPr lang="es-ES" sz="1200" dirty="0" smtClean="0">
                <a:solidFill>
                  <a:schemeClr val="dk1"/>
                </a:solidFill>
                <a:latin typeface="Arial Narrow"/>
                <a:sym typeface="Arial Narrow"/>
              </a:rPr>
              <a:t>César Alejandro Herrera </a:t>
            </a:r>
            <a:r>
              <a:rPr lang="es-ES" sz="1200" dirty="0" err="1" smtClean="0">
                <a:solidFill>
                  <a:schemeClr val="dk1"/>
                </a:solidFill>
                <a:latin typeface="Arial Narrow"/>
                <a:sym typeface="Arial Narrow"/>
              </a:rPr>
              <a:t>Ibañez</a:t>
            </a:r>
            <a:endParaRPr lang="es-ES" sz="1200" dirty="0" smtClean="0">
              <a:solidFill>
                <a:schemeClr val="dk1"/>
              </a:solidFill>
              <a:latin typeface="Arial Narrow"/>
              <a:sym typeface="Arial Narrow"/>
            </a:endParaRPr>
          </a:p>
          <a:p>
            <a:r>
              <a:rPr lang="es-ES" sz="1200" dirty="0" err="1" smtClean="0">
                <a:solidFill>
                  <a:schemeClr val="dk1"/>
                </a:solidFill>
                <a:latin typeface="Arial Narrow"/>
                <a:sym typeface="Arial Narrow"/>
              </a:rPr>
              <a:t>Yuly</a:t>
            </a:r>
            <a:r>
              <a:rPr lang="es-ES" sz="1200" dirty="0" smtClean="0">
                <a:solidFill>
                  <a:schemeClr val="dk1"/>
                </a:solidFill>
                <a:latin typeface="Arial Narrow"/>
                <a:sym typeface="Arial Narrow"/>
              </a:rPr>
              <a:t> Vanessa </a:t>
            </a:r>
            <a:r>
              <a:rPr lang="es-ES" sz="1200" dirty="0" err="1" smtClean="0">
                <a:solidFill>
                  <a:schemeClr val="dk1"/>
                </a:solidFill>
                <a:latin typeface="Arial Narrow"/>
                <a:sym typeface="Arial Narrow"/>
              </a:rPr>
              <a:t>Berrío</a:t>
            </a:r>
            <a:r>
              <a:rPr lang="es-ES" sz="1200" dirty="0" smtClean="0">
                <a:solidFill>
                  <a:schemeClr val="dk1"/>
                </a:solidFill>
                <a:latin typeface="Arial Narrow"/>
                <a:sym typeface="Arial Narrow"/>
              </a:rPr>
              <a:t> Toro</a:t>
            </a:r>
            <a:endParaRPr dirty="0"/>
          </a:p>
          <a:p>
            <a:pPr marL="0" marR="0" lvl="0" indent="0" algn="l" rtl="0">
              <a:spcBef>
                <a:spcPts val="0"/>
              </a:spcBef>
              <a:spcAft>
                <a:spcPts val="0"/>
              </a:spcAft>
              <a:buNone/>
            </a:pPr>
            <a:r>
              <a:rPr lang="es-ES" sz="1200" dirty="0" smtClean="0">
                <a:solidFill>
                  <a:schemeClr val="dk1"/>
                </a:solidFill>
                <a:latin typeface="Arial Narrow"/>
                <a:sym typeface="Arial Narrow"/>
              </a:rPr>
              <a:t>Andrés Felipe Montoya Giraldo</a:t>
            </a:r>
            <a:endParaRPr dirty="0"/>
          </a:p>
          <a:p>
            <a:pPr marL="0" marR="0" lvl="0" indent="0" algn="l" rtl="0">
              <a:spcBef>
                <a:spcPts val="0"/>
              </a:spcBef>
              <a:spcAft>
                <a:spcPts val="0"/>
              </a:spcAft>
              <a:buNone/>
            </a:pPr>
            <a:endParaRPr dirty="0"/>
          </a:p>
          <a:p>
            <a:pPr marL="0" marR="0" lvl="0" indent="0" algn="l" rtl="0">
              <a:spcBef>
                <a:spcPts val="0"/>
              </a:spcBef>
              <a:spcAft>
                <a:spcPts val="0"/>
              </a:spcAft>
              <a:buNone/>
            </a:pPr>
            <a:endParaRPr sz="1200" dirty="0">
              <a:solidFill>
                <a:schemeClr val="dk1"/>
              </a:solidFill>
              <a:latin typeface="Arial Narrow"/>
              <a:ea typeface="Arial Narrow"/>
              <a:cs typeface="Arial Narrow"/>
              <a:sym typeface="Arial Narrow"/>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13 Rectángulo">
            <a:extLst>
              <a:ext uri="{FF2B5EF4-FFF2-40B4-BE49-F238E27FC236}">
                <a16:creationId xmlns:a16="http://schemas.microsoft.com/office/drawing/2014/main" id="{9A921D88-2990-4967-BB1E-868FD37934E4}"/>
              </a:ext>
            </a:extLst>
          </p:cNvPr>
          <p:cNvSpPr/>
          <p:nvPr/>
        </p:nvSpPr>
        <p:spPr>
          <a:xfrm>
            <a:off x="1971786" y="-1"/>
            <a:ext cx="519940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4078" y="-1"/>
            <a:ext cx="2148327" cy="22884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28326" y="2316667"/>
            <a:ext cx="2192725" cy="17796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0193" y="469941"/>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 - 2026</a:t>
            </a:r>
          </a:p>
        </p:txBody>
      </p:sp>
      <p:sp>
        <p:nvSpPr>
          <p:cNvPr id="18" name="17 Rectángulo"/>
          <p:cNvSpPr/>
          <p:nvPr/>
        </p:nvSpPr>
        <p:spPr>
          <a:xfrm>
            <a:off x="2126565" y="3848647"/>
            <a:ext cx="4946011" cy="184666"/>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 2026(p)</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a:t>
            </a:r>
            <a:r>
              <a:rPr lang="es-ES" sz="1050" b="1" dirty="0" smtClean="0">
                <a:solidFill>
                  <a:schemeClr val="bg1"/>
                </a:solidFill>
                <a:latin typeface="Arial Narrow" panose="020B0606020202030204" pitchFamily="34" charset="0"/>
              </a:rPr>
              <a:t>. 10</a:t>
            </a:r>
            <a:endParaRPr lang="es-ES" sz="1050" b="1" dirty="0">
              <a:solidFill>
                <a:schemeClr val="bg1"/>
              </a:solidFill>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Hepatitis A</a:t>
            </a:r>
          </a:p>
        </p:txBody>
      </p:sp>
      <p:pic>
        <p:nvPicPr>
          <p:cNvPr id="3074" name="Picture 2"/>
          <p:cNvPicPr>
            <a:picLocks noChangeAspect="1" noChangeArrowheads="1"/>
          </p:cNvPicPr>
          <p:nvPr/>
        </p:nvPicPr>
        <p:blipFill rotWithShape="1">
          <a:blip r:embed="rId4">
            <a:duotone>
              <a:schemeClr val="accent2">
                <a:shade val="45000"/>
                <a:satMod val="135000"/>
              </a:schemeClr>
              <a:prstClr val="white"/>
            </a:duotone>
            <a:extLst>
              <a:ext uri="{28A0092B-C50C-407E-A947-70E740481C1C}">
                <a14:useLocalDpi xmlns:a14="http://schemas.microsoft.com/office/drawing/2010/main" val="0"/>
              </a:ext>
            </a:extLst>
          </a:blip>
          <a:srcRect l="50000" t="4287" r="8708" b="50000"/>
          <a:stretch/>
        </p:blipFill>
        <p:spPr bwMode="auto">
          <a:xfrm>
            <a:off x="305803" y="701060"/>
            <a:ext cx="1448718" cy="16038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 name="CuadroTexto 23">
            <a:extLst>
              <a:ext uri="{FF2B5EF4-FFF2-40B4-BE49-F238E27FC236}">
                <a16:creationId xmlns:a16="http://schemas.microsoft.com/office/drawing/2014/main" id="{6648E232-D14A-490F-AFD2-D9F689787EAC}"/>
              </a:ext>
            </a:extLst>
          </p:cNvPr>
          <p:cNvSpPr txBox="1"/>
          <p:nvPr/>
        </p:nvSpPr>
        <p:spPr>
          <a:xfrm>
            <a:off x="2203561" y="426724"/>
            <a:ext cx="4940457" cy="3323987"/>
          </a:xfrm>
          <a:prstGeom prst="rect">
            <a:avLst/>
          </a:prstGeom>
          <a:noFill/>
        </p:spPr>
        <p:txBody>
          <a:bodyPr wrap="square">
            <a:spAutoFit/>
          </a:bodyPr>
          <a:lstStyle/>
          <a:p>
            <a:pPr algn="just"/>
            <a:r>
              <a:rPr lang="es-ES" dirty="0"/>
              <a:t>Se evidencia una disminución de 66  casos con relación al mismo periodo de tiempo del año 2025 donde se notificaron 71 casos, esto es un 93%  menos. El 100% de la población afectada está en los cursos de vida de juventud y adultez, la enfermedad paso de afectar a los ciclos de vida de primera infancia e infancia hacia los cursos de vida de juventud y adultez, la cual es la población más susceptible debido a la no inmunidad por vacuna o exposición anteriormente al virus. No se han presentado casos en menores de 1 año, El 60,% de la población afectada es de sexo femenino. El 60% han requerido ser hospitalizados, no se han reportado muertes a la fecha. La incidencia general del evento es del 0,2% por cada cien mil habitantes, es la incidencia mas baja de los últimos 9 años. en estos momentos nos encontramos en zona de seguridad</a:t>
            </a:r>
          </a:p>
        </p:txBody>
      </p:sp>
      <p:pic>
        <p:nvPicPr>
          <p:cNvPr id="12" name="Imagen 11">
            <a:extLst>
              <a:ext uri="{FF2B5EF4-FFF2-40B4-BE49-F238E27FC236}">
                <a16:creationId xmlns:a16="http://schemas.microsoft.com/office/drawing/2014/main" id="{BDB7A169-3A55-4B74-A2E4-27EE174ECF20}"/>
              </a:ext>
            </a:extLst>
          </p:cNvPr>
          <p:cNvPicPr>
            <a:picLocks noChangeAspect="1"/>
          </p:cNvPicPr>
          <p:nvPr/>
        </p:nvPicPr>
        <p:blipFill>
          <a:blip r:embed="rId5"/>
          <a:stretch>
            <a:fillRect/>
          </a:stretch>
        </p:blipFill>
        <p:spPr>
          <a:xfrm>
            <a:off x="3011844" y="64310"/>
            <a:ext cx="2645893" cy="353599"/>
          </a:xfrm>
          <a:prstGeom prst="rect">
            <a:avLst/>
          </a:prstGeom>
        </p:spPr>
      </p:pic>
      <p:pic>
        <p:nvPicPr>
          <p:cNvPr id="31" name="Imagen 30">
            <a:extLst>
              <a:ext uri="{FF2B5EF4-FFF2-40B4-BE49-F238E27FC236}">
                <a16:creationId xmlns:a16="http://schemas.microsoft.com/office/drawing/2014/main" id="{5CCAD4D3-D79A-480C-AFE7-AF18A6B355D8}"/>
              </a:ext>
            </a:extLst>
          </p:cNvPr>
          <p:cNvPicPr>
            <a:picLocks noChangeAspect="1"/>
          </p:cNvPicPr>
          <p:nvPr/>
        </p:nvPicPr>
        <p:blipFill>
          <a:blip r:embed="rId6"/>
          <a:stretch>
            <a:fillRect/>
          </a:stretch>
        </p:blipFill>
        <p:spPr>
          <a:xfrm>
            <a:off x="14600" y="4077695"/>
            <a:ext cx="7171700" cy="413694"/>
          </a:xfrm>
          <a:prstGeom prst="rect">
            <a:avLst/>
          </a:prstGeom>
          <a:solidFill>
            <a:schemeClr val="accent6"/>
          </a:solidFill>
        </p:spPr>
      </p:pic>
      <p:grpSp>
        <p:nvGrpSpPr>
          <p:cNvPr id="42" name="14 Grupo">
            <a:extLst>
              <a:ext uri="{FF2B5EF4-FFF2-40B4-BE49-F238E27FC236}">
                <a16:creationId xmlns:a16="http://schemas.microsoft.com/office/drawing/2014/main" id="{0D6B70ED-B764-4D99-84FE-2786B92F51C6}"/>
              </a:ext>
            </a:extLst>
          </p:cNvPr>
          <p:cNvGrpSpPr/>
          <p:nvPr/>
        </p:nvGrpSpPr>
        <p:grpSpPr>
          <a:xfrm>
            <a:off x="2264836" y="78541"/>
            <a:ext cx="747008" cy="261610"/>
            <a:chOff x="2448322" y="74775"/>
            <a:chExt cx="568832" cy="261610"/>
          </a:xfrm>
        </p:grpSpPr>
        <p:sp>
          <p:nvSpPr>
            <p:cNvPr id="43" name="10 Elipse">
              <a:extLst>
                <a:ext uri="{FF2B5EF4-FFF2-40B4-BE49-F238E27FC236}">
                  <a16:creationId xmlns:a16="http://schemas.microsoft.com/office/drawing/2014/main" id="{EA69E69A-56EC-48CF-8AC8-44C8217E4362}"/>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4" name="12 Conector recto">
              <a:extLst>
                <a:ext uri="{FF2B5EF4-FFF2-40B4-BE49-F238E27FC236}">
                  <a16:creationId xmlns:a16="http://schemas.microsoft.com/office/drawing/2014/main" id="{010B6172-8D01-4D20-BB31-176D6F329A3A}"/>
                </a:ext>
              </a:extLst>
            </p:cNvPr>
            <p:cNvCxnSpPr>
              <a:cxnSpLocks/>
              <a:stCxn id="43" idx="6"/>
            </p:cNvCxnSpPr>
            <p:nvPr/>
          </p:nvCxnSpPr>
          <p:spPr>
            <a:xfrm>
              <a:off x="2736354" y="205580"/>
              <a:ext cx="280800"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2" name="Imagen 1">
            <a:extLst>
              <a:ext uri="{FF2B5EF4-FFF2-40B4-BE49-F238E27FC236}">
                <a16:creationId xmlns:a16="http://schemas.microsoft.com/office/drawing/2014/main" id="{5ECA4C93-2E98-4091-9156-816312C64EDC}"/>
              </a:ext>
            </a:extLst>
          </p:cNvPr>
          <p:cNvPicPr>
            <a:picLocks noChangeAspect="1"/>
          </p:cNvPicPr>
          <p:nvPr/>
        </p:nvPicPr>
        <p:blipFill>
          <a:blip r:embed="rId7"/>
          <a:stretch>
            <a:fillRect/>
          </a:stretch>
        </p:blipFill>
        <p:spPr>
          <a:xfrm>
            <a:off x="14600" y="4535771"/>
            <a:ext cx="7129418" cy="4063471"/>
          </a:xfrm>
          <a:prstGeom prst="rect">
            <a:avLst/>
          </a:prstGeom>
        </p:spPr>
      </p:pic>
      <p:sp>
        <p:nvSpPr>
          <p:cNvPr id="32" name="1 Rectángulo">
            <a:extLst>
              <a:ext uri="{FF2B5EF4-FFF2-40B4-BE49-F238E27FC236}">
                <a16:creationId xmlns:a16="http://schemas.microsoft.com/office/drawing/2014/main" id="{9B0D68F5-B413-444E-B5A3-90D7A7EFE199}"/>
              </a:ext>
            </a:extLst>
          </p:cNvPr>
          <p:cNvSpPr/>
          <p:nvPr/>
        </p:nvSpPr>
        <p:spPr>
          <a:xfrm>
            <a:off x="-13483" y="8756525"/>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Hepatitis A, a periodo epidemiológico I acumulado. Medellín 2026(p)</a:t>
            </a:r>
          </a:p>
        </p:txBody>
      </p:sp>
      <p:pic>
        <p:nvPicPr>
          <p:cNvPr id="3" name="Imagen 2">
            <a:extLst>
              <a:ext uri="{FF2B5EF4-FFF2-40B4-BE49-F238E27FC236}">
                <a16:creationId xmlns:a16="http://schemas.microsoft.com/office/drawing/2014/main" id="{23C83037-A83E-4CC1-9DE8-838084F414C6}"/>
              </a:ext>
            </a:extLst>
          </p:cNvPr>
          <p:cNvPicPr>
            <a:picLocks noChangeAspect="1"/>
          </p:cNvPicPr>
          <p:nvPr/>
        </p:nvPicPr>
        <p:blipFill>
          <a:blip r:embed="rId8"/>
          <a:stretch>
            <a:fillRect/>
          </a:stretch>
        </p:blipFill>
        <p:spPr>
          <a:xfrm>
            <a:off x="73402" y="4149248"/>
            <a:ext cx="5139373" cy="304826"/>
          </a:xfrm>
          <a:prstGeom prst="rect">
            <a:avLst/>
          </a:prstGeom>
        </p:spPr>
      </p:pic>
    </p:spTree>
    <p:extLst>
      <p:ext uri="{BB962C8B-B14F-4D97-AF65-F5344CB8AC3E}">
        <p14:creationId xmlns:p14="http://schemas.microsoft.com/office/powerpoint/2010/main" val="538471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 name="13 Rectángulo">
            <a:extLst>
              <a:ext uri="{FF2B5EF4-FFF2-40B4-BE49-F238E27FC236}">
                <a16:creationId xmlns:a16="http://schemas.microsoft.com/office/drawing/2014/main" id="{71E15DFC-C366-47BC-9E0C-2F1E8E100879}"/>
              </a:ext>
            </a:extLst>
          </p:cNvPr>
          <p:cNvSpPr/>
          <p:nvPr/>
        </p:nvSpPr>
        <p:spPr>
          <a:xfrm>
            <a:off x="2177364" y="-7446"/>
            <a:ext cx="5023536" cy="43343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8" y="-2118"/>
            <a:ext cx="2228231" cy="28241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772688"/>
            <a:ext cx="2232223" cy="26535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0097" y="617076"/>
            <a:ext cx="225002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I- 2026</a:t>
            </a:r>
          </a:p>
        </p:txBody>
      </p:sp>
      <p:grpSp>
        <p:nvGrpSpPr>
          <p:cNvPr id="8" name="7 Grupo"/>
          <p:cNvGrpSpPr/>
          <p:nvPr/>
        </p:nvGrpSpPr>
        <p:grpSpPr>
          <a:xfrm>
            <a:off x="159492" y="3964621"/>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90517" y="3478755"/>
              <a:ext cx="1724312" cy="741182"/>
            </a:xfrm>
            <a:prstGeom prst="rect">
              <a:avLst/>
            </a:prstGeom>
            <a:noFill/>
          </p:spPr>
          <p:txBody>
            <a:bodyPr wrap="square" rtlCol="0">
              <a:spAutoFit/>
            </a:bodyPr>
            <a:lstStyle/>
            <a:p>
              <a:pPr algn="ctr"/>
              <a:r>
                <a:rPr lang="es-ES" sz="2000" b="1" dirty="0">
                  <a:latin typeface="Arial Narrow" panose="020B0606020202030204" pitchFamily="34" charset="0"/>
                </a:rPr>
                <a:t>14</a:t>
              </a:r>
            </a:p>
          </p:txBody>
        </p:sp>
      </p:grpSp>
      <p:sp>
        <p:nvSpPr>
          <p:cNvPr id="9" name="8 CuadroTexto"/>
          <p:cNvSpPr txBox="1"/>
          <p:nvPr/>
        </p:nvSpPr>
        <p:spPr>
          <a:xfrm>
            <a:off x="48604" y="4445586"/>
            <a:ext cx="2135310" cy="938719"/>
          </a:xfrm>
          <a:prstGeom prst="rect">
            <a:avLst/>
          </a:prstGeom>
          <a:noFill/>
        </p:spPr>
        <p:txBody>
          <a:bodyPr wrap="square" rtlCol="0">
            <a:spAutoFit/>
          </a:bodyPr>
          <a:lstStyle/>
          <a:p>
            <a:pPr algn="ctr"/>
            <a:r>
              <a:rPr lang="es-ES" sz="1100" dirty="0">
                <a:solidFill>
                  <a:schemeClr val="tx1"/>
                </a:solidFill>
                <a:latin typeface="Arial Narrow" panose="020B0606020202030204" pitchFamily="34" charset="0"/>
              </a:rPr>
              <a:t>Se presento una disminución de 65 casos  lo que representa un 82,3% menos con respecto al mismo periodo acumulado del año anterior donde se presentaron 79 casos</a:t>
            </a:r>
          </a:p>
        </p:txBody>
      </p:sp>
      <p:sp>
        <p:nvSpPr>
          <p:cNvPr id="18" name="17 Rectángulo"/>
          <p:cNvSpPr/>
          <p:nvPr/>
        </p:nvSpPr>
        <p:spPr>
          <a:xfrm>
            <a:off x="2217998" y="4994401"/>
            <a:ext cx="4946011"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a:t>
            </a:r>
            <a:r>
              <a:rPr lang="es-CO" sz="1050" dirty="0">
                <a:latin typeface="Arial Narrow" panose="020B0606020202030204" pitchFamily="34" charset="0"/>
              </a:rPr>
              <a:t>intoxicaciones</a:t>
            </a:r>
            <a:r>
              <a:rPr lang="es-ES" sz="1050" dirty="0">
                <a:latin typeface="Arial Narrow" panose="020B0606020202030204" pitchFamily="34" charset="0"/>
              </a:rPr>
              <a:t>. Medellín, a periodo epidemiológico I acumulado de 2022-2026(p). </a:t>
            </a:r>
          </a:p>
        </p:txBody>
      </p:sp>
      <p:grpSp>
        <p:nvGrpSpPr>
          <p:cNvPr id="15" name="14 Grupo"/>
          <p:cNvGrpSpPr/>
          <p:nvPr/>
        </p:nvGrpSpPr>
        <p:grpSpPr>
          <a:xfrm>
            <a:off x="2231198" y="38765"/>
            <a:ext cx="3458715" cy="297642"/>
            <a:chOff x="2448322" y="38743"/>
            <a:chExt cx="3458715" cy="297642"/>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14749" y="38743"/>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de la notificación</a:t>
              </a:r>
            </a:p>
          </p:txBody>
        </p:sp>
      </p:grpSp>
      <p:sp>
        <p:nvSpPr>
          <p:cNvPr id="14" name="13 Rectángulo"/>
          <p:cNvSpPr/>
          <p:nvPr/>
        </p:nvSpPr>
        <p:spPr>
          <a:xfrm>
            <a:off x="40655" y="5466778"/>
            <a:ext cx="7033343" cy="360475"/>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grpSp>
        <p:nvGrpSpPr>
          <p:cNvPr id="26" name="25 Grupo"/>
          <p:cNvGrpSpPr/>
          <p:nvPr/>
        </p:nvGrpSpPr>
        <p:grpSpPr>
          <a:xfrm>
            <a:off x="58434" y="5517236"/>
            <a:ext cx="3511444" cy="299642"/>
            <a:chOff x="2448322" y="-20751"/>
            <a:chExt cx="3511444" cy="299642"/>
          </a:xfrm>
        </p:grpSpPr>
        <p:sp>
          <p:nvSpPr>
            <p:cNvPr id="27" name="26 Elipse"/>
            <p:cNvSpPr/>
            <p:nvPr/>
          </p:nvSpPr>
          <p:spPr>
            <a:xfrm>
              <a:off x="2448322" y="1728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bg1"/>
                </a:solidFill>
                <a:latin typeface="Arial Narrow" panose="020B0606020202030204" pitchFamily="34" charset="0"/>
              </a:endParaRPr>
            </a:p>
          </p:txBody>
        </p:sp>
        <p:cxnSp>
          <p:nvCxnSpPr>
            <p:cNvPr id="28" name="27 Conector recto"/>
            <p:cNvCxnSpPr>
              <a:stCxn id="27" idx="6"/>
            </p:cNvCxnSpPr>
            <p:nvPr/>
          </p:nvCxnSpPr>
          <p:spPr>
            <a:xfrm>
              <a:off x="2736354" y="14808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67478" y="-20751"/>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Variables de interés</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solidFill>
                  <a:schemeClr val="bg1"/>
                </a:solidFill>
                <a:latin typeface="Arial Narrow" panose="020B0606020202030204" pitchFamily="34" charset="0"/>
              </a:rPr>
              <a:t>Pág.. </a:t>
            </a:r>
            <a:r>
              <a:rPr lang="es-ES" sz="1050" b="1" dirty="0" smtClean="0">
                <a:solidFill>
                  <a:schemeClr val="bg1"/>
                </a:solidFill>
                <a:latin typeface="Arial Narrow" panose="020B0606020202030204" pitchFamily="34" charset="0"/>
              </a:rPr>
              <a:t>11 </a:t>
            </a:r>
            <a:endParaRPr lang="es-ES" sz="1050" b="1" dirty="0">
              <a:solidFill>
                <a:schemeClr val="bg1"/>
              </a:solidFill>
              <a:latin typeface="Arial Narrow" panose="020B0606020202030204" pitchFamily="34" charset="0"/>
            </a:endParaRPr>
          </a:p>
        </p:txBody>
      </p:sp>
      <p:sp>
        <p:nvSpPr>
          <p:cNvPr id="37" name="36 Título"/>
          <p:cNvSpPr>
            <a:spLocks noGrp="1"/>
          </p:cNvSpPr>
          <p:nvPr>
            <p:ph type="title"/>
          </p:nvPr>
        </p:nvSpPr>
        <p:spPr>
          <a:xfrm>
            <a:off x="276679" y="235200"/>
            <a:ext cx="1678863" cy="400110"/>
          </a:xfrm>
          <a:noFill/>
        </p:spPr>
        <p:txBody>
          <a:bodyPr wrap="square" rtlCol="0">
            <a:spAutoFit/>
          </a:bodyPr>
          <a:lstStyle/>
          <a:p>
            <a:r>
              <a:rPr lang="es-ES" sz="2000" b="1" dirty="0">
                <a:solidFill>
                  <a:srgbClr val="C00000"/>
                </a:solidFill>
                <a:latin typeface="Arial Narrow" panose="020B0606020202030204" pitchFamily="34" charset="0"/>
                <a:ea typeface="+mn-ea"/>
                <a:cs typeface="+mn-cs"/>
              </a:rPr>
              <a:t>Intoxicaciones</a:t>
            </a:r>
          </a:p>
        </p:txBody>
      </p:sp>
      <p:grpSp>
        <p:nvGrpSpPr>
          <p:cNvPr id="89" name="88 Grupo"/>
          <p:cNvGrpSpPr/>
          <p:nvPr/>
        </p:nvGrpSpPr>
        <p:grpSpPr>
          <a:xfrm>
            <a:off x="142711" y="6635323"/>
            <a:ext cx="833825" cy="903877"/>
            <a:chOff x="1038433" y="1243369"/>
            <a:chExt cx="833825" cy="903877"/>
          </a:xfrm>
        </p:grpSpPr>
        <p:sp>
          <p:nvSpPr>
            <p:cNvPr id="90" name="89 Rectángulo redondeado"/>
            <p:cNvSpPr/>
            <p:nvPr/>
          </p:nvSpPr>
          <p:spPr>
            <a:xfrm>
              <a:off x="1038433" y="1520368"/>
              <a:ext cx="81691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64,3%</a:t>
              </a:r>
            </a:p>
          </p:txBody>
        </p:sp>
        <p:sp>
          <p:nvSpPr>
            <p:cNvPr id="91" name="9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92" name="91 Rectángulo"/>
            <p:cNvSpPr/>
            <p:nvPr/>
          </p:nvSpPr>
          <p:spPr>
            <a:xfrm>
              <a:off x="1098172" y="1870247"/>
              <a:ext cx="649537" cy="276999"/>
            </a:xfrm>
            <a:prstGeom prst="rect">
              <a:avLst/>
            </a:prstGeom>
          </p:spPr>
          <p:txBody>
            <a:bodyPr wrap="none">
              <a:spAutoFit/>
            </a:bodyPr>
            <a:lstStyle/>
            <a:p>
              <a:r>
                <a:rPr lang="es-ES" sz="1200" b="1" dirty="0">
                  <a:latin typeface="Arial Narrow" panose="020B0606020202030204" pitchFamily="34" charset="0"/>
                </a:rPr>
                <a:t>9 casos</a:t>
              </a:r>
              <a:endParaRPr lang="es-CO" sz="1200" dirty="0">
                <a:latin typeface="Arial Narrow" panose="020B0606020202030204" pitchFamily="34" charset="0"/>
              </a:endParaRPr>
            </a:p>
          </p:txBody>
        </p:sp>
      </p:grpSp>
      <p:grpSp>
        <p:nvGrpSpPr>
          <p:cNvPr id="6" name="5 Grupo"/>
          <p:cNvGrpSpPr/>
          <p:nvPr/>
        </p:nvGrpSpPr>
        <p:grpSpPr>
          <a:xfrm>
            <a:off x="4520189" y="6656157"/>
            <a:ext cx="853119" cy="883043"/>
            <a:chOff x="1033171" y="8262441"/>
            <a:chExt cx="853119" cy="883043"/>
          </a:xfrm>
        </p:grpSpPr>
        <p:sp>
          <p:nvSpPr>
            <p:cNvPr id="88" name="87 Rectángulo redondeado"/>
            <p:cNvSpPr/>
            <p:nvPr/>
          </p:nvSpPr>
          <p:spPr>
            <a:xfrm>
              <a:off x="1068351" y="8535741"/>
              <a:ext cx="817939"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93" name="92 Rectángulo"/>
            <p:cNvSpPr/>
            <p:nvPr/>
          </p:nvSpPr>
          <p:spPr>
            <a:xfrm>
              <a:off x="1033171" y="8262441"/>
              <a:ext cx="853119" cy="276999"/>
            </a:xfrm>
            <a:prstGeom prst="rect">
              <a:avLst/>
            </a:prstGeom>
          </p:spPr>
          <p:txBody>
            <a:bodyPr wrap="none">
              <a:spAutoFit/>
            </a:bodyPr>
            <a:lstStyle/>
            <a:p>
              <a:r>
                <a:rPr lang="es-ES" sz="1200" b="1" u="sng" dirty="0">
                  <a:latin typeface="Arial Narrow" panose="020B0606020202030204" pitchFamily="34" charset="0"/>
                </a:rPr>
                <a:t>Vía pública</a:t>
              </a:r>
              <a:endParaRPr lang="es-ES" sz="1200" b="1" u="sng" dirty="0">
                <a:solidFill>
                  <a:sysClr val="windowText" lastClr="000000"/>
                </a:solidFill>
                <a:latin typeface="Arial Narrow" panose="020B0606020202030204" pitchFamily="34" charset="0"/>
              </a:endParaRPr>
            </a:p>
          </p:txBody>
        </p:sp>
        <p:sp>
          <p:nvSpPr>
            <p:cNvPr id="94" name="93 Rectángulo"/>
            <p:cNvSpPr/>
            <p:nvPr/>
          </p:nvSpPr>
          <p:spPr>
            <a:xfrm>
              <a:off x="1098147" y="8868485"/>
              <a:ext cx="649537" cy="276999"/>
            </a:xfrm>
            <a:prstGeom prst="rect">
              <a:avLst/>
            </a:prstGeom>
          </p:spPr>
          <p:txBody>
            <a:bodyPr wrap="none">
              <a:spAutoFit/>
            </a:bodyPr>
            <a:lstStyle/>
            <a:p>
              <a:r>
                <a:rPr lang="es-ES" sz="1200" b="1" dirty="0">
                  <a:latin typeface="Arial Narrow" panose="020B0606020202030204" pitchFamily="34" charset="0"/>
                </a:rPr>
                <a:t>0 casos</a:t>
              </a:r>
              <a:endParaRPr lang="es-CO" sz="1200" dirty="0">
                <a:latin typeface="Arial Narrow" panose="020B0606020202030204" pitchFamily="34" charset="0"/>
              </a:endParaRPr>
            </a:p>
          </p:txBody>
        </p:sp>
      </p:grpSp>
      <p:pic>
        <p:nvPicPr>
          <p:cNvPr id="96"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334708" y="6206620"/>
            <a:ext cx="542252" cy="5297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7" name="66 Grupo"/>
          <p:cNvGrpSpPr/>
          <p:nvPr/>
        </p:nvGrpSpPr>
        <p:grpSpPr>
          <a:xfrm>
            <a:off x="60098" y="8174821"/>
            <a:ext cx="934437" cy="749566"/>
            <a:chOff x="5265956" y="1265576"/>
            <a:chExt cx="909277" cy="655776"/>
          </a:xfrm>
        </p:grpSpPr>
        <p:sp>
          <p:nvSpPr>
            <p:cNvPr id="68" name="67 Rectángulo redondeado"/>
            <p:cNvSpPr/>
            <p:nvPr/>
          </p:nvSpPr>
          <p:spPr>
            <a:xfrm>
              <a:off x="5327048" y="1594250"/>
              <a:ext cx="848185" cy="327102"/>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21,4%</a:t>
              </a:r>
            </a:p>
            <a:p>
              <a:pPr algn="ctr"/>
              <a:r>
                <a:rPr lang="es-ES" sz="1200" b="1" dirty="0">
                  <a:solidFill>
                    <a:schemeClr val="tx1"/>
                  </a:solidFill>
                  <a:latin typeface="Arial Narrow" panose="020B0606020202030204" pitchFamily="34" charset="0"/>
                </a:rPr>
                <a:t>3 casos</a:t>
              </a:r>
              <a:endParaRPr lang="es-CO" sz="1200" dirty="0">
                <a:solidFill>
                  <a:schemeClr val="tx1"/>
                </a:solidFill>
                <a:latin typeface="Arial Narrow" panose="020B0606020202030204" pitchFamily="34" charset="0"/>
              </a:endParaRPr>
            </a:p>
            <a:p>
              <a:pPr algn="ctr"/>
              <a:endParaRPr lang="es-ES" sz="1200" b="1" dirty="0">
                <a:solidFill>
                  <a:schemeClr val="tx1"/>
                </a:solidFill>
                <a:latin typeface="Arial Narrow" panose="020B0606020202030204" pitchFamily="34" charset="0"/>
              </a:endParaRPr>
            </a:p>
          </p:txBody>
        </p:sp>
        <p:sp>
          <p:nvSpPr>
            <p:cNvPr id="69" name="68 Rectángulo"/>
            <p:cNvSpPr/>
            <p:nvPr/>
          </p:nvSpPr>
          <p:spPr>
            <a:xfrm>
              <a:off x="5265956" y="1265576"/>
              <a:ext cx="775553" cy="242339"/>
            </a:xfrm>
            <a:prstGeom prst="rect">
              <a:avLst/>
            </a:prstGeom>
          </p:spPr>
          <p:txBody>
            <a:bodyPr wrap="none">
              <a:spAutoFit/>
            </a:bodyPr>
            <a:lstStyle/>
            <a:p>
              <a:r>
                <a:rPr lang="es-ES" sz="1200" b="1" u="sng" dirty="0">
                  <a:latin typeface="Arial Narrow" panose="020B0606020202030204" pitchFamily="34" charset="0"/>
                </a:rPr>
                <a:t>0 a 5 años</a:t>
              </a:r>
              <a:endParaRPr lang="es-ES" sz="1200" b="1" u="sng" dirty="0">
                <a:solidFill>
                  <a:sysClr val="windowText" lastClr="000000"/>
                </a:solidFill>
                <a:latin typeface="Arial Narrow" panose="020B0606020202030204" pitchFamily="34" charset="0"/>
              </a:endParaRPr>
            </a:p>
          </p:txBody>
        </p:sp>
      </p:grpSp>
      <p:grpSp>
        <p:nvGrpSpPr>
          <p:cNvPr id="74" name="73 Grupo"/>
          <p:cNvGrpSpPr/>
          <p:nvPr/>
        </p:nvGrpSpPr>
        <p:grpSpPr>
          <a:xfrm>
            <a:off x="2413577" y="6670336"/>
            <a:ext cx="1253869" cy="866287"/>
            <a:chOff x="2392876" y="3120081"/>
            <a:chExt cx="1253869" cy="866287"/>
          </a:xfrm>
        </p:grpSpPr>
        <p:sp>
          <p:nvSpPr>
            <p:cNvPr id="76" name="75 Rectángulo redondeado"/>
            <p:cNvSpPr/>
            <p:nvPr/>
          </p:nvSpPr>
          <p:spPr>
            <a:xfrm>
              <a:off x="2571637" y="3386357"/>
              <a:ext cx="874090" cy="371117"/>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latin typeface="Arial Narrow" panose="020B0606020202030204" pitchFamily="34" charset="0"/>
                </a:rPr>
                <a:t>Oral</a:t>
              </a:r>
            </a:p>
            <a:p>
              <a:pPr algn="ctr"/>
              <a:r>
                <a:rPr lang="es-ES" b="1" dirty="0">
                  <a:solidFill>
                    <a:schemeClr val="tx1"/>
                  </a:solidFill>
                  <a:latin typeface="Arial Narrow" panose="020B0606020202030204" pitchFamily="34" charset="0"/>
                </a:rPr>
                <a:t> 42,9%</a:t>
              </a:r>
            </a:p>
          </p:txBody>
        </p:sp>
        <p:sp>
          <p:nvSpPr>
            <p:cNvPr id="77" name="76 Rectángulo"/>
            <p:cNvSpPr/>
            <p:nvPr/>
          </p:nvSpPr>
          <p:spPr>
            <a:xfrm>
              <a:off x="2392876" y="3120081"/>
              <a:ext cx="1253869" cy="276999"/>
            </a:xfrm>
            <a:prstGeom prst="rect">
              <a:avLst/>
            </a:prstGeom>
          </p:spPr>
          <p:txBody>
            <a:bodyPr wrap="none">
              <a:spAutoFit/>
            </a:bodyPr>
            <a:lstStyle/>
            <a:p>
              <a:pPr algn="ctr"/>
              <a:r>
                <a:rPr lang="es-ES" sz="1200" b="1" u="sng" dirty="0">
                  <a:latin typeface="Arial Narrow" panose="020B0606020202030204" pitchFamily="34" charset="0"/>
                </a:rPr>
                <a:t>Vía de exposición</a:t>
              </a:r>
              <a:endParaRPr lang="es-ES" sz="1200" b="1" u="sng" dirty="0">
                <a:solidFill>
                  <a:sysClr val="windowText" lastClr="000000"/>
                </a:solidFill>
                <a:latin typeface="Arial Narrow" panose="020B0606020202030204" pitchFamily="34" charset="0"/>
              </a:endParaRPr>
            </a:p>
          </p:txBody>
        </p:sp>
        <p:sp>
          <p:nvSpPr>
            <p:cNvPr id="78" name="77 Rectángulo"/>
            <p:cNvSpPr/>
            <p:nvPr/>
          </p:nvSpPr>
          <p:spPr>
            <a:xfrm>
              <a:off x="2679103" y="3709369"/>
              <a:ext cx="649537" cy="276999"/>
            </a:xfrm>
            <a:prstGeom prst="rect">
              <a:avLst/>
            </a:prstGeom>
          </p:spPr>
          <p:txBody>
            <a:bodyPr wrap="none">
              <a:spAutoFit/>
            </a:bodyPr>
            <a:lstStyle/>
            <a:p>
              <a:r>
                <a:rPr lang="es-ES" sz="1200" b="1" dirty="0">
                  <a:latin typeface="Arial Narrow" panose="020B0606020202030204" pitchFamily="34" charset="0"/>
                </a:rPr>
                <a:t>6 casos</a:t>
              </a:r>
              <a:endParaRPr lang="es-CO" sz="1200" dirty="0">
                <a:latin typeface="Arial Narrow" panose="020B0606020202030204" pitchFamily="34" charset="0"/>
              </a:endParaRPr>
            </a:p>
          </p:txBody>
        </p:sp>
      </p:grpSp>
      <p:pic>
        <p:nvPicPr>
          <p:cNvPr id="2053" name="Picture 5"/>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263878" y="7649568"/>
            <a:ext cx="458010" cy="520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a:blip r:embed="rId8" cstate="print">
            <a:grayscl/>
            <a:extLst>
              <a:ext uri="{28A0092B-C50C-407E-A947-70E740481C1C}">
                <a14:useLocalDpi xmlns:a14="http://schemas.microsoft.com/office/drawing/2010/main" val="0"/>
              </a:ext>
            </a:extLst>
          </a:blip>
          <a:srcRect/>
          <a:stretch>
            <a:fillRect/>
          </a:stretch>
        </p:blipFill>
        <p:spPr bwMode="auto">
          <a:xfrm>
            <a:off x="2585983" y="6011182"/>
            <a:ext cx="935931" cy="7137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7" name="Picture 9"/>
          <p:cNvPicPr>
            <a:picLocks noChangeAspect="1" noChangeArrowheads="1"/>
          </p:cNvPicPr>
          <p:nvPr/>
        </p:nvPicPr>
        <p:blipFill>
          <a:blip r:embed="rId9">
            <a:biLevel thresh="50000"/>
            <a:extLst>
              <a:ext uri="{28A0092B-C50C-407E-A947-70E740481C1C}">
                <a14:useLocalDpi xmlns:a14="http://schemas.microsoft.com/office/drawing/2010/main" val="0"/>
              </a:ext>
            </a:extLst>
          </a:blip>
          <a:srcRect/>
          <a:stretch>
            <a:fillRect/>
          </a:stretch>
        </p:blipFill>
        <p:spPr bwMode="auto">
          <a:xfrm>
            <a:off x="3804265" y="6107032"/>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10">
            <a:biLevel thresh="50000"/>
            <a:extLst>
              <a:ext uri="{28A0092B-C50C-407E-A947-70E740481C1C}">
                <a14:useLocalDpi xmlns:a14="http://schemas.microsoft.com/office/drawing/2010/main" val="0"/>
              </a:ext>
            </a:extLst>
          </a:blip>
          <a:srcRect/>
          <a:stretch>
            <a:fillRect/>
          </a:stretch>
        </p:blipFill>
        <p:spPr bwMode="auto">
          <a:xfrm>
            <a:off x="4634893" y="6104792"/>
            <a:ext cx="623710" cy="601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2" name="101 Grupo"/>
          <p:cNvGrpSpPr/>
          <p:nvPr/>
        </p:nvGrpSpPr>
        <p:grpSpPr>
          <a:xfrm>
            <a:off x="3702153" y="6651107"/>
            <a:ext cx="823641" cy="882974"/>
            <a:chOff x="1073622" y="1243369"/>
            <a:chExt cx="823641" cy="882974"/>
          </a:xfrm>
        </p:grpSpPr>
        <p:sp>
          <p:nvSpPr>
            <p:cNvPr id="103" name="102 Rectángulo redondeado"/>
            <p:cNvSpPr/>
            <p:nvPr/>
          </p:nvSpPr>
          <p:spPr>
            <a:xfrm>
              <a:off x="1073622" y="1520368"/>
              <a:ext cx="781729"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78,6%</a:t>
              </a:r>
            </a:p>
          </p:txBody>
        </p:sp>
        <p:sp>
          <p:nvSpPr>
            <p:cNvPr id="104" name="103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105" name="104 Rectángulo"/>
            <p:cNvSpPr/>
            <p:nvPr/>
          </p:nvSpPr>
          <p:spPr>
            <a:xfrm>
              <a:off x="1073623" y="1849344"/>
              <a:ext cx="823640" cy="276999"/>
            </a:xfrm>
            <a:prstGeom prst="rect">
              <a:avLst/>
            </a:prstGeom>
          </p:spPr>
          <p:txBody>
            <a:bodyPr wrap="square">
              <a:spAutoFit/>
            </a:bodyPr>
            <a:lstStyle/>
            <a:p>
              <a:r>
                <a:rPr lang="es-ES" sz="1200" b="1" dirty="0">
                  <a:latin typeface="Arial Narrow" panose="020B0606020202030204" pitchFamily="34" charset="0"/>
                </a:rPr>
                <a:t>11 casos</a:t>
              </a:r>
              <a:endParaRPr lang="es-CO" sz="1200" dirty="0">
                <a:latin typeface="Arial Narrow" panose="020B0606020202030204" pitchFamily="34" charset="0"/>
              </a:endParaRPr>
            </a:p>
          </p:txBody>
        </p:sp>
      </p:grpSp>
      <p:pic>
        <p:nvPicPr>
          <p:cNvPr id="2059" name="Picture 11"/>
          <p:cNvPicPr>
            <a:picLocks noChangeAspect="1" noChangeArrowheads="1"/>
          </p:cNvPicPr>
          <p:nvPr/>
        </p:nvPicPr>
        <p:blipFill>
          <a:blip r:embed="rId11">
            <a:biLevel thresh="50000"/>
            <a:extLst>
              <a:ext uri="{28A0092B-C50C-407E-A947-70E740481C1C}">
                <a14:useLocalDpi xmlns:a14="http://schemas.microsoft.com/office/drawing/2010/main" val="0"/>
              </a:ext>
            </a:extLst>
          </a:blip>
          <a:srcRect/>
          <a:stretch>
            <a:fillRect/>
          </a:stretch>
        </p:blipFill>
        <p:spPr bwMode="auto">
          <a:xfrm>
            <a:off x="6443206" y="6091585"/>
            <a:ext cx="687960" cy="6633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0" name="109 Grupo"/>
          <p:cNvGrpSpPr/>
          <p:nvPr/>
        </p:nvGrpSpPr>
        <p:grpSpPr>
          <a:xfrm>
            <a:off x="6379894" y="6659613"/>
            <a:ext cx="740068" cy="903208"/>
            <a:chOff x="5327048" y="1270665"/>
            <a:chExt cx="740068" cy="903208"/>
          </a:xfrm>
        </p:grpSpPr>
        <p:sp>
          <p:nvSpPr>
            <p:cNvPr id="111" name="110 Rectángulo redondeado"/>
            <p:cNvSpPr/>
            <p:nvPr/>
          </p:nvSpPr>
          <p:spPr>
            <a:xfrm>
              <a:off x="5327048" y="1561312"/>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14,3%</a:t>
              </a:r>
            </a:p>
          </p:txBody>
        </p:sp>
        <p:sp>
          <p:nvSpPr>
            <p:cNvPr id="112" name="111 Rectángulo"/>
            <p:cNvSpPr/>
            <p:nvPr/>
          </p:nvSpPr>
          <p:spPr>
            <a:xfrm>
              <a:off x="5338616" y="1270665"/>
              <a:ext cx="676788" cy="276999"/>
            </a:xfrm>
            <a:prstGeom prst="rect">
              <a:avLst/>
            </a:prstGeom>
          </p:spPr>
          <p:txBody>
            <a:bodyPr wrap="none">
              <a:spAutoFit/>
            </a:bodyPr>
            <a:lstStyle/>
            <a:p>
              <a:r>
                <a:rPr lang="es-ES" sz="1200" b="1" u="sng" dirty="0">
                  <a:latin typeface="Arial Narrow" panose="020B0606020202030204" pitchFamily="34" charset="0"/>
                </a:rPr>
                <a:t>Trabajo </a:t>
              </a:r>
              <a:endParaRPr lang="es-ES" sz="1200" b="1" u="sng" dirty="0">
                <a:solidFill>
                  <a:sysClr val="windowText" lastClr="000000"/>
                </a:solidFill>
                <a:latin typeface="Arial Narrow" panose="020B0606020202030204" pitchFamily="34" charset="0"/>
              </a:endParaRPr>
            </a:p>
          </p:txBody>
        </p:sp>
        <p:sp>
          <p:nvSpPr>
            <p:cNvPr id="113" name="112 Rectángulo"/>
            <p:cNvSpPr/>
            <p:nvPr/>
          </p:nvSpPr>
          <p:spPr>
            <a:xfrm>
              <a:off x="5381754" y="1896874"/>
              <a:ext cx="649537" cy="276999"/>
            </a:xfrm>
            <a:prstGeom prst="rect">
              <a:avLst/>
            </a:prstGeom>
          </p:spPr>
          <p:txBody>
            <a:bodyPr wrap="none">
              <a:spAutoFit/>
            </a:bodyPr>
            <a:lstStyle/>
            <a:p>
              <a:r>
                <a:rPr lang="es-ES" sz="1200" b="1" dirty="0">
                  <a:latin typeface="Arial Narrow" panose="020B0606020202030204" pitchFamily="34" charset="0"/>
                </a:rPr>
                <a:t>2 casos</a:t>
              </a:r>
              <a:endParaRPr lang="es-CO" sz="1200" dirty="0">
                <a:latin typeface="Arial Narrow" panose="020B0606020202030204" pitchFamily="34" charset="0"/>
              </a:endParaRPr>
            </a:p>
          </p:txBody>
        </p:sp>
      </p:grpSp>
      <p:pic>
        <p:nvPicPr>
          <p:cNvPr id="2060" name="Picture 12"/>
          <p:cNvPicPr>
            <a:picLocks noChangeAspect="1" noChangeArrowheads="1"/>
          </p:cNvPicPr>
          <p:nvPr/>
        </p:nvPicPr>
        <p:blipFill>
          <a:blip r:embed="rId12">
            <a:biLevel thresh="50000"/>
            <a:extLst>
              <a:ext uri="{28A0092B-C50C-407E-A947-70E740481C1C}">
                <a14:useLocalDpi xmlns:a14="http://schemas.microsoft.com/office/drawing/2010/main" val="0"/>
              </a:ext>
            </a:extLst>
          </a:blip>
          <a:srcRect/>
          <a:stretch>
            <a:fillRect/>
          </a:stretch>
        </p:blipFill>
        <p:spPr bwMode="auto">
          <a:xfrm>
            <a:off x="5600599" y="6134263"/>
            <a:ext cx="493788" cy="63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14" name="113 Grupo"/>
          <p:cNvGrpSpPr/>
          <p:nvPr/>
        </p:nvGrpSpPr>
        <p:grpSpPr>
          <a:xfrm>
            <a:off x="5309646" y="6679417"/>
            <a:ext cx="1144763" cy="895160"/>
            <a:chOff x="2420491" y="3162904"/>
            <a:chExt cx="1144763" cy="895160"/>
          </a:xfrm>
        </p:grpSpPr>
        <p:sp>
          <p:nvSpPr>
            <p:cNvPr id="115" name="114 Rectángulo redondeado"/>
            <p:cNvSpPr/>
            <p:nvPr/>
          </p:nvSpPr>
          <p:spPr>
            <a:xfrm>
              <a:off x="2609254" y="3431176"/>
              <a:ext cx="73360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7,1%</a:t>
              </a:r>
            </a:p>
          </p:txBody>
        </p:sp>
        <p:sp>
          <p:nvSpPr>
            <p:cNvPr id="116" name="115 Rectángulo"/>
            <p:cNvSpPr/>
            <p:nvPr/>
          </p:nvSpPr>
          <p:spPr>
            <a:xfrm>
              <a:off x="2420491" y="3162904"/>
              <a:ext cx="1144763" cy="276999"/>
            </a:xfrm>
            <a:prstGeom prst="rect">
              <a:avLst/>
            </a:prstGeom>
          </p:spPr>
          <p:txBody>
            <a:bodyPr wrap="square">
              <a:spAutoFit/>
            </a:bodyPr>
            <a:lstStyle/>
            <a:p>
              <a:pPr algn="ctr"/>
              <a:r>
                <a:rPr lang="es-ES" sz="1200" b="1" u="sng" dirty="0">
                  <a:latin typeface="Arial Narrow" panose="020B0606020202030204" pitchFamily="34" charset="0"/>
                </a:rPr>
                <a:t>Bares/Tabernas</a:t>
              </a:r>
              <a:endParaRPr lang="es-ES" sz="1200" b="1" u="sng" dirty="0">
                <a:solidFill>
                  <a:sysClr val="windowText" lastClr="000000"/>
                </a:solidFill>
                <a:latin typeface="Arial Narrow" panose="020B0606020202030204" pitchFamily="34" charset="0"/>
              </a:endParaRPr>
            </a:p>
          </p:txBody>
        </p:sp>
        <p:sp>
          <p:nvSpPr>
            <p:cNvPr id="117" name="116 Rectángulo"/>
            <p:cNvSpPr/>
            <p:nvPr/>
          </p:nvSpPr>
          <p:spPr>
            <a:xfrm>
              <a:off x="2606048" y="3781065"/>
              <a:ext cx="649537" cy="276999"/>
            </a:xfrm>
            <a:prstGeom prst="rect">
              <a:avLst/>
            </a:prstGeom>
          </p:spPr>
          <p:txBody>
            <a:bodyPr wrap="none">
              <a:spAutoFit/>
            </a:bodyPr>
            <a:lstStyle/>
            <a:p>
              <a:r>
                <a:rPr lang="es-ES" sz="1200" b="1" dirty="0">
                  <a:latin typeface="Arial Narrow" panose="020B0606020202030204" pitchFamily="34" charset="0"/>
                </a:rPr>
                <a:t>1 casos</a:t>
              </a:r>
              <a:endParaRPr lang="es-CO" sz="1200" dirty="0">
                <a:latin typeface="Arial Narrow" panose="020B0606020202030204" pitchFamily="34" charset="0"/>
              </a:endParaRPr>
            </a:p>
          </p:txBody>
        </p:sp>
      </p:grpSp>
      <p:grpSp>
        <p:nvGrpSpPr>
          <p:cNvPr id="79" name="78 Grupo"/>
          <p:cNvGrpSpPr/>
          <p:nvPr/>
        </p:nvGrpSpPr>
        <p:grpSpPr>
          <a:xfrm>
            <a:off x="52198" y="5797015"/>
            <a:ext cx="2480325" cy="436841"/>
            <a:chOff x="3054754" y="484500"/>
            <a:chExt cx="2375609" cy="436841"/>
          </a:xfrm>
        </p:grpSpPr>
        <p:sp>
          <p:nvSpPr>
            <p:cNvPr id="97" name="9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98" name="97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 y Edad</a:t>
              </a:r>
            </a:p>
          </p:txBody>
        </p:sp>
      </p:grpSp>
      <p:grpSp>
        <p:nvGrpSpPr>
          <p:cNvPr id="99" name="98 Grupo"/>
          <p:cNvGrpSpPr/>
          <p:nvPr/>
        </p:nvGrpSpPr>
        <p:grpSpPr>
          <a:xfrm>
            <a:off x="3843436" y="5763791"/>
            <a:ext cx="3281003" cy="436841"/>
            <a:chOff x="3054754" y="484500"/>
            <a:chExt cx="2375609" cy="436841"/>
          </a:xfrm>
        </p:grpSpPr>
        <p:sp>
          <p:nvSpPr>
            <p:cNvPr id="100" name="9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dirty="0">
                <a:latin typeface="Arial Narrow" panose="020B0606020202030204" pitchFamily="34" charset="0"/>
              </a:endParaRPr>
            </a:p>
          </p:txBody>
        </p:sp>
        <p:sp>
          <p:nvSpPr>
            <p:cNvPr id="101" name="100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Lugar de exposición</a:t>
              </a:r>
            </a:p>
          </p:txBody>
        </p:sp>
      </p:grpSp>
      <p:grpSp>
        <p:nvGrpSpPr>
          <p:cNvPr id="126" name="2 Grupo"/>
          <p:cNvGrpSpPr/>
          <p:nvPr/>
        </p:nvGrpSpPr>
        <p:grpSpPr>
          <a:xfrm>
            <a:off x="1430193" y="6183062"/>
            <a:ext cx="791000" cy="1366299"/>
            <a:chOff x="1707100" y="1161621"/>
            <a:chExt cx="966980" cy="1816232"/>
          </a:xfrm>
        </p:grpSpPr>
        <p:sp>
          <p:nvSpPr>
            <p:cNvPr id="127" name="41 Rectángulo redondeado"/>
            <p:cNvSpPr/>
            <p:nvPr/>
          </p:nvSpPr>
          <p:spPr>
            <a:xfrm>
              <a:off x="1707100" y="2150339"/>
              <a:ext cx="966980" cy="442799"/>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35,7%</a:t>
              </a:r>
            </a:p>
          </p:txBody>
        </p:sp>
        <p:sp>
          <p:nvSpPr>
            <p:cNvPr id="128" name="31 Rectángulo"/>
            <p:cNvSpPr/>
            <p:nvPr/>
          </p:nvSpPr>
          <p:spPr>
            <a:xfrm>
              <a:off x="1711689" y="1791006"/>
              <a:ext cx="954735" cy="368217"/>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129" name="34 Rectángulo"/>
            <p:cNvSpPr/>
            <p:nvPr/>
          </p:nvSpPr>
          <p:spPr>
            <a:xfrm>
              <a:off x="1806175" y="2609636"/>
              <a:ext cx="794045" cy="368217"/>
            </a:xfrm>
            <a:prstGeom prst="rect">
              <a:avLst/>
            </a:prstGeom>
          </p:spPr>
          <p:txBody>
            <a:bodyPr wrap="none">
              <a:spAutoFit/>
            </a:bodyPr>
            <a:lstStyle/>
            <a:p>
              <a:r>
                <a:rPr lang="es-ES" sz="1200" b="1" dirty="0">
                  <a:latin typeface="Arial Narrow" panose="020B0606020202030204" pitchFamily="34" charset="0"/>
                </a:rPr>
                <a:t>5 casos</a:t>
              </a:r>
              <a:endParaRPr lang="es-CO" sz="1200" dirty="0">
                <a:latin typeface="Arial Narrow" panose="020B0606020202030204" pitchFamily="34" charset="0"/>
              </a:endParaRPr>
            </a:p>
          </p:txBody>
        </p:sp>
        <p:pic>
          <p:nvPicPr>
            <p:cNvPr id="13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1862841" y="1161621"/>
              <a:ext cx="530003" cy="699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81" name="Picture 5">
            <a:extLst>
              <a:ext uri="{FF2B5EF4-FFF2-40B4-BE49-F238E27FC236}">
                <a16:creationId xmlns:a16="http://schemas.microsoft.com/office/drawing/2014/main" id="{B665D345-18D6-4EB2-8A9E-AC6977636351}"/>
              </a:ext>
            </a:extLst>
          </p:cNvPr>
          <p:cNvPicPr>
            <a:picLocks noChangeAspect="1" noChangeArrowheads="1"/>
          </p:cNvPicPr>
          <p:nvPr/>
        </p:nvPicPr>
        <p:blipFill rotWithShape="1">
          <a:blip r:embed="rId13">
            <a:extLst>
              <a:ext uri="{28A0092B-C50C-407E-A947-70E740481C1C}">
                <a14:useLocalDpi xmlns:a14="http://schemas.microsoft.com/office/drawing/2010/main" val="0"/>
              </a:ext>
            </a:extLst>
          </a:blip>
          <a:srcRect l="10893" r="64411"/>
          <a:stretch/>
        </p:blipFill>
        <p:spPr bwMode="auto">
          <a:xfrm>
            <a:off x="5403184" y="7501551"/>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2" name="Picture 6">
            <a:extLst>
              <a:ext uri="{FF2B5EF4-FFF2-40B4-BE49-F238E27FC236}">
                <a16:creationId xmlns:a16="http://schemas.microsoft.com/office/drawing/2014/main" id="{ADDCC91F-F042-4E4C-8FE1-1F27708C3301}"/>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55406" r="19477"/>
          <a:stretch/>
        </p:blipFill>
        <p:spPr bwMode="auto">
          <a:xfrm>
            <a:off x="6246055" y="7567347"/>
            <a:ext cx="844527" cy="708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83" name="84 Grupo">
            <a:extLst>
              <a:ext uri="{FF2B5EF4-FFF2-40B4-BE49-F238E27FC236}">
                <a16:creationId xmlns:a16="http://schemas.microsoft.com/office/drawing/2014/main" id="{662AAAA1-4E78-4481-92D9-CA9334048BA3}"/>
              </a:ext>
            </a:extLst>
          </p:cNvPr>
          <p:cNvGrpSpPr/>
          <p:nvPr/>
        </p:nvGrpSpPr>
        <p:grpSpPr>
          <a:xfrm>
            <a:off x="5154891" y="8220299"/>
            <a:ext cx="1335334" cy="706735"/>
            <a:chOff x="37098" y="7409712"/>
            <a:chExt cx="1229607" cy="420265"/>
          </a:xfrm>
        </p:grpSpPr>
        <p:sp>
          <p:nvSpPr>
            <p:cNvPr id="84" name="85 CuadroTexto">
              <a:extLst>
                <a:ext uri="{FF2B5EF4-FFF2-40B4-BE49-F238E27FC236}">
                  <a16:creationId xmlns:a16="http://schemas.microsoft.com/office/drawing/2014/main" id="{CC238E2B-6320-469A-B131-F5537EFE1BD5}"/>
                </a:ext>
              </a:extLst>
            </p:cNvPr>
            <p:cNvSpPr txBox="1"/>
            <p:nvPr/>
          </p:nvSpPr>
          <p:spPr>
            <a:xfrm>
              <a:off x="37098" y="7409712"/>
              <a:ext cx="1229607" cy="16471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85" name="86 Rectángulo redondeado">
              <a:extLst>
                <a:ext uri="{FF2B5EF4-FFF2-40B4-BE49-F238E27FC236}">
                  <a16:creationId xmlns:a16="http://schemas.microsoft.com/office/drawing/2014/main" id="{BF53C72B-8251-4130-9F78-74696754CD80}"/>
                </a:ext>
              </a:extLst>
            </p:cNvPr>
            <p:cNvSpPr/>
            <p:nvPr/>
          </p:nvSpPr>
          <p:spPr>
            <a:xfrm>
              <a:off x="249055" y="7599703"/>
              <a:ext cx="805692"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7% </a:t>
              </a:r>
            </a:p>
            <a:p>
              <a:pPr algn="ctr"/>
              <a:r>
                <a:rPr lang="es-ES" sz="1200" b="1" dirty="0">
                  <a:solidFill>
                    <a:schemeClr val="tx1"/>
                  </a:solidFill>
                  <a:latin typeface="Arial Narrow" panose="020B0606020202030204" pitchFamily="34" charset="0"/>
                </a:rPr>
                <a:t>1 casos </a:t>
              </a:r>
            </a:p>
          </p:txBody>
        </p:sp>
      </p:grpSp>
      <p:grpSp>
        <p:nvGrpSpPr>
          <p:cNvPr id="86" name="88 Grupo">
            <a:extLst>
              <a:ext uri="{FF2B5EF4-FFF2-40B4-BE49-F238E27FC236}">
                <a16:creationId xmlns:a16="http://schemas.microsoft.com/office/drawing/2014/main" id="{D1AB1965-371E-492E-B658-3F461F1F4E4A}"/>
              </a:ext>
            </a:extLst>
          </p:cNvPr>
          <p:cNvGrpSpPr/>
          <p:nvPr/>
        </p:nvGrpSpPr>
        <p:grpSpPr>
          <a:xfrm>
            <a:off x="6094749" y="8139545"/>
            <a:ext cx="1229607" cy="784842"/>
            <a:chOff x="-14122" y="7072716"/>
            <a:chExt cx="1229607" cy="650645"/>
          </a:xfrm>
        </p:grpSpPr>
        <p:sp>
          <p:nvSpPr>
            <p:cNvPr id="87" name="89 CuadroTexto">
              <a:extLst>
                <a:ext uri="{FF2B5EF4-FFF2-40B4-BE49-F238E27FC236}">
                  <a16:creationId xmlns:a16="http://schemas.microsoft.com/office/drawing/2014/main" id="{68260BE5-C6A5-43B1-A300-5FA2FF71526C}"/>
                </a:ext>
              </a:extLst>
            </p:cNvPr>
            <p:cNvSpPr txBox="1"/>
            <p:nvPr/>
          </p:nvSpPr>
          <p:spPr>
            <a:xfrm>
              <a:off x="-14122" y="7072716"/>
              <a:ext cx="1229607" cy="229636"/>
            </a:xfrm>
            <a:prstGeom prst="rect">
              <a:avLst/>
            </a:prstGeom>
            <a:noFill/>
          </p:spPr>
          <p:txBody>
            <a:bodyPr wrap="square" rtlCol="0">
              <a:spAutoFit/>
            </a:bodyPr>
            <a:lstStyle/>
            <a:p>
              <a:pPr algn="ctr"/>
              <a:r>
                <a:rPr lang="es-ES" sz="1200" b="1" u="sng" dirty="0">
                  <a:latin typeface="Arial Narrow" panose="020B0606020202030204" pitchFamily="34" charset="0"/>
                </a:rPr>
                <a:t>Defunciones</a:t>
              </a:r>
            </a:p>
          </p:txBody>
        </p:sp>
        <p:sp>
          <p:nvSpPr>
            <p:cNvPr id="95" name="90 Rectángulo redondeado">
              <a:extLst>
                <a:ext uri="{FF2B5EF4-FFF2-40B4-BE49-F238E27FC236}">
                  <a16:creationId xmlns:a16="http://schemas.microsoft.com/office/drawing/2014/main" id="{28F3D7C9-7F10-4E97-AC5B-A5FBD0B1E948}"/>
                </a:ext>
              </a:extLst>
            </p:cNvPr>
            <p:cNvSpPr/>
            <p:nvPr/>
          </p:nvSpPr>
          <p:spPr>
            <a:xfrm>
              <a:off x="232404" y="7363321"/>
              <a:ext cx="813055"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0%</a:t>
              </a:r>
            </a:p>
            <a:p>
              <a:pPr algn="ctr"/>
              <a:r>
                <a:rPr lang="es-ES" sz="1200" b="1" dirty="0">
                  <a:solidFill>
                    <a:schemeClr val="tx1"/>
                  </a:solidFill>
                  <a:latin typeface="Arial Narrow" panose="020B0606020202030204" pitchFamily="34" charset="0"/>
                </a:rPr>
                <a:t>0 casos</a:t>
              </a:r>
            </a:p>
            <a:p>
              <a:pPr algn="ctr"/>
              <a:endParaRPr lang="es-ES" sz="1200" b="1" dirty="0">
                <a:solidFill>
                  <a:schemeClr val="tx1"/>
                </a:solidFill>
                <a:latin typeface="Arial Narrow" panose="020B0606020202030204" pitchFamily="34" charset="0"/>
              </a:endParaRPr>
            </a:p>
          </p:txBody>
        </p:sp>
      </p:grpSp>
      <p:pic>
        <p:nvPicPr>
          <p:cNvPr id="119" name="Picture 5">
            <a:extLst>
              <a:ext uri="{FF2B5EF4-FFF2-40B4-BE49-F238E27FC236}">
                <a16:creationId xmlns:a16="http://schemas.microsoft.com/office/drawing/2014/main" id="{7171EB49-A713-4554-85D1-B591E7EF4C9A}"/>
              </a:ext>
            </a:extLst>
          </p:cNvPr>
          <p:cNvPicPr>
            <a:picLocks noChangeAspect="1" noChangeArrowheads="1"/>
          </p:cNvPicPr>
          <p:nvPr/>
        </p:nvPicPr>
        <p:blipFill>
          <a:blip r:embed="rId15">
            <a:biLevel thresh="50000"/>
            <a:extLst>
              <a:ext uri="{28A0092B-C50C-407E-A947-70E740481C1C}">
                <a14:useLocalDpi xmlns:a14="http://schemas.microsoft.com/office/drawing/2010/main" val="0"/>
              </a:ext>
            </a:extLst>
          </a:blip>
          <a:srcRect/>
          <a:stretch>
            <a:fillRect/>
          </a:stretch>
        </p:blipFill>
        <p:spPr bwMode="auto">
          <a:xfrm>
            <a:off x="1105817" y="7704338"/>
            <a:ext cx="933450" cy="742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4" name="89 Rectángulo redondeado">
            <a:extLst>
              <a:ext uri="{FF2B5EF4-FFF2-40B4-BE49-F238E27FC236}">
                <a16:creationId xmlns:a16="http://schemas.microsoft.com/office/drawing/2014/main" id="{3C85E2C0-ABE1-4847-A151-9F3962865E77}"/>
              </a:ext>
            </a:extLst>
          </p:cNvPr>
          <p:cNvSpPr/>
          <p:nvPr/>
        </p:nvSpPr>
        <p:spPr>
          <a:xfrm>
            <a:off x="2095018" y="7661565"/>
            <a:ext cx="1856730" cy="1407659"/>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Régimen contributivo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93,% - 13 casos</a:t>
            </a:r>
          </a:p>
          <a:p>
            <a:pPr algn="ctr"/>
            <a:r>
              <a:rPr lang="es-ES" sz="1200" b="1" dirty="0">
                <a:solidFill>
                  <a:schemeClr val="tx1"/>
                </a:solidFill>
                <a:latin typeface="Arial Narrow" panose="020B0606020202030204" pitchFamily="34" charset="0"/>
              </a:rPr>
              <a:t>Régimen</a:t>
            </a:r>
            <a:r>
              <a:rPr lang="es-ES" sz="1600" b="1" dirty="0">
                <a:solidFill>
                  <a:schemeClr val="tx1"/>
                </a:solidFill>
                <a:latin typeface="Arial Narrow" panose="020B0606020202030204" pitchFamily="34" charset="0"/>
              </a:rPr>
              <a:t> </a:t>
            </a:r>
            <a:r>
              <a:rPr lang="es-ES" sz="1200" b="1" dirty="0">
                <a:solidFill>
                  <a:schemeClr val="tx1"/>
                </a:solidFill>
                <a:latin typeface="Arial Narrow" panose="020B0606020202030204" pitchFamily="34" charset="0"/>
              </a:rPr>
              <a:t> subsidiado</a:t>
            </a:r>
            <a:endParaRPr lang="es-ES" sz="1600" b="1" dirty="0">
              <a:solidFill>
                <a:schemeClr val="tx1"/>
              </a:solidFill>
              <a:latin typeface="Arial Narrow" panose="020B0606020202030204" pitchFamily="34" charset="0"/>
            </a:endParaRPr>
          </a:p>
          <a:p>
            <a:pPr algn="ctr"/>
            <a:r>
              <a:rPr lang="es-ES" sz="1600" b="1" dirty="0">
                <a:solidFill>
                  <a:schemeClr val="tx1"/>
                </a:solidFill>
                <a:latin typeface="Arial Narrow" panose="020B0606020202030204" pitchFamily="34" charset="0"/>
              </a:rPr>
              <a:t>7% - 1 casos</a:t>
            </a:r>
          </a:p>
        </p:txBody>
      </p:sp>
      <p:sp>
        <p:nvSpPr>
          <p:cNvPr id="135" name="90 Rectángulo redondeado">
            <a:extLst>
              <a:ext uri="{FF2B5EF4-FFF2-40B4-BE49-F238E27FC236}">
                <a16:creationId xmlns:a16="http://schemas.microsoft.com/office/drawing/2014/main" id="{528901BB-0510-443F-A116-8A276527FB3D}"/>
              </a:ext>
            </a:extLst>
          </p:cNvPr>
          <p:cNvSpPr/>
          <p:nvPr/>
        </p:nvSpPr>
        <p:spPr>
          <a:xfrm>
            <a:off x="1139917" y="8550500"/>
            <a:ext cx="861489" cy="434299"/>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u="sng" dirty="0">
                <a:solidFill>
                  <a:schemeClr val="tx1"/>
                </a:solidFill>
                <a:latin typeface="Arial Narrow" panose="020B0606020202030204" pitchFamily="34" charset="0"/>
              </a:rPr>
              <a:t>Afiliación al SGSS</a:t>
            </a:r>
            <a:endParaRPr lang="es-ES" sz="1200" b="1" dirty="0">
              <a:solidFill>
                <a:schemeClr val="tx1"/>
              </a:solidFill>
              <a:latin typeface="Arial Narrow" panose="020B0606020202030204" pitchFamily="34" charset="0"/>
            </a:endParaRPr>
          </a:p>
        </p:txBody>
      </p:sp>
      <p:pic>
        <p:nvPicPr>
          <p:cNvPr id="136" name="Picture 6">
            <a:extLst>
              <a:ext uri="{FF2B5EF4-FFF2-40B4-BE49-F238E27FC236}">
                <a16:creationId xmlns:a16="http://schemas.microsoft.com/office/drawing/2014/main" id="{7570DA24-68C3-40D4-B93F-6733CCA47E3E}"/>
              </a:ext>
            </a:extLst>
          </p:cNvPr>
          <p:cNvPicPr>
            <a:picLocks noChangeAspect="1" noChangeArrowheads="1"/>
          </p:cNvPicPr>
          <p:nvPr/>
        </p:nvPicPr>
        <p:blipFill>
          <a:blip r:embed="rId16">
            <a:biLevel thresh="50000"/>
            <a:extLst>
              <a:ext uri="{28A0092B-C50C-407E-A947-70E740481C1C}">
                <a14:useLocalDpi xmlns:a14="http://schemas.microsoft.com/office/drawing/2010/main" val="0"/>
              </a:ext>
            </a:extLst>
          </a:blip>
          <a:srcRect/>
          <a:stretch>
            <a:fillRect/>
          </a:stretch>
        </p:blipFill>
        <p:spPr bwMode="auto">
          <a:xfrm>
            <a:off x="4240881" y="7524038"/>
            <a:ext cx="942975" cy="7715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9" name="73 Rectángulo redondeado">
            <a:extLst>
              <a:ext uri="{FF2B5EF4-FFF2-40B4-BE49-F238E27FC236}">
                <a16:creationId xmlns:a16="http://schemas.microsoft.com/office/drawing/2014/main" id="{2CA79FD0-9DC9-478C-98A4-818D4C5C6F3C}"/>
              </a:ext>
            </a:extLst>
          </p:cNvPr>
          <p:cNvSpPr/>
          <p:nvPr/>
        </p:nvSpPr>
        <p:spPr>
          <a:xfrm>
            <a:off x="3993375" y="8344594"/>
            <a:ext cx="1318662" cy="569573"/>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b="1" dirty="0">
              <a:solidFill>
                <a:schemeClr val="tx1"/>
              </a:solidFill>
              <a:latin typeface="Arial Narrow" panose="020B0606020202030204" pitchFamily="34" charset="0"/>
            </a:endParaRPr>
          </a:p>
          <a:p>
            <a:pPr algn="ctr"/>
            <a:r>
              <a:rPr lang="es-ES" sz="1200" b="1" dirty="0">
                <a:solidFill>
                  <a:schemeClr val="tx1"/>
                </a:solidFill>
                <a:latin typeface="Arial Narrow" panose="020B0606020202030204" pitchFamily="34" charset="0"/>
              </a:rPr>
              <a:t>Cabecera mpal</a:t>
            </a:r>
          </a:p>
          <a:p>
            <a:pPr algn="ctr"/>
            <a:r>
              <a:rPr lang="es-ES" sz="1200" b="1" dirty="0">
                <a:solidFill>
                  <a:schemeClr val="tx1"/>
                </a:solidFill>
                <a:latin typeface="Arial Narrow" panose="020B0606020202030204" pitchFamily="34" charset="0"/>
              </a:rPr>
              <a:t>100%</a:t>
            </a:r>
          </a:p>
          <a:p>
            <a:pPr algn="ctr"/>
            <a:r>
              <a:rPr lang="es-ES" sz="1200" b="1" dirty="0">
                <a:solidFill>
                  <a:schemeClr val="tx1"/>
                </a:solidFill>
                <a:latin typeface="Arial Narrow" panose="020B0606020202030204" pitchFamily="34" charset="0"/>
              </a:rPr>
              <a:t>14 casos</a:t>
            </a:r>
          </a:p>
          <a:p>
            <a:pPr algn="ctr"/>
            <a:endParaRPr lang="es-ES" sz="1200" b="1" dirty="0">
              <a:solidFill>
                <a:schemeClr val="tx1"/>
              </a:solidFill>
              <a:latin typeface="Arial Narrow" panose="020B0606020202030204" pitchFamily="34" charset="0"/>
            </a:endParaRPr>
          </a:p>
        </p:txBody>
      </p:sp>
      <p:sp>
        <p:nvSpPr>
          <p:cNvPr id="141" name="5 Rectángulo">
            <a:extLst>
              <a:ext uri="{FF2B5EF4-FFF2-40B4-BE49-F238E27FC236}">
                <a16:creationId xmlns:a16="http://schemas.microsoft.com/office/drawing/2014/main" id="{FABF4AE2-6AB5-4F5D-9351-FD3984D82E76}"/>
              </a:ext>
            </a:extLst>
          </p:cNvPr>
          <p:cNvSpPr/>
          <p:nvPr/>
        </p:nvSpPr>
        <p:spPr>
          <a:xfrm>
            <a:off x="2196117" y="2571347"/>
            <a:ext cx="4946011"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Canal endémico de </a:t>
            </a:r>
            <a:r>
              <a:rPr lang="es-CO" sz="1000" dirty="0">
                <a:latin typeface="Arial Narrow" panose="020B0606020202030204" pitchFamily="34" charset="0"/>
              </a:rPr>
              <a:t>intoxicaciones</a:t>
            </a:r>
            <a:r>
              <a:rPr lang="es-ES" sz="1000" dirty="0">
                <a:latin typeface="Arial Narrow" panose="020B0606020202030204" pitchFamily="34" charset="0"/>
              </a:rPr>
              <a:t>.. Medellín, Periodo epidemiológico I acumulado  de 2026(p). </a:t>
            </a:r>
          </a:p>
        </p:txBody>
      </p:sp>
      <p:pic>
        <p:nvPicPr>
          <p:cNvPr id="2" name="Imagen 1">
            <a:extLst>
              <a:ext uri="{FF2B5EF4-FFF2-40B4-BE49-F238E27FC236}">
                <a16:creationId xmlns:a16="http://schemas.microsoft.com/office/drawing/2014/main" id="{09C751BD-5E68-430E-981D-73BF9DE4AB40}"/>
              </a:ext>
            </a:extLst>
          </p:cNvPr>
          <p:cNvPicPr>
            <a:picLocks noChangeAspect="1"/>
          </p:cNvPicPr>
          <p:nvPr/>
        </p:nvPicPr>
        <p:blipFill>
          <a:blip r:embed="rId17"/>
          <a:stretch>
            <a:fillRect/>
          </a:stretch>
        </p:blipFill>
        <p:spPr>
          <a:xfrm>
            <a:off x="2183914" y="503600"/>
            <a:ext cx="5065740" cy="2226589"/>
          </a:xfrm>
          <a:prstGeom prst="rect">
            <a:avLst/>
          </a:prstGeom>
        </p:spPr>
      </p:pic>
      <p:pic>
        <p:nvPicPr>
          <p:cNvPr id="12" name="Imagen 11">
            <a:extLst>
              <a:ext uri="{FF2B5EF4-FFF2-40B4-BE49-F238E27FC236}">
                <a16:creationId xmlns:a16="http://schemas.microsoft.com/office/drawing/2014/main" id="{45135129-8153-41A6-96A6-4B6E543AEE20}"/>
              </a:ext>
            </a:extLst>
          </p:cNvPr>
          <p:cNvPicPr>
            <a:picLocks noChangeAspect="1"/>
          </p:cNvPicPr>
          <p:nvPr/>
        </p:nvPicPr>
        <p:blipFill>
          <a:blip r:embed="rId18"/>
          <a:stretch>
            <a:fillRect/>
          </a:stretch>
        </p:blipFill>
        <p:spPr>
          <a:xfrm>
            <a:off x="2196117" y="2921276"/>
            <a:ext cx="4923845" cy="2113862"/>
          </a:xfrm>
          <a:prstGeom prst="rect">
            <a:avLst/>
          </a:prstGeom>
        </p:spPr>
      </p:pic>
    </p:spTree>
    <p:extLst>
      <p:ext uri="{BB962C8B-B14F-4D97-AF65-F5344CB8AC3E}">
        <p14:creationId xmlns:p14="http://schemas.microsoft.com/office/powerpoint/2010/main" val="29070142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25" name="69 Rectángulo">
            <a:extLst>
              <a:ext uri="{FF2B5EF4-FFF2-40B4-BE49-F238E27FC236}">
                <a16:creationId xmlns:a16="http://schemas.microsoft.com/office/drawing/2014/main" id="{16E2E6C8-7144-4647-828C-115C0D4783C1}"/>
              </a:ext>
            </a:extLst>
          </p:cNvPr>
          <p:cNvSpPr/>
          <p:nvPr/>
        </p:nvSpPr>
        <p:spPr>
          <a:xfrm>
            <a:off x="-73929" y="2385847"/>
            <a:ext cx="3549869"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Curso de vida de los casos notificados de Intoxicación aguda por sustancias químicas Periodo epidemiológico I 2026(p). </a:t>
            </a:r>
          </a:p>
        </p:txBody>
      </p:sp>
      <p:sp>
        <p:nvSpPr>
          <p:cNvPr id="27" name="69 Rectángulo">
            <a:extLst>
              <a:ext uri="{FF2B5EF4-FFF2-40B4-BE49-F238E27FC236}">
                <a16:creationId xmlns:a16="http://schemas.microsoft.com/office/drawing/2014/main" id="{2FB905D1-43C9-47F9-B2F4-C8553A42DFBF}"/>
              </a:ext>
            </a:extLst>
          </p:cNvPr>
          <p:cNvSpPr/>
          <p:nvPr/>
        </p:nvSpPr>
        <p:spPr>
          <a:xfrm>
            <a:off x="3811979" y="2394441"/>
            <a:ext cx="335636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de casos por estrato socioeconómico Medellín a Periodo epidemiológico I 2026(p).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5076056"/>
            <a:ext cx="3543965" cy="492443"/>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 de casos por grupo de sustancia, a periodo epidemiológico I acumulado. Medellín 2026(p)</a:t>
            </a:r>
          </a:p>
        </p:txBody>
      </p:sp>
      <p:sp>
        <p:nvSpPr>
          <p:cNvPr id="32" name="97 Rectángulo">
            <a:extLst>
              <a:ext uri="{FF2B5EF4-FFF2-40B4-BE49-F238E27FC236}">
                <a16:creationId xmlns:a16="http://schemas.microsoft.com/office/drawing/2014/main" id="{57DEA3A7-83EB-45AE-81E2-74DBF4E254CC}"/>
              </a:ext>
            </a:extLst>
          </p:cNvPr>
          <p:cNvSpPr/>
          <p:nvPr/>
        </p:nvSpPr>
        <p:spPr>
          <a:xfrm>
            <a:off x="-4757" y="8714682"/>
            <a:ext cx="6720353" cy="330860"/>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pPr algn="just"/>
            <a:r>
              <a:rPr lang="es-ES" sz="1000" dirty="0">
                <a:latin typeface="Arial Narrow" panose="020B0606020202030204" pitchFamily="34" charset="0"/>
              </a:rPr>
              <a:t>Figura. Comportamiento inusual para Intoxicaciones. Periodo epidemiológico I 2026(p). </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Curso de vida, estrato y grupo de sustancias</a:t>
              </a:r>
            </a:p>
          </p:txBody>
        </p:sp>
      </p:grpSp>
      <p:sp>
        <p:nvSpPr>
          <p:cNvPr id="22" name="1 Rectángulo">
            <a:extLst>
              <a:ext uri="{FF2B5EF4-FFF2-40B4-BE49-F238E27FC236}">
                <a16:creationId xmlns:a16="http://schemas.microsoft.com/office/drawing/2014/main" id="{D830343F-1A3F-40BB-BE45-44EE192B73DE}"/>
              </a:ext>
            </a:extLst>
          </p:cNvPr>
          <p:cNvSpPr/>
          <p:nvPr/>
        </p:nvSpPr>
        <p:spPr>
          <a:xfrm>
            <a:off x="3576224" y="5063570"/>
            <a:ext cx="3672006" cy="477054"/>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Incidencia de las intoxicaciones agudas por sustancias químicas con ocurrencia en Medellin últimos nueve años semana 4 2026(p)</a:t>
            </a:r>
          </a:p>
        </p:txBody>
      </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12 </a:t>
            </a:r>
            <a:endParaRPr lang="es-ES" sz="1000" b="1" dirty="0">
              <a:solidFill>
                <a:schemeClr val="bg1"/>
              </a:solidFill>
              <a:latin typeface="Arial Narrow" panose="020B0606020202030204" pitchFamily="34" charset="0"/>
            </a:endParaRPr>
          </a:p>
        </p:txBody>
      </p:sp>
      <p:pic>
        <p:nvPicPr>
          <p:cNvPr id="6" name="Imagen 5">
            <a:extLst>
              <a:ext uri="{FF2B5EF4-FFF2-40B4-BE49-F238E27FC236}">
                <a16:creationId xmlns:a16="http://schemas.microsoft.com/office/drawing/2014/main" id="{F7E9BBD5-B95A-4C60-BA58-0D34CC98E4F4}"/>
              </a:ext>
            </a:extLst>
          </p:cNvPr>
          <p:cNvPicPr>
            <a:picLocks noChangeAspect="1"/>
          </p:cNvPicPr>
          <p:nvPr/>
        </p:nvPicPr>
        <p:blipFill>
          <a:blip r:embed="rId2"/>
          <a:stretch>
            <a:fillRect/>
          </a:stretch>
        </p:blipFill>
        <p:spPr>
          <a:xfrm>
            <a:off x="-759" y="438962"/>
            <a:ext cx="3546628" cy="2035462"/>
          </a:xfrm>
          <a:prstGeom prst="rect">
            <a:avLst/>
          </a:prstGeom>
        </p:spPr>
      </p:pic>
      <p:pic>
        <p:nvPicPr>
          <p:cNvPr id="7" name="Imagen 6">
            <a:extLst>
              <a:ext uri="{FF2B5EF4-FFF2-40B4-BE49-F238E27FC236}">
                <a16:creationId xmlns:a16="http://schemas.microsoft.com/office/drawing/2014/main" id="{E78B8053-39BA-44F8-909E-F37CA40FA4C1}"/>
              </a:ext>
            </a:extLst>
          </p:cNvPr>
          <p:cNvPicPr>
            <a:picLocks noChangeAspect="1"/>
          </p:cNvPicPr>
          <p:nvPr/>
        </p:nvPicPr>
        <p:blipFill>
          <a:blip r:embed="rId3"/>
          <a:stretch>
            <a:fillRect/>
          </a:stretch>
        </p:blipFill>
        <p:spPr>
          <a:xfrm>
            <a:off x="3760493" y="454943"/>
            <a:ext cx="3389428" cy="2035462"/>
          </a:xfrm>
          <a:prstGeom prst="rect">
            <a:avLst/>
          </a:prstGeom>
        </p:spPr>
      </p:pic>
      <p:pic>
        <p:nvPicPr>
          <p:cNvPr id="11" name="Imagen 10">
            <a:extLst>
              <a:ext uri="{FF2B5EF4-FFF2-40B4-BE49-F238E27FC236}">
                <a16:creationId xmlns:a16="http://schemas.microsoft.com/office/drawing/2014/main" id="{C531EA41-3227-47B9-8164-27D072E4E22C}"/>
              </a:ext>
            </a:extLst>
          </p:cNvPr>
          <p:cNvPicPr>
            <a:picLocks noChangeAspect="1"/>
          </p:cNvPicPr>
          <p:nvPr/>
        </p:nvPicPr>
        <p:blipFill>
          <a:blip r:embed="rId4"/>
          <a:stretch>
            <a:fillRect/>
          </a:stretch>
        </p:blipFill>
        <p:spPr>
          <a:xfrm>
            <a:off x="3717513" y="2802361"/>
            <a:ext cx="3389428" cy="2460864"/>
          </a:xfrm>
          <a:prstGeom prst="rect">
            <a:avLst/>
          </a:prstGeom>
        </p:spPr>
      </p:pic>
      <p:pic>
        <p:nvPicPr>
          <p:cNvPr id="12" name="Imagen 11">
            <a:extLst>
              <a:ext uri="{FF2B5EF4-FFF2-40B4-BE49-F238E27FC236}">
                <a16:creationId xmlns:a16="http://schemas.microsoft.com/office/drawing/2014/main" id="{7C506CB0-C188-44D4-A85B-7E431D6F3E78}"/>
              </a:ext>
            </a:extLst>
          </p:cNvPr>
          <p:cNvPicPr>
            <a:picLocks noChangeAspect="1"/>
          </p:cNvPicPr>
          <p:nvPr/>
        </p:nvPicPr>
        <p:blipFill>
          <a:blip r:embed="rId5"/>
          <a:stretch>
            <a:fillRect/>
          </a:stretch>
        </p:blipFill>
        <p:spPr>
          <a:xfrm>
            <a:off x="32554" y="2866813"/>
            <a:ext cx="3533822" cy="2380431"/>
          </a:xfrm>
          <a:prstGeom prst="rect">
            <a:avLst/>
          </a:prstGeom>
        </p:spPr>
      </p:pic>
      <p:pic>
        <p:nvPicPr>
          <p:cNvPr id="13" name="Imagen 12">
            <a:extLst>
              <a:ext uri="{FF2B5EF4-FFF2-40B4-BE49-F238E27FC236}">
                <a16:creationId xmlns:a16="http://schemas.microsoft.com/office/drawing/2014/main" id="{A81770E3-8A5D-4A8A-9223-C399EA8505FC}"/>
              </a:ext>
            </a:extLst>
          </p:cNvPr>
          <p:cNvPicPr>
            <a:picLocks noChangeAspect="1"/>
          </p:cNvPicPr>
          <p:nvPr/>
        </p:nvPicPr>
        <p:blipFill>
          <a:blip r:embed="rId6"/>
          <a:stretch>
            <a:fillRect/>
          </a:stretch>
        </p:blipFill>
        <p:spPr>
          <a:xfrm>
            <a:off x="10800" y="5648482"/>
            <a:ext cx="7200900" cy="3094075"/>
          </a:xfrm>
          <a:prstGeom prst="rect">
            <a:avLst/>
          </a:prstGeom>
        </p:spPr>
      </p:pic>
    </p:spTree>
    <p:extLst>
      <p:ext uri="{BB962C8B-B14F-4D97-AF65-F5344CB8AC3E}">
        <p14:creationId xmlns:p14="http://schemas.microsoft.com/office/powerpoint/2010/main" val="24905610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13 Rectángulo">
            <a:extLst>
              <a:ext uri="{FF2B5EF4-FFF2-40B4-BE49-F238E27FC236}">
                <a16:creationId xmlns:a16="http://schemas.microsoft.com/office/drawing/2014/main" id="{A0A72556-472B-4DBD-9A99-B79B33E85CD2}"/>
              </a:ext>
            </a:extLst>
          </p:cNvPr>
          <p:cNvSpPr/>
          <p:nvPr/>
        </p:nvSpPr>
        <p:spPr>
          <a:xfrm>
            <a:off x="-10804" y="5168603"/>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00" b="1" dirty="0">
                <a:latin typeface="Arial Narrow" panose="020B0606020202030204" pitchFamily="34" charset="0"/>
              </a:rPr>
              <a:t>Pág.. </a:t>
            </a:r>
          </a:p>
        </p:txBody>
      </p:sp>
      <p:sp>
        <p:nvSpPr>
          <p:cNvPr id="30" name="1 Rectángulo">
            <a:extLst>
              <a:ext uri="{FF2B5EF4-FFF2-40B4-BE49-F238E27FC236}">
                <a16:creationId xmlns:a16="http://schemas.microsoft.com/office/drawing/2014/main" id="{91F27D5B-1183-4FDD-B7B1-FE6F4E42334A}"/>
              </a:ext>
            </a:extLst>
          </p:cNvPr>
          <p:cNvSpPr/>
          <p:nvPr/>
        </p:nvSpPr>
        <p:spPr>
          <a:xfrm>
            <a:off x="22411" y="4783543"/>
            <a:ext cx="7167685" cy="323165"/>
          </a:xfrm>
          <a:prstGeom prst="rect">
            <a:avLst/>
          </a:prstGeom>
        </p:spPr>
        <p:txBody>
          <a:bodyPr wrap="square">
            <a:spAutoFit/>
          </a:bodyPr>
          <a:lstStyle/>
          <a:p>
            <a:r>
              <a:rPr lang="es-ES" sz="500" dirty="0">
                <a:latin typeface="Arial Narrow" panose="020B0606020202030204" pitchFamily="34" charset="0"/>
              </a:rPr>
              <a:t>Fuente: SIVIGILA. Secretaria de Salud de Medellín Distrito de Ciencia Tecnología e Innovación.</a:t>
            </a:r>
          </a:p>
          <a:p>
            <a:r>
              <a:rPr lang="es-CO" sz="1000" dirty="0">
                <a:latin typeface="Arial Narrow" panose="020B0606020202030204" pitchFamily="34" charset="0"/>
              </a:rPr>
              <a:t>Figura mapa temático de incidencia de intoxicaciones agudas por sustancias químicas, a periodo epidemiológico I acumulado. Medellín 2026(p)</a:t>
            </a:r>
          </a:p>
        </p:txBody>
      </p:sp>
      <p:sp>
        <p:nvSpPr>
          <p:cNvPr id="17" name="59 Rectángulo">
            <a:extLst>
              <a:ext uri="{FF2B5EF4-FFF2-40B4-BE49-F238E27FC236}">
                <a16:creationId xmlns:a16="http://schemas.microsoft.com/office/drawing/2014/main" id="{69D85F5C-7F35-4C4A-B574-883B2118FCEC}"/>
              </a:ext>
            </a:extLst>
          </p:cNvPr>
          <p:cNvSpPr/>
          <p:nvPr/>
        </p:nvSpPr>
        <p:spPr>
          <a:xfrm>
            <a:off x="10800" y="19564"/>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grpSp>
        <p:nvGrpSpPr>
          <p:cNvPr id="18" name="60 Grupo">
            <a:extLst>
              <a:ext uri="{FF2B5EF4-FFF2-40B4-BE49-F238E27FC236}">
                <a16:creationId xmlns:a16="http://schemas.microsoft.com/office/drawing/2014/main" id="{5C05BC6B-C41A-4644-A3BE-F2FB65B0DB1A}"/>
              </a:ext>
            </a:extLst>
          </p:cNvPr>
          <p:cNvGrpSpPr/>
          <p:nvPr/>
        </p:nvGrpSpPr>
        <p:grpSpPr>
          <a:xfrm>
            <a:off x="51047" y="98458"/>
            <a:ext cx="5124815" cy="280855"/>
            <a:chOff x="2448322" y="55530"/>
            <a:chExt cx="5124815" cy="280855"/>
          </a:xfrm>
        </p:grpSpPr>
        <p:sp>
          <p:nvSpPr>
            <p:cNvPr id="19" name="61 Elipse">
              <a:extLst>
                <a:ext uri="{FF2B5EF4-FFF2-40B4-BE49-F238E27FC236}">
                  <a16:creationId xmlns:a16="http://schemas.microsoft.com/office/drawing/2014/main" id="{99321572-754D-4A3E-B403-92029BD8F101}"/>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solidFill>
                  <a:schemeClr val="bg1"/>
                </a:solidFill>
                <a:latin typeface="Arial Narrow" panose="020B0606020202030204" pitchFamily="34" charset="0"/>
              </a:endParaRPr>
            </a:p>
          </p:txBody>
        </p:sp>
        <p:cxnSp>
          <p:nvCxnSpPr>
            <p:cNvPr id="20" name="62 Conector recto">
              <a:extLst>
                <a:ext uri="{FF2B5EF4-FFF2-40B4-BE49-F238E27FC236}">
                  <a16:creationId xmlns:a16="http://schemas.microsoft.com/office/drawing/2014/main" id="{1E60BDC7-DA92-4CA3-9866-5E4A26FFAB5D}"/>
                </a:ext>
              </a:extLst>
            </p:cNvPr>
            <p:cNvCxnSpPr>
              <a:stCxn id="1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1" name="63 CuadroTexto">
              <a:extLst>
                <a:ext uri="{FF2B5EF4-FFF2-40B4-BE49-F238E27FC236}">
                  <a16:creationId xmlns:a16="http://schemas.microsoft.com/office/drawing/2014/main" id="{1CC073D0-DA56-497D-9CE3-B2D323247C5C}"/>
                </a:ext>
              </a:extLst>
            </p:cNvPr>
            <p:cNvSpPr txBox="1"/>
            <p:nvPr/>
          </p:nvSpPr>
          <p:spPr>
            <a:xfrm>
              <a:off x="3379997" y="55530"/>
              <a:ext cx="4193140"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Mapa de Incidencia</a:t>
              </a:r>
            </a:p>
          </p:txBody>
        </p:sp>
      </p:grpSp>
      <p:sp>
        <p:nvSpPr>
          <p:cNvPr id="33" name="13 Rectángulo">
            <a:extLst>
              <a:ext uri="{FF2B5EF4-FFF2-40B4-BE49-F238E27FC236}">
                <a16:creationId xmlns:a16="http://schemas.microsoft.com/office/drawing/2014/main" id="{AC4FAF05-AFA5-4203-9935-2457BC31BFD3}"/>
              </a:ext>
            </a:extLst>
          </p:cNvPr>
          <p:cNvSpPr/>
          <p:nvPr/>
        </p:nvSpPr>
        <p:spPr>
          <a:xfrm>
            <a:off x="0" y="6811932"/>
            <a:ext cx="7200900" cy="39502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sp>
        <p:nvSpPr>
          <p:cNvPr id="34" name="38 CuadroTexto">
            <a:extLst>
              <a:ext uri="{FF2B5EF4-FFF2-40B4-BE49-F238E27FC236}">
                <a16:creationId xmlns:a16="http://schemas.microsoft.com/office/drawing/2014/main" id="{96A47E42-65E9-4289-9F6C-1C1AB5BA895E}"/>
              </a:ext>
            </a:extLst>
          </p:cNvPr>
          <p:cNvSpPr txBox="1"/>
          <p:nvPr/>
        </p:nvSpPr>
        <p:spPr>
          <a:xfrm>
            <a:off x="4827368" y="5574989"/>
            <a:ext cx="2331345" cy="577081"/>
          </a:xfrm>
          <a:prstGeom prst="rect">
            <a:avLst/>
          </a:prstGeom>
          <a:noFill/>
        </p:spPr>
        <p:txBody>
          <a:bodyPr wrap="square" rtlCol="0">
            <a:spAutoFit/>
          </a:bodyPr>
          <a:lstStyle/>
          <a:p>
            <a:pPr algn="ctr"/>
            <a:r>
              <a:rPr lang="es-ES" sz="1050" b="1" dirty="0">
                <a:latin typeface="Arial Narrow" panose="020B0606020202030204" pitchFamily="34" charset="0"/>
              </a:rPr>
              <a:t>Casos confirmados por laboratorio de intoxicación por metanol bebida adulterada</a:t>
            </a:r>
          </a:p>
        </p:txBody>
      </p:sp>
      <p:sp>
        <p:nvSpPr>
          <p:cNvPr id="36" name="CuadroTexto 35">
            <a:extLst>
              <a:ext uri="{FF2B5EF4-FFF2-40B4-BE49-F238E27FC236}">
                <a16:creationId xmlns:a16="http://schemas.microsoft.com/office/drawing/2014/main" id="{C29763A4-F9A1-40BC-87DF-C46829083469}"/>
              </a:ext>
            </a:extLst>
          </p:cNvPr>
          <p:cNvSpPr txBox="1"/>
          <p:nvPr/>
        </p:nvSpPr>
        <p:spPr>
          <a:xfrm>
            <a:off x="2293497" y="5625543"/>
            <a:ext cx="2312143" cy="430887"/>
          </a:xfrm>
          <a:prstGeom prst="rect">
            <a:avLst/>
          </a:prstGeom>
          <a:noFill/>
        </p:spPr>
        <p:txBody>
          <a:bodyPr wrap="square">
            <a:spAutoFit/>
          </a:bodyPr>
          <a:lstStyle/>
          <a:p>
            <a:pPr algn="ctr"/>
            <a:r>
              <a:rPr lang="es-ES" sz="1050" b="1" dirty="0">
                <a:latin typeface="Arial Narrow" panose="020B0606020202030204" pitchFamily="34" charset="0"/>
              </a:rPr>
              <a:t>Incidencia acumulada en población general x 100,000 habitantes</a:t>
            </a:r>
          </a:p>
        </p:txBody>
      </p:sp>
      <p:sp>
        <p:nvSpPr>
          <p:cNvPr id="37" name="CuadroTexto 36">
            <a:extLst>
              <a:ext uri="{FF2B5EF4-FFF2-40B4-BE49-F238E27FC236}">
                <a16:creationId xmlns:a16="http://schemas.microsoft.com/office/drawing/2014/main" id="{E141E421-A8CB-462C-AEE8-F557EC1E24DC}"/>
              </a:ext>
            </a:extLst>
          </p:cNvPr>
          <p:cNvSpPr txBox="1"/>
          <p:nvPr/>
        </p:nvSpPr>
        <p:spPr>
          <a:xfrm>
            <a:off x="-10804" y="5648087"/>
            <a:ext cx="2347866" cy="430887"/>
          </a:xfrm>
          <a:prstGeom prst="rect">
            <a:avLst/>
          </a:prstGeom>
          <a:noFill/>
        </p:spPr>
        <p:txBody>
          <a:bodyPr wrap="square">
            <a:spAutoFit/>
          </a:bodyPr>
          <a:lstStyle/>
          <a:p>
            <a:pPr algn="ctr"/>
            <a:r>
              <a:rPr lang="es-ES" sz="1050" b="1" dirty="0">
                <a:latin typeface="Arial Narrow" panose="020B0606020202030204" pitchFamily="34" charset="0"/>
              </a:rPr>
              <a:t>Proporción de brotes en población confinada</a:t>
            </a:r>
          </a:p>
        </p:txBody>
      </p:sp>
      <p:sp>
        <p:nvSpPr>
          <p:cNvPr id="40" name="74 CuadroTexto">
            <a:extLst>
              <a:ext uri="{FF2B5EF4-FFF2-40B4-BE49-F238E27FC236}">
                <a16:creationId xmlns:a16="http://schemas.microsoft.com/office/drawing/2014/main" id="{5643E42B-0BC0-48CC-8CF5-CACE86EDC66F}"/>
              </a:ext>
            </a:extLst>
          </p:cNvPr>
          <p:cNvSpPr txBox="1"/>
          <p:nvPr/>
        </p:nvSpPr>
        <p:spPr>
          <a:xfrm>
            <a:off x="2489223" y="6198205"/>
            <a:ext cx="1866216"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0,6* cada 100 mil habitantes</a:t>
            </a:r>
          </a:p>
        </p:txBody>
      </p:sp>
      <p:sp>
        <p:nvSpPr>
          <p:cNvPr id="41" name="80 CuadroTexto">
            <a:extLst>
              <a:ext uri="{FF2B5EF4-FFF2-40B4-BE49-F238E27FC236}">
                <a16:creationId xmlns:a16="http://schemas.microsoft.com/office/drawing/2014/main" id="{E022C868-7EDD-448B-B0FA-5605F11FFE70}"/>
              </a:ext>
            </a:extLst>
          </p:cNvPr>
          <p:cNvSpPr txBox="1"/>
          <p:nvPr/>
        </p:nvSpPr>
        <p:spPr>
          <a:xfrm>
            <a:off x="5268322" y="6261612"/>
            <a:ext cx="1449435"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 casos - 0%</a:t>
            </a:r>
          </a:p>
        </p:txBody>
      </p:sp>
      <p:sp>
        <p:nvSpPr>
          <p:cNvPr id="42" name="80 CuadroTexto">
            <a:extLst>
              <a:ext uri="{FF2B5EF4-FFF2-40B4-BE49-F238E27FC236}">
                <a16:creationId xmlns:a16="http://schemas.microsoft.com/office/drawing/2014/main" id="{63096A58-F3CC-4759-BCEE-0D34147C8C3D}"/>
              </a:ext>
            </a:extLst>
          </p:cNvPr>
          <p:cNvSpPr txBox="1"/>
          <p:nvPr/>
        </p:nvSpPr>
        <p:spPr>
          <a:xfrm>
            <a:off x="835926" y="6223511"/>
            <a:ext cx="541221" cy="276999"/>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a:t>
            </a:r>
          </a:p>
        </p:txBody>
      </p:sp>
      <p:grpSp>
        <p:nvGrpSpPr>
          <p:cNvPr id="43" name="72 Grupo">
            <a:extLst>
              <a:ext uri="{FF2B5EF4-FFF2-40B4-BE49-F238E27FC236}">
                <a16:creationId xmlns:a16="http://schemas.microsoft.com/office/drawing/2014/main" id="{0A8B4F07-9C99-4C4E-B668-9755E6C00DC3}"/>
              </a:ext>
            </a:extLst>
          </p:cNvPr>
          <p:cNvGrpSpPr/>
          <p:nvPr/>
        </p:nvGrpSpPr>
        <p:grpSpPr>
          <a:xfrm>
            <a:off x="223858" y="5203637"/>
            <a:ext cx="3526243" cy="261610"/>
            <a:chOff x="2448322" y="74775"/>
            <a:chExt cx="3526243" cy="261610"/>
          </a:xfrm>
        </p:grpSpPr>
        <p:sp>
          <p:nvSpPr>
            <p:cNvPr id="44" name="79 Elipse">
              <a:extLst>
                <a:ext uri="{FF2B5EF4-FFF2-40B4-BE49-F238E27FC236}">
                  <a16:creationId xmlns:a16="http://schemas.microsoft.com/office/drawing/2014/main" id="{4803568F-5672-49E3-A025-90BC4F097136}"/>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45" name="80 Conector recto">
              <a:extLst>
                <a:ext uri="{FF2B5EF4-FFF2-40B4-BE49-F238E27FC236}">
                  <a16:creationId xmlns:a16="http://schemas.microsoft.com/office/drawing/2014/main" id="{70861693-9C14-46EB-B77F-79BFE272496B}"/>
                </a:ext>
              </a:extLst>
            </p:cNvPr>
            <p:cNvCxnSpPr>
              <a:stCxn id="4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6" name="81 CuadroTexto">
              <a:extLst>
                <a:ext uri="{FF2B5EF4-FFF2-40B4-BE49-F238E27FC236}">
                  <a16:creationId xmlns:a16="http://schemas.microsoft.com/office/drawing/2014/main" id="{E682A166-5D62-40A3-8E95-EE4701EEB0D8}"/>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Indicadores</a:t>
              </a:r>
            </a:p>
          </p:txBody>
        </p:sp>
      </p:grpSp>
      <p:sp>
        <p:nvSpPr>
          <p:cNvPr id="3" name="62 CuadroTexto">
            <a:extLst>
              <a:ext uri="{FF2B5EF4-FFF2-40B4-BE49-F238E27FC236}">
                <a16:creationId xmlns:a16="http://schemas.microsoft.com/office/drawing/2014/main" id="{9E4D1D8F-21C7-56AD-E77B-A27ACF294E8D}"/>
              </a:ext>
            </a:extLst>
          </p:cNvPr>
          <p:cNvSpPr txBox="1"/>
          <p:nvPr/>
        </p:nvSpPr>
        <p:spPr>
          <a:xfrm>
            <a:off x="6541975" y="39440"/>
            <a:ext cx="648121" cy="246221"/>
          </a:xfrm>
          <a:prstGeom prst="rect">
            <a:avLst/>
          </a:prstGeom>
          <a:noFill/>
        </p:spPr>
        <p:txBody>
          <a:bodyPr wrap="square" rtlCol="0">
            <a:spAutoFit/>
          </a:bodyPr>
          <a:lstStyle/>
          <a:p>
            <a:r>
              <a:rPr lang="es-ES" sz="1000" b="1" dirty="0">
                <a:solidFill>
                  <a:schemeClr val="bg1"/>
                </a:solidFill>
                <a:latin typeface="Arial Narrow" panose="020B0606020202030204" pitchFamily="34" charset="0"/>
              </a:rPr>
              <a:t>Pág.. </a:t>
            </a:r>
            <a:r>
              <a:rPr lang="es-ES" sz="1000" b="1" dirty="0" smtClean="0">
                <a:solidFill>
                  <a:schemeClr val="bg1"/>
                </a:solidFill>
                <a:latin typeface="Arial Narrow" panose="020B0606020202030204" pitchFamily="34" charset="0"/>
              </a:rPr>
              <a:t>13 </a:t>
            </a:r>
            <a:endParaRPr lang="es-ES" sz="1000" b="1" dirty="0">
              <a:solidFill>
                <a:schemeClr val="bg1"/>
              </a:solidFill>
              <a:latin typeface="Arial Narrow" panose="020B0606020202030204" pitchFamily="34" charset="0"/>
            </a:endParaRPr>
          </a:p>
        </p:txBody>
      </p:sp>
      <p:grpSp>
        <p:nvGrpSpPr>
          <p:cNvPr id="35" name="72 Grupo">
            <a:extLst>
              <a:ext uri="{FF2B5EF4-FFF2-40B4-BE49-F238E27FC236}">
                <a16:creationId xmlns:a16="http://schemas.microsoft.com/office/drawing/2014/main" id="{F4D17AE1-218D-4ECC-B76A-7020ACD37727}"/>
              </a:ext>
            </a:extLst>
          </p:cNvPr>
          <p:cNvGrpSpPr/>
          <p:nvPr/>
        </p:nvGrpSpPr>
        <p:grpSpPr>
          <a:xfrm>
            <a:off x="190828" y="6873456"/>
            <a:ext cx="3526243" cy="261610"/>
            <a:chOff x="2448322" y="74775"/>
            <a:chExt cx="3526243" cy="261610"/>
          </a:xfrm>
        </p:grpSpPr>
        <p:sp>
          <p:nvSpPr>
            <p:cNvPr id="38" name="79 Elipse">
              <a:extLst>
                <a:ext uri="{FF2B5EF4-FFF2-40B4-BE49-F238E27FC236}">
                  <a16:creationId xmlns:a16="http://schemas.microsoft.com/office/drawing/2014/main" id="{0F46890A-8EE3-4FA4-B7CD-D1FAEA433657}"/>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200" dirty="0">
                <a:latin typeface="Arial Narrow" panose="020B0606020202030204" pitchFamily="34" charset="0"/>
              </a:endParaRPr>
            </a:p>
          </p:txBody>
        </p:sp>
        <p:cxnSp>
          <p:nvCxnSpPr>
            <p:cNvPr id="39" name="80 Conector recto">
              <a:extLst>
                <a:ext uri="{FF2B5EF4-FFF2-40B4-BE49-F238E27FC236}">
                  <a16:creationId xmlns:a16="http://schemas.microsoft.com/office/drawing/2014/main" id="{EBF4971A-7B40-41CC-B3E2-1C8AC764F939}"/>
                </a:ext>
              </a:extLst>
            </p:cNvPr>
            <p:cNvCxnSpPr>
              <a:stCxn id="38"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7" name="81 CuadroTexto">
              <a:extLst>
                <a:ext uri="{FF2B5EF4-FFF2-40B4-BE49-F238E27FC236}">
                  <a16:creationId xmlns:a16="http://schemas.microsoft.com/office/drawing/2014/main" id="{3AD4FF94-2326-4189-B93D-E6F35951B04E}"/>
                </a:ext>
              </a:extLst>
            </p:cNvPr>
            <p:cNvSpPr txBox="1"/>
            <p:nvPr/>
          </p:nvSpPr>
          <p:spPr>
            <a:xfrm>
              <a:off x="3382277" y="74775"/>
              <a:ext cx="2592288" cy="261610"/>
            </a:xfrm>
            <a:prstGeom prst="rect">
              <a:avLst/>
            </a:prstGeom>
            <a:noFill/>
          </p:spPr>
          <p:txBody>
            <a:bodyPr wrap="square" rtlCol="0">
              <a:spAutoFit/>
            </a:bodyPr>
            <a:lstStyle/>
            <a:p>
              <a:r>
                <a:rPr lang="es-ES" sz="1100" b="1" dirty="0">
                  <a:solidFill>
                    <a:schemeClr val="tx1"/>
                  </a:solidFill>
                  <a:latin typeface="Arial Narrow" panose="020B0606020202030204" pitchFamily="34" charset="0"/>
                </a:rPr>
                <a:t>Consideraciones Finales:</a:t>
              </a:r>
            </a:p>
          </p:txBody>
        </p:sp>
      </p:grpSp>
      <p:sp>
        <p:nvSpPr>
          <p:cNvPr id="48" name="84 Rectángulo">
            <a:extLst>
              <a:ext uri="{FF2B5EF4-FFF2-40B4-BE49-F238E27FC236}">
                <a16:creationId xmlns:a16="http://schemas.microsoft.com/office/drawing/2014/main" id="{B6BD1AF3-EDFA-4F81-BA82-2A7208E77614}"/>
              </a:ext>
            </a:extLst>
          </p:cNvPr>
          <p:cNvSpPr/>
          <p:nvPr/>
        </p:nvSpPr>
        <p:spPr>
          <a:xfrm>
            <a:off x="-10804" y="7304733"/>
            <a:ext cx="7135004" cy="1569660"/>
          </a:xfrm>
          <a:prstGeom prst="rect">
            <a:avLst/>
          </a:prstGeom>
        </p:spPr>
        <p:txBody>
          <a:bodyPr wrap="square">
            <a:spAutoFit/>
          </a:bodyPr>
          <a:lstStyle/>
          <a:p>
            <a:pPr algn="just"/>
            <a:r>
              <a:rPr lang="es-CO" sz="1200" dirty="0">
                <a:latin typeface="Arial Narrow" panose="020B0606020202030204" pitchFamily="34" charset="0"/>
              </a:rPr>
              <a:t>El comportamiento de la notificación tuvo </a:t>
            </a:r>
            <a:r>
              <a:rPr lang="es-ES" sz="1200" dirty="0">
                <a:latin typeface="Arial Narrow" panose="020B0606020202030204" pitchFamily="34" charset="0"/>
              </a:rPr>
              <a:t>una disminución de 82,3%, 65 casos menos con respecto al mismo periodo del año anterior donde se presentaron 79 casos</a:t>
            </a:r>
          </a:p>
          <a:p>
            <a:pPr algn="just"/>
            <a:r>
              <a:rPr lang="es-CO" sz="1200" dirty="0">
                <a:latin typeface="Arial Narrow" panose="020B0606020202030204" pitchFamily="34" charset="0"/>
              </a:rPr>
              <a:t>Alrededor del 28,6% de las notificaciones relacionadas con las intoxicaciones corresponden a intoxicaciones por sustancias psicoactivas, viéndose mas afectado el sexo masculino. El lugar de mayor ocurrencia de las intoxicaciones en general es el hogar y la vía de exposición más frecuente es la oral.</a:t>
            </a:r>
          </a:p>
          <a:p>
            <a:pPr algn="just"/>
            <a:r>
              <a:rPr lang="es-CO" sz="1200" dirty="0">
                <a:latin typeface="Arial Narrow" panose="020B0606020202030204" pitchFamily="34" charset="0"/>
              </a:rPr>
              <a:t>En relación al tipo de exposición  la mayoría de ellas son de forma accidental, al igual que la intencional psicoactivas. 1 afectado requirió ser hospitalizado. No se presentaron muertes. Se reporta la incidencia más baja de los últimos nueve años.</a:t>
            </a:r>
          </a:p>
          <a:p>
            <a:pPr algn="just"/>
            <a:r>
              <a:rPr lang="es-CO" sz="1200" dirty="0">
                <a:latin typeface="Arial Narrow" panose="020B0606020202030204" pitchFamily="34" charset="0"/>
              </a:rPr>
              <a:t>Nos encontramos en zona de seguridad</a:t>
            </a:r>
            <a:endParaRPr lang="es-ES" sz="1200" dirty="0">
              <a:latin typeface="Arial Narrow" panose="020B0606020202030204" pitchFamily="34" charset="0"/>
            </a:endParaRPr>
          </a:p>
        </p:txBody>
      </p:sp>
      <p:pic>
        <p:nvPicPr>
          <p:cNvPr id="2" name="Imagen 1">
            <a:extLst>
              <a:ext uri="{FF2B5EF4-FFF2-40B4-BE49-F238E27FC236}">
                <a16:creationId xmlns:a16="http://schemas.microsoft.com/office/drawing/2014/main" id="{FB14C5A7-1B80-4DC1-A7D5-64F8F3809316}"/>
              </a:ext>
            </a:extLst>
          </p:cNvPr>
          <p:cNvPicPr>
            <a:picLocks noChangeAspect="1"/>
          </p:cNvPicPr>
          <p:nvPr/>
        </p:nvPicPr>
        <p:blipFill>
          <a:blip r:embed="rId2"/>
          <a:stretch>
            <a:fillRect/>
          </a:stretch>
        </p:blipFill>
        <p:spPr>
          <a:xfrm>
            <a:off x="51047" y="400087"/>
            <a:ext cx="7073153" cy="4419400"/>
          </a:xfrm>
          <a:prstGeom prst="rect">
            <a:avLst/>
          </a:prstGeom>
        </p:spPr>
      </p:pic>
    </p:spTree>
    <p:extLst>
      <p:ext uri="{BB962C8B-B14F-4D97-AF65-F5344CB8AC3E}">
        <p14:creationId xmlns:p14="http://schemas.microsoft.com/office/powerpoint/2010/main" val="2574275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37 Rectángulo">
            <a:extLst>
              <a:ext uri="{FF2B5EF4-FFF2-40B4-BE49-F238E27FC236}">
                <a16:creationId xmlns:a16="http://schemas.microsoft.com/office/drawing/2014/main" id="{AED6385E-11E7-43C1-B226-A9F45CBDBEFF}"/>
              </a:ext>
            </a:extLst>
          </p:cNvPr>
          <p:cNvSpPr/>
          <p:nvPr/>
        </p:nvSpPr>
        <p:spPr>
          <a:xfrm>
            <a:off x="-24561" y="6413704"/>
            <a:ext cx="7200900" cy="29149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91"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75483"/>
          <a:stretch/>
        </p:blipFill>
        <p:spPr bwMode="auto">
          <a:xfrm>
            <a:off x="568" y="4771409"/>
            <a:ext cx="2180731" cy="15650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180" y="0"/>
            <a:ext cx="2166585" cy="3071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0" y="3079525"/>
            <a:ext cx="2180731" cy="2596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6133" y="1363198"/>
            <a:ext cx="2251490" cy="276999"/>
          </a:xfrm>
          <a:prstGeom prst="rect">
            <a:avLst/>
          </a:prstGeom>
          <a:noFill/>
        </p:spPr>
        <p:txBody>
          <a:bodyPr wrap="square" rtlCol="0">
            <a:spAutoFit/>
          </a:bodyPr>
          <a:lstStyle/>
          <a:p>
            <a:r>
              <a:rPr lang="es-ES" sz="1200" b="1" dirty="0">
                <a:latin typeface="Arial Narrow" panose="020B0606020202030204" pitchFamily="34" charset="0"/>
              </a:rPr>
              <a:t>Periodo epidemiológico  I 2026</a:t>
            </a:r>
          </a:p>
        </p:txBody>
      </p:sp>
      <p:grpSp>
        <p:nvGrpSpPr>
          <p:cNvPr id="8" name="7 Grupo"/>
          <p:cNvGrpSpPr/>
          <p:nvPr/>
        </p:nvGrpSpPr>
        <p:grpSpPr>
          <a:xfrm>
            <a:off x="122787" y="4407142"/>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570140"/>
            </a:xfrm>
            <a:prstGeom prst="rect">
              <a:avLst/>
            </a:prstGeom>
            <a:noFill/>
          </p:spPr>
          <p:txBody>
            <a:bodyPr wrap="square" rtlCol="0">
              <a:spAutoFit/>
            </a:bodyPr>
            <a:lstStyle/>
            <a:p>
              <a:pPr algn="ctr"/>
              <a:r>
                <a:rPr lang="es-ES" b="1" dirty="0">
                  <a:latin typeface="Arial Narrow" panose="020B0606020202030204" pitchFamily="34" charset="0"/>
                </a:rPr>
                <a:t>27</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p>
        </p:txBody>
      </p:sp>
      <p:sp>
        <p:nvSpPr>
          <p:cNvPr id="37" name="36 Título"/>
          <p:cNvSpPr>
            <a:spLocks noGrp="1"/>
          </p:cNvSpPr>
          <p:nvPr>
            <p:ph type="ctrTitle"/>
          </p:nvPr>
        </p:nvSpPr>
        <p:spPr>
          <a:xfrm>
            <a:off x="-14182" y="21057"/>
            <a:ext cx="2166585" cy="1323399"/>
          </a:xfrm>
          <a:noFill/>
        </p:spPr>
        <p:txBody>
          <a:bodyPr wrap="square" rtlCol="0">
            <a:spAutoFit/>
          </a:bodyPr>
          <a:lstStyle/>
          <a:p>
            <a:r>
              <a:rPr lang="es-ES" sz="2000" b="1" dirty="0">
                <a:solidFill>
                  <a:srgbClr val="C00000"/>
                </a:solidFill>
                <a:latin typeface="Arial Narrow" panose="020B0606020202030204" pitchFamily="34" charset="0"/>
              </a:rPr>
              <a:t>Enfermedad transmitida por alimentos </a:t>
            </a:r>
            <a:r>
              <a:rPr lang="es-ES" sz="2000" b="1" dirty="0">
                <a:solidFill>
                  <a:srgbClr val="C00000"/>
                </a:solidFill>
                <a:latin typeface="Arial Narrow" panose="020B0606020202030204" pitchFamily="34" charset="0"/>
                <a:ea typeface="+mn-ea"/>
                <a:cs typeface="+mn-cs"/>
              </a:rPr>
              <a:t>ETA</a:t>
            </a:r>
            <a:br>
              <a:rPr lang="es-ES" sz="2000" b="1" dirty="0">
                <a:solidFill>
                  <a:srgbClr val="C00000"/>
                </a:solidFill>
                <a:latin typeface="Arial Narrow" panose="020B0606020202030204" pitchFamily="34" charset="0"/>
                <a:ea typeface="+mn-ea"/>
                <a:cs typeface="+mn-cs"/>
              </a:rPr>
            </a:br>
            <a:endParaRPr lang="es-ES" sz="2000" b="1" dirty="0">
              <a:solidFill>
                <a:srgbClr val="C00000"/>
              </a:solidFill>
              <a:latin typeface="Arial Narrow" panose="020B0606020202030204" pitchFamily="34" charset="0"/>
              <a:ea typeface="+mn-ea"/>
              <a:cs typeface="+mn-cs"/>
            </a:endParaRPr>
          </a:p>
        </p:txBody>
      </p:sp>
      <p:pic>
        <p:nvPicPr>
          <p:cNvPr id="45" name="Picture 6"/>
          <p:cNvPicPr>
            <a:picLocks noChangeAspect="1" noChangeArrowheads="1"/>
          </p:cNvPicPr>
          <p:nvPr/>
        </p:nvPicPr>
        <p:blipFill>
          <a:blip r:embed="rId5">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04196" y="1567020"/>
            <a:ext cx="1519238" cy="13956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Rectángulo"/>
          <p:cNvSpPr/>
          <p:nvPr/>
        </p:nvSpPr>
        <p:spPr>
          <a:xfrm>
            <a:off x="2159198" y="-10593"/>
            <a:ext cx="5041702" cy="31937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3" name="52 Grupo"/>
          <p:cNvGrpSpPr/>
          <p:nvPr/>
        </p:nvGrpSpPr>
        <p:grpSpPr>
          <a:xfrm>
            <a:off x="0" y="6422399"/>
            <a:ext cx="4189209" cy="276999"/>
            <a:chOff x="2439852" y="105252"/>
            <a:chExt cx="3471724" cy="276999"/>
          </a:xfrm>
        </p:grpSpPr>
        <p:sp>
          <p:nvSpPr>
            <p:cNvPr id="54" name="53 Elipse"/>
            <p:cNvSpPr/>
            <p:nvPr/>
          </p:nvSpPr>
          <p:spPr>
            <a:xfrm>
              <a:off x="2439852" y="135314"/>
              <a:ext cx="252096" cy="203973"/>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5" name="54 Conector recto"/>
            <p:cNvCxnSpPr>
              <a:cxnSpLocks/>
            </p:cNvCxnSpPr>
            <p:nvPr/>
          </p:nvCxnSpPr>
          <p:spPr>
            <a:xfrm>
              <a:off x="2727830" y="249012"/>
              <a:ext cx="558431"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6" name="55 CuadroTexto"/>
            <p:cNvSpPr txBox="1"/>
            <p:nvPr/>
          </p:nvSpPr>
          <p:spPr>
            <a:xfrm>
              <a:off x="3253873" y="105252"/>
              <a:ext cx="2657703"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8" name="57 Grupo"/>
          <p:cNvGrpSpPr/>
          <p:nvPr/>
        </p:nvGrpSpPr>
        <p:grpSpPr>
          <a:xfrm>
            <a:off x="172232" y="6813668"/>
            <a:ext cx="802948" cy="1613612"/>
            <a:chOff x="1059074" y="553075"/>
            <a:chExt cx="823385" cy="1630306"/>
          </a:xfrm>
        </p:grpSpPr>
        <p:pic>
          <p:nvPicPr>
            <p:cNvPr id="59"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0" name="59 Rectángulo redondeado"/>
            <p:cNvSpPr/>
            <p:nvPr/>
          </p:nvSpPr>
          <p:spPr>
            <a:xfrm>
              <a:off x="1059074" y="1520368"/>
              <a:ext cx="796277"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40,7%</a:t>
              </a:r>
            </a:p>
          </p:txBody>
        </p:sp>
        <p:sp>
          <p:nvSpPr>
            <p:cNvPr id="61" name="60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sp>
          <p:nvSpPr>
            <p:cNvPr id="62" name="61 Rectángulo"/>
            <p:cNvSpPr/>
            <p:nvPr/>
          </p:nvSpPr>
          <p:spPr>
            <a:xfrm>
              <a:off x="1107898" y="1903516"/>
              <a:ext cx="774561" cy="279865"/>
            </a:xfrm>
            <a:prstGeom prst="rect">
              <a:avLst/>
            </a:prstGeom>
          </p:spPr>
          <p:txBody>
            <a:bodyPr wrap="none">
              <a:spAutoFit/>
            </a:bodyPr>
            <a:lstStyle/>
            <a:p>
              <a:r>
                <a:rPr lang="es-ES" sz="1200" b="1" dirty="0">
                  <a:latin typeface="Arial Narrow" panose="020B0606020202030204" pitchFamily="34" charset="0"/>
                </a:rPr>
                <a:t> 11 casos</a:t>
              </a:r>
              <a:endParaRPr lang="es-CO" sz="1200" dirty="0"/>
            </a:p>
          </p:txBody>
        </p:sp>
      </p:grpSp>
      <p:grpSp>
        <p:nvGrpSpPr>
          <p:cNvPr id="3" name="2 Grupo"/>
          <p:cNvGrpSpPr/>
          <p:nvPr/>
        </p:nvGrpSpPr>
        <p:grpSpPr>
          <a:xfrm>
            <a:off x="1041605" y="6828686"/>
            <a:ext cx="826373" cy="1582088"/>
            <a:chOff x="3159269" y="6660232"/>
            <a:chExt cx="826373" cy="1582088"/>
          </a:xfrm>
        </p:grpSpPr>
        <p:sp>
          <p:nvSpPr>
            <p:cNvPr id="57" name="56 Rectángulo redondeado"/>
            <p:cNvSpPr/>
            <p:nvPr/>
          </p:nvSpPr>
          <p:spPr>
            <a:xfrm>
              <a:off x="3171391" y="7613877"/>
              <a:ext cx="79514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59,3%</a:t>
              </a:r>
            </a:p>
          </p:txBody>
        </p:sp>
        <p:sp>
          <p:nvSpPr>
            <p:cNvPr id="64" name="63 Rectángulo"/>
            <p:cNvSpPr/>
            <p:nvPr/>
          </p:nvSpPr>
          <p:spPr>
            <a:xfrm>
              <a:off x="3204659" y="7340577"/>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sp>
          <p:nvSpPr>
            <p:cNvPr id="65" name="64 Rectángulo"/>
            <p:cNvSpPr/>
            <p:nvPr/>
          </p:nvSpPr>
          <p:spPr>
            <a:xfrm>
              <a:off x="3159269" y="7965321"/>
              <a:ext cx="720069" cy="276999"/>
            </a:xfrm>
            <a:prstGeom prst="rect">
              <a:avLst/>
            </a:prstGeom>
          </p:spPr>
          <p:txBody>
            <a:bodyPr wrap="none">
              <a:spAutoFit/>
            </a:bodyPr>
            <a:lstStyle/>
            <a:p>
              <a:r>
                <a:rPr lang="es-ES" sz="1200" b="1" dirty="0">
                  <a:latin typeface="Arial Narrow" panose="020B0606020202030204" pitchFamily="34" charset="0"/>
                </a:rPr>
                <a:t>16 casos</a:t>
              </a:r>
              <a:endParaRPr lang="es-CO" sz="1200" dirty="0"/>
            </a:p>
          </p:txBody>
        </p:sp>
        <p:pic>
          <p:nvPicPr>
            <p:cNvPr id="70" name="Picture 3"/>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29313" t="7366" r="56038"/>
            <a:stretch/>
          </p:blipFill>
          <p:spPr bwMode="auto">
            <a:xfrm>
              <a:off x="3230874" y="6660232"/>
              <a:ext cx="696035"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6" name="5 Grupo"/>
          <p:cNvGrpSpPr/>
          <p:nvPr/>
        </p:nvGrpSpPr>
        <p:grpSpPr>
          <a:xfrm>
            <a:off x="4282577" y="6813668"/>
            <a:ext cx="816548" cy="1619439"/>
            <a:chOff x="838588" y="8382748"/>
            <a:chExt cx="816548" cy="1431173"/>
          </a:xfrm>
        </p:grpSpPr>
        <p:pic>
          <p:nvPicPr>
            <p:cNvPr id="75" name="Picture 9"/>
            <p:cNvPicPr>
              <a:picLocks noChangeAspect="1" noChangeArrowheads="1"/>
            </p:cNvPicPr>
            <p:nvPr/>
          </p:nvPicPr>
          <p:blipFill>
            <a:blip r:embed="rId7">
              <a:biLevel thresh="50000"/>
              <a:extLst>
                <a:ext uri="{28A0092B-C50C-407E-A947-70E740481C1C}">
                  <a14:useLocalDpi xmlns:a14="http://schemas.microsoft.com/office/drawing/2010/main" val="0"/>
                </a:ext>
              </a:extLst>
            </a:blip>
            <a:srcRect/>
            <a:stretch>
              <a:fillRect/>
            </a:stretch>
          </p:blipFill>
          <p:spPr bwMode="auto">
            <a:xfrm>
              <a:off x="882863" y="8382748"/>
              <a:ext cx="642392" cy="6363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6" name="75 Grupo"/>
            <p:cNvGrpSpPr/>
            <p:nvPr/>
          </p:nvGrpSpPr>
          <p:grpSpPr>
            <a:xfrm>
              <a:off x="838588" y="8963149"/>
              <a:ext cx="816548" cy="850772"/>
              <a:chOff x="1115283" y="1243369"/>
              <a:chExt cx="816548" cy="850772"/>
            </a:xfrm>
          </p:grpSpPr>
          <p:sp>
            <p:nvSpPr>
              <p:cNvPr id="77" name="76 Rectángulo redondeado"/>
              <p:cNvSpPr/>
              <p:nvPr/>
            </p:nvSpPr>
            <p:spPr>
              <a:xfrm>
                <a:off x="1115283" y="1520368"/>
                <a:ext cx="81654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18,5%</a:t>
                </a:r>
              </a:p>
            </p:txBody>
          </p:sp>
          <p:sp>
            <p:nvSpPr>
              <p:cNvPr id="78" name="77 Rectángulo"/>
              <p:cNvSpPr/>
              <p:nvPr/>
            </p:nvSpPr>
            <p:spPr>
              <a:xfrm>
                <a:off x="1180698" y="1243369"/>
                <a:ext cx="550151"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Hogar</a:t>
                </a:r>
              </a:p>
            </p:txBody>
          </p:sp>
          <p:sp>
            <p:nvSpPr>
              <p:cNvPr id="79" name="78 Rectángulo"/>
              <p:cNvSpPr/>
              <p:nvPr/>
            </p:nvSpPr>
            <p:spPr>
              <a:xfrm>
                <a:off x="1141927" y="1849344"/>
                <a:ext cx="684803" cy="244797"/>
              </a:xfrm>
              <a:prstGeom prst="rect">
                <a:avLst/>
              </a:prstGeom>
            </p:spPr>
            <p:txBody>
              <a:bodyPr wrap="none">
                <a:spAutoFit/>
              </a:bodyPr>
              <a:lstStyle/>
              <a:p>
                <a:r>
                  <a:rPr lang="es-ES" sz="1200" b="1" dirty="0">
                    <a:latin typeface="Arial Narrow" panose="020B0606020202030204" pitchFamily="34" charset="0"/>
                  </a:rPr>
                  <a:t> 5 casos</a:t>
                </a:r>
                <a:endParaRPr lang="es-CO" sz="1200" dirty="0"/>
              </a:p>
            </p:txBody>
          </p:sp>
        </p:grpSp>
      </p:grpSp>
      <p:grpSp>
        <p:nvGrpSpPr>
          <p:cNvPr id="9" name="8 Grupo"/>
          <p:cNvGrpSpPr/>
          <p:nvPr/>
        </p:nvGrpSpPr>
        <p:grpSpPr>
          <a:xfrm>
            <a:off x="6147173" y="6708945"/>
            <a:ext cx="915635" cy="1723639"/>
            <a:chOff x="2206271" y="8300359"/>
            <a:chExt cx="915635" cy="1511787"/>
          </a:xfrm>
        </p:grpSpPr>
        <p:grpSp>
          <p:nvGrpSpPr>
            <p:cNvPr id="71" name="70 Grupo"/>
            <p:cNvGrpSpPr/>
            <p:nvPr/>
          </p:nvGrpSpPr>
          <p:grpSpPr>
            <a:xfrm>
              <a:off x="2206271" y="8963149"/>
              <a:ext cx="915635" cy="848997"/>
              <a:chOff x="1033171" y="8262441"/>
              <a:chExt cx="915635" cy="848997"/>
            </a:xfrm>
          </p:grpSpPr>
          <p:sp>
            <p:nvSpPr>
              <p:cNvPr id="72" name="71 Rectángulo redondeado"/>
              <p:cNvSpPr/>
              <p:nvPr/>
            </p:nvSpPr>
            <p:spPr>
              <a:xfrm>
                <a:off x="1101982" y="8535741"/>
                <a:ext cx="84453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66,7%</a:t>
                </a:r>
              </a:p>
            </p:txBody>
          </p:sp>
          <p:sp>
            <p:nvSpPr>
              <p:cNvPr id="73" name="72 Rectángulo"/>
              <p:cNvSpPr/>
              <p:nvPr/>
            </p:nvSpPr>
            <p:spPr>
              <a:xfrm>
                <a:off x="1033171" y="8262441"/>
                <a:ext cx="915635" cy="276999"/>
              </a:xfrm>
              <a:prstGeom prst="rect">
                <a:avLst/>
              </a:prstGeom>
            </p:spPr>
            <p:txBody>
              <a:bodyPr wrap="none">
                <a:spAutoFit/>
              </a:bodyPr>
              <a:lstStyle/>
              <a:p>
                <a:r>
                  <a:rPr lang="es-ES" sz="1200" b="1" u="sng" dirty="0">
                    <a:latin typeface="Arial Narrow" panose="020B0606020202030204" pitchFamily="34" charset="0"/>
                  </a:rPr>
                  <a:t>Restaurante</a:t>
                </a:r>
                <a:endParaRPr lang="es-ES" sz="1200" b="1" u="sng" dirty="0">
                  <a:solidFill>
                    <a:sysClr val="windowText" lastClr="000000"/>
                  </a:solidFill>
                  <a:latin typeface="Arial Narrow" panose="020B0606020202030204" pitchFamily="34" charset="0"/>
                </a:endParaRPr>
              </a:p>
            </p:txBody>
          </p:sp>
          <p:sp>
            <p:nvSpPr>
              <p:cNvPr id="74" name="73 Rectángulo"/>
              <p:cNvSpPr/>
              <p:nvPr/>
            </p:nvSpPr>
            <p:spPr>
              <a:xfrm>
                <a:off x="1146985" y="8868485"/>
                <a:ext cx="720069" cy="242953"/>
              </a:xfrm>
              <a:prstGeom prst="rect">
                <a:avLst/>
              </a:prstGeom>
            </p:spPr>
            <p:txBody>
              <a:bodyPr wrap="none">
                <a:spAutoFit/>
              </a:bodyPr>
              <a:lstStyle/>
              <a:p>
                <a:r>
                  <a:rPr lang="es-ES" sz="1200" b="1" dirty="0">
                    <a:latin typeface="Arial Narrow" panose="020B0606020202030204" pitchFamily="34" charset="0"/>
                  </a:rPr>
                  <a:t>18 casos</a:t>
                </a:r>
                <a:endParaRPr lang="es-CO" sz="1200" dirty="0"/>
              </a:p>
            </p:txBody>
          </p:sp>
        </p:grpSp>
        <p:pic>
          <p:nvPicPr>
            <p:cNvPr id="88" name="Picture 13"/>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5974" r="13735"/>
            <a:stretch/>
          </p:blipFill>
          <p:spPr bwMode="auto">
            <a:xfrm>
              <a:off x="2357954" y="8300359"/>
              <a:ext cx="672937" cy="733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0" name="9 Grupo"/>
          <p:cNvGrpSpPr/>
          <p:nvPr/>
        </p:nvGrpSpPr>
        <p:grpSpPr>
          <a:xfrm>
            <a:off x="5222034" y="6724461"/>
            <a:ext cx="857932" cy="1705037"/>
            <a:chOff x="3636992" y="8315126"/>
            <a:chExt cx="857932" cy="1536658"/>
          </a:xfrm>
        </p:grpSpPr>
        <p:grpSp>
          <p:nvGrpSpPr>
            <p:cNvPr id="80" name="79 Grupo"/>
            <p:cNvGrpSpPr/>
            <p:nvPr/>
          </p:nvGrpSpPr>
          <p:grpSpPr>
            <a:xfrm>
              <a:off x="3659091" y="8987827"/>
              <a:ext cx="835833" cy="863957"/>
              <a:chOff x="5327048" y="1270665"/>
              <a:chExt cx="835833" cy="863957"/>
            </a:xfrm>
          </p:grpSpPr>
          <p:sp>
            <p:nvSpPr>
              <p:cNvPr id="81" name="80 Rectángulo redondeado"/>
              <p:cNvSpPr/>
              <p:nvPr/>
            </p:nvSpPr>
            <p:spPr>
              <a:xfrm>
                <a:off x="5327048" y="1561312"/>
                <a:ext cx="832562"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 0%</a:t>
                </a:r>
              </a:p>
            </p:txBody>
          </p:sp>
          <p:sp>
            <p:nvSpPr>
              <p:cNvPr id="82" name="81 Rectángulo"/>
              <p:cNvSpPr/>
              <p:nvPr/>
            </p:nvSpPr>
            <p:spPr>
              <a:xfrm>
                <a:off x="5338616" y="1270665"/>
                <a:ext cx="824265" cy="276999"/>
              </a:xfrm>
              <a:prstGeom prst="rect">
                <a:avLst/>
              </a:prstGeom>
            </p:spPr>
            <p:txBody>
              <a:bodyPr wrap="none">
                <a:spAutoFit/>
              </a:bodyPr>
              <a:lstStyle/>
              <a:p>
                <a:r>
                  <a:rPr lang="es-ES" sz="1200" b="1" u="sng" dirty="0">
                    <a:latin typeface="Arial Narrow" panose="020B0606020202030204" pitchFamily="34" charset="0"/>
                  </a:rPr>
                  <a:t>Educación</a:t>
                </a:r>
                <a:endParaRPr lang="es-ES" sz="1200" b="1" u="sng" dirty="0">
                  <a:solidFill>
                    <a:sysClr val="windowText" lastClr="000000"/>
                  </a:solidFill>
                  <a:latin typeface="Arial Narrow" panose="020B0606020202030204" pitchFamily="34" charset="0"/>
                </a:endParaRPr>
              </a:p>
            </p:txBody>
          </p:sp>
          <p:sp>
            <p:nvSpPr>
              <p:cNvPr id="83" name="82 Rectángulo"/>
              <p:cNvSpPr/>
              <p:nvPr/>
            </p:nvSpPr>
            <p:spPr>
              <a:xfrm>
                <a:off x="5414617" y="1884978"/>
                <a:ext cx="684803" cy="249644"/>
              </a:xfrm>
              <a:prstGeom prst="rect">
                <a:avLst/>
              </a:prstGeom>
            </p:spPr>
            <p:txBody>
              <a:bodyPr wrap="none">
                <a:spAutoFit/>
              </a:bodyPr>
              <a:lstStyle/>
              <a:p>
                <a:r>
                  <a:rPr lang="es-ES" sz="1200" b="1" dirty="0">
                    <a:latin typeface="Arial Narrow" panose="020B0606020202030204" pitchFamily="34" charset="0"/>
                  </a:rPr>
                  <a:t> 0 casos</a:t>
                </a:r>
                <a:endParaRPr lang="es-CO" sz="1200" dirty="0"/>
              </a:p>
            </p:txBody>
          </p:sp>
        </p:grpSp>
        <p:pic>
          <p:nvPicPr>
            <p:cNvPr id="89" name="Picture 1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636992" y="8315126"/>
              <a:ext cx="854661" cy="7852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4" name="3 Grupo"/>
          <p:cNvGrpSpPr/>
          <p:nvPr/>
        </p:nvGrpSpPr>
        <p:grpSpPr>
          <a:xfrm>
            <a:off x="2917573" y="6820293"/>
            <a:ext cx="1478642" cy="1590481"/>
            <a:chOff x="4557644" y="6712412"/>
            <a:chExt cx="1465466" cy="1590481"/>
          </a:xfrm>
        </p:grpSpPr>
        <p:grpSp>
          <p:nvGrpSpPr>
            <p:cNvPr id="66" name="65 Grupo"/>
            <p:cNvGrpSpPr/>
            <p:nvPr/>
          </p:nvGrpSpPr>
          <p:grpSpPr>
            <a:xfrm>
              <a:off x="4557644" y="7383815"/>
              <a:ext cx="1465466" cy="919078"/>
              <a:chOff x="3600396" y="1241665"/>
              <a:chExt cx="1465466" cy="919078"/>
            </a:xfrm>
          </p:grpSpPr>
          <p:sp>
            <p:nvSpPr>
              <p:cNvPr id="67" name="66 Rectángulo redondeado"/>
              <p:cNvSpPr/>
              <p:nvPr/>
            </p:nvSpPr>
            <p:spPr>
              <a:xfrm>
                <a:off x="3912518" y="1553220"/>
                <a:ext cx="78301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68" name="67 Rectángulo"/>
              <p:cNvSpPr/>
              <p:nvPr/>
            </p:nvSpPr>
            <p:spPr>
              <a:xfrm>
                <a:off x="3600396" y="1241665"/>
                <a:ext cx="1465466" cy="276999"/>
              </a:xfrm>
              <a:prstGeom prst="rect">
                <a:avLst/>
              </a:prstGeom>
            </p:spPr>
            <p:txBody>
              <a:bodyPr wrap="none">
                <a:spAutoFit/>
              </a:bodyPr>
              <a:lstStyle/>
              <a:p>
                <a:r>
                  <a:rPr lang="es-ES" sz="1200" b="1" u="sng" dirty="0">
                    <a:solidFill>
                      <a:sysClr val="windowText" lastClr="000000"/>
                    </a:solidFill>
                    <a:latin typeface="Arial Narrow" panose="020B0606020202030204" pitchFamily="34" charset="0"/>
                  </a:rPr>
                  <a:t>Privado de la libertad</a:t>
                </a:r>
              </a:p>
            </p:txBody>
          </p:sp>
          <p:sp>
            <p:nvSpPr>
              <p:cNvPr id="69" name="68 Rectángulo"/>
              <p:cNvSpPr/>
              <p:nvPr/>
            </p:nvSpPr>
            <p:spPr>
              <a:xfrm>
                <a:off x="3920197" y="1883744"/>
                <a:ext cx="678701" cy="276999"/>
              </a:xfrm>
              <a:prstGeom prst="rect">
                <a:avLst/>
              </a:prstGeom>
            </p:spPr>
            <p:txBody>
              <a:bodyPr wrap="none">
                <a:spAutoFit/>
              </a:bodyPr>
              <a:lstStyle/>
              <a:p>
                <a:r>
                  <a:rPr lang="es-ES" sz="1200" b="1" dirty="0">
                    <a:latin typeface="Arial Narrow" panose="020B0606020202030204" pitchFamily="34" charset="0"/>
                  </a:rPr>
                  <a:t> 0 casos</a:t>
                </a:r>
                <a:endParaRPr lang="es-CO" sz="1200" dirty="0"/>
              </a:p>
            </p:txBody>
          </p:sp>
        </p:grpSp>
        <p:pic>
          <p:nvPicPr>
            <p:cNvPr id="90" name="Picture 4"/>
            <p:cNvPicPr>
              <a:picLocks noChangeAspect="1" noChangeArrowheads="1"/>
            </p:cNvPicPr>
            <p:nvPr/>
          </p:nvPicPr>
          <p:blipFill rotWithShape="1">
            <a:blip r:embed="rId10">
              <a:extLst>
                <a:ext uri="{28A0092B-C50C-407E-A947-70E740481C1C}">
                  <a14:useLocalDpi xmlns:a14="http://schemas.microsoft.com/office/drawing/2010/main" val="0"/>
                </a:ext>
              </a:extLst>
            </a:blip>
            <a:srcRect r="48966"/>
            <a:stretch/>
          </p:blipFill>
          <p:spPr bwMode="auto">
            <a:xfrm>
              <a:off x="4816987" y="6712412"/>
              <a:ext cx="946782" cy="6957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87" name="86 CuadroTexto"/>
          <p:cNvSpPr txBox="1"/>
          <p:nvPr/>
        </p:nvSpPr>
        <p:spPr>
          <a:xfrm>
            <a:off x="49716" y="4963202"/>
            <a:ext cx="2095750" cy="1200329"/>
          </a:xfrm>
          <a:prstGeom prst="rect">
            <a:avLst/>
          </a:prstGeom>
          <a:noFill/>
        </p:spPr>
        <p:txBody>
          <a:bodyPr wrap="square" rtlCol="0">
            <a:spAutoFit/>
          </a:bodyPr>
          <a:lstStyle/>
          <a:p>
            <a:pPr algn="ctr"/>
            <a:r>
              <a:rPr lang="es-ES" sz="1200" b="1" dirty="0">
                <a:latin typeface="Arial Narrow" panose="020B0606020202030204" pitchFamily="34" charset="0"/>
              </a:rPr>
              <a:t>27 personas afectadas en 13(48%) brotes y 14 (52%) casos individuales.</a:t>
            </a:r>
            <a:endParaRPr lang="es-ES" sz="1600" b="1" dirty="0">
              <a:latin typeface="Arial Narrow" panose="020B0606020202030204" pitchFamily="34" charset="0"/>
            </a:endParaRPr>
          </a:p>
          <a:p>
            <a:pPr algn="ctr"/>
            <a:r>
              <a:rPr lang="es-ES" sz="1200" b="1" dirty="0">
                <a:latin typeface="Arial Narrow" panose="020B0606020202030204" pitchFamily="34" charset="0"/>
              </a:rPr>
              <a:t>35,7% menos con relación al mismo periodo del año anterior, donde se reportaron 42 casos </a:t>
            </a:r>
          </a:p>
        </p:txBody>
      </p:sp>
      <p:pic>
        <p:nvPicPr>
          <p:cNvPr id="85" name="Imagen 84">
            <a:extLst>
              <a:ext uri="{FF2B5EF4-FFF2-40B4-BE49-F238E27FC236}">
                <a16:creationId xmlns:a16="http://schemas.microsoft.com/office/drawing/2014/main" id="{8A1BB4ED-BAC0-4736-BD02-3F4DB82A857E}"/>
              </a:ext>
            </a:extLst>
          </p:cNvPr>
          <p:cNvPicPr>
            <a:picLocks noChangeAspect="1"/>
          </p:cNvPicPr>
          <p:nvPr/>
        </p:nvPicPr>
        <p:blipFill>
          <a:blip r:embed="rId11"/>
          <a:stretch>
            <a:fillRect/>
          </a:stretch>
        </p:blipFill>
        <p:spPr>
          <a:xfrm>
            <a:off x="3142276" y="55113"/>
            <a:ext cx="2597121" cy="323116"/>
          </a:xfrm>
          <a:prstGeom prst="rect">
            <a:avLst/>
          </a:prstGeom>
        </p:spPr>
      </p:pic>
      <p:grpSp>
        <p:nvGrpSpPr>
          <p:cNvPr id="15" name="14 Grupo"/>
          <p:cNvGrpSpPr/>
          <p:nvPr/>
        </p:nvGrpSpPr>
        <p:grpSpPr>
          <a:xfrm>
            <a:off x="2223336" y="98683"/>
            <a:ext cx="936104" cy="191774"/>
            <a:chOff x="2448322" y="74775"/>
            <a:chExt cx="936104" cy="230379"/>
          </a:xfrm>
        </p:grpSpPr>
        <p:sp>
          <p:nvSpPr>
            <p:cNvPr id="11" name="10 Elipse"/>
            <p:cNvSpPr/>
            <p:nvPr/>
          </p:nvSpPr>
          <p:spPr>
            <a:xfrm>
              <a:off x="2448322" y="74775"/>
              <a:ext cx="288032" cy="230379"/>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cxnSpLocks/>
              <a:stCxn id="11" idx="6"/>
            </p:cNvCxnSpPr>
            <p:nvPr/>
          </p:nvCxnSpPr>
          <p:spPr>
            <a:xfrm>
              <a:off x="2736354" y="189965"/>
              <a:ext cx="648072" cy="15615"/>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100" name="84 Grupo">
            <a:extLst>
              <a:ext uri="{FF2B5EF4-FFF2-40B4-BE49-F238E27FC236}">
                <a16:creationId xmlns:a16="http://schemas.microsoft.com/office/drawing/2014/main" id="{906C631A-D547-468B-8A7E-521EC9694A55}"/>
              </a:ext>
            </a:extLst>
          </p:cNvPr>
          <p:cNvGrpSpPr/>
          <p:nvPr/>
        </p:nvGrpSpPr>
        <p:grpSpPr>
          <a:xfrm>
            <a:off x="1781397" y="7495545"/>
            <a:ext cx="1335334" cy="681996"/>
            <a:chOff x="37098" y="7421905"/>
            <a:chExt cx="1229607" cy="397370"/>
          </a:xfrm>
        </p:grpSpPr>
        <p:sp>
          <p:nvSpPr>
            <p:cNvPr id="101" name="85 CuadroTexto">
              <a:extLst>
                <a:ext uri="{FF2B5EF4-FFF2-40B4-BE49-F238E27FC236}">
                  <a16:creationId xmlns:a16="http://schemas.microsoft.com/office/drawing/2014/main" id="{E2024541-4AA9-4DB4-996C-972F5DE242DC}"/>
                </a:ext>
              </a:extLst>
            </p:cNvPr>
            <p:cNvSpPr txBox="1"/>
            <p:nvPr/>
          </p:nvSpPr>
          <p:spPr>
            <a:xfrm>
              <a:off x="37098" y="742190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102" name="86 Rectángulo redondeado">
              <a:extLst>
                <a:ext uri="{FF2B5EF4-FFF2-40B4-BE49-F238E27FC236}">
                  <a16:creationId xmlns:a16="http://schemas.microsoft.com/office/drawing/2014/main" id="{656BBBCD-0278-408C-95FC-5CEDAAED9EDC}"/>
                </a:ext>
              </a:extLst>
            </p:cNvPr>
            <p:cNvSpPr/>
            <p:nvPr/>
          </p:nvSpPr>
          <p:spPr>
            <a:xfrm>
              <a:off x="258595" y="7589001"/>
              <a:ext cx="752995" cy="230274"/>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3,7%</a:t>
              </a:r>
            </a:p>
          </p:txBody>
        </p:sp>
      </p:grpSp>
      <p:pic>
        <p:nvPicPr>
          <p:cNvPr id="103" name="Picture 5">
            <a:extLst>
              <a:ext uri="{FF2B5EF4-FFF2-40B4-BE49-F238E27FC236}">
                <a16:creationId xmlns:a16="http://schemas.microsoft.com/office/drawing/2014/main" id="{558767E4-B268-4103-BC13-C5BB27A64A8F}"/>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0893" r="64411"/>
          <a:stretch/>
        </p:blipFill>
        <p:spPr bwMode="auto">
          <a:xfrm>
            <a:off x="1958605" y="6825074"/>
            <a:ext cx="904106" cy="6839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4" name="64 Rectángulo">
            <a:extLst>
              <a:ext uri="{FF2B5EF4-FFF2-40B4-BE49-F238E27FC236}">
                <a16:creationId xmlns:a16="http://schemas.microsoft.com/office/drawing/2014/main" id="{7224608D-1BC5-421B-8B7F-E8FA779894B4}"/>
              </a:ext>
            </a:extLst>
          </p:cNvPr>
          <p:cNvSpPr/>
          <p:nvPr/>
        </p:nvSpPr>
        <p:spPr>
          <a:xfrm>
            <a:off x="2096997" y="8142371"/>
            <a:ext cx="720069" cy="276999"/>
          </a:xfrm>
          <a:prstGeom prst="rect">
            <a:avLst/>
          </a:prstGeom>
        </p:spPr>
        <p:txBody>
          <a:bodyPr wrap="none">
            <a:spAutoFit/>
          </a:bodyPr>
          <a:lstStyle/>
          <a:p>
            <a:r>
              <a:rPr lang="es-ES" sz="1200" b="1" dirty="0">
                <a:latin typeface="Arial Narrow" panose="020B0606020202030204" pitchFamily="34" charset="0"/>
              </a:rPr>
              <a:t>  1 casos</a:t>
            </a:r>
            <a:endParaRPr lang="es-CO" sz="1200" dirty="0"/>
          </a:p>
        </p:txBody>
      </p:sp>
      <p:sp>
        <p:nvSpPr>
          <p:cNvPr id="84" name="17 Rectángulo">
            <a:extLst>
              <a:ext uri="{FF2B5EF4-FFF2-40B4-BE49-F238E27FC236}">
                <a16:creationId xmlns:a16="http://schemas.microsoft.com/office/drawing/2014/main" id="{0D653BA4-53CE-48AA-A019-353A1814D57B}"/>
              </a:ext>
            </a:extLst>
          </p:cNvPr>
          <p:cNvSpPr/>
          <p:nvPr/>
        </p:nvSpPr>
        <p:spPr>
          <a:xfrm>
            <a:off x="2186926" y="2698720"/>
            <a:ext cx="5050445"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Comportamiento ETA. Medellín, por periodo epidemiológico c individuales y brotes 2026(p). </a:t>
            </a:r>
          </a:p>
        </p:txBody>
      </p:sp>
      <p:sp>
        <p:nvSpPr>
          <p:cNvPr id="95" name="69 Rectángulo">
            <a:extLst>
              <a:ext uri="{FF2B5EF4-FFF2-40B4-BE49-F238E27FC236}">
                <a16:creationId xmlns:a16="http://schemas.microsoft.com/office/drawing/2014/main" id="{8E8E7140-94F5-4C8C-8A29-C16443AEA836}"/>
              </a:ext>
            </a:extLst>
          </p:cNvPr>
          <p:cNvSpPr/>
          <p:nvPr/>
        </p:nvSpPr>
        <p:spPr>
          <a:xfrm>
            <a:off x="2158964" y="5977485"/>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las ETA. Medellin 2018 – 2026(p). </a:t>
            </a:r>
          </a:p>
        </p:txBody>
      </p:sp>
      <p:pic>
        <p:nvPicPr>
          <p:cNvPr id="12" name="Imagen 11">
            <a:extLst>
              <a:ext uri="{FF2B5EF4-FFF2-40B4-BE49-F238E27FC236}">
                <a16:creationId xmlns:a16="http://schemas.microsoft.com/office/drawing/2014/main" id="{1D02FC08-C87B-45E4-A59D-06928F32BC01}"/>
              </a:ext>
            </a:extLst>
          </p:cNvPr>
          <p:cNvPicPr>
            <a:picLocks noChangeAspect="1"/>
          </p:cNvPicPr>
          <p:nvPr/>
        </p:nvPicPr>
        <p:blipFill>
          <a:blip r:embed="rId13"/>
          <a:stretch>
            <a:fillRect/>
          </a:stretch>
        </p:blipFill>
        <p:spPr>
          <a:xfrm>
            <a:off x="2180730" y="393373"/>
            <a:ext cx="5020169" cy="2425752"/>
          </a:xfrm>
          <a:prstGeom prst="rect">
            <a:avLst/>
          </a:prstGeom>
        </p:spPr>
      </p:pic>
      <p:pic>
        <p:nvPicPr>
          <p:cNvPr id="18" name="Imagen 17">
            <a:extLst>
              <a:ext uri="{FF2B5EF4-FFF2-40B4-BE49-F238E27FC236}">
                <a16:creationId xmlns:a16="http://schemas.microsoft.com/office/drawing/2014/main" id="{5709FF7F-541D-4176-A5FB-66F0BE07F515}"/>
              </a:ext>
            </a:extLst>
          </p:cNvPr>
          <p:cNvPicPr>
            <a:picLocks noChangeAspect="1"/>
          </p:cNvPicPr>
          <p:nvPr/>
        </p:nvPicPr>
        <p:blipFill>
          <a:blip r:embed="rId14"/>
          <a:stretch>
            <a:fillRect/>
          </a:stretch>
        </p:blipFill>
        <p:spPr>
          <a:xfrm>
            <a:off x="2347468" y="3245970"/>
            <a:ext cx="4572396" cy="2743438"/>
          </a:xfrm>
          <a:prstGeom prst="rect">
            <a:avLst/>
          </a:prstGeom>
        </p:spPr>
      </p:pic>
    </p:spTree>
    <p:extLst>
      <p:ext uri="{BB962C8B-B14F-4D97-AF65-F5344CB8AC3E}">
        <p14:creationId xmlns:p14="http://schemas.microsoft.com/office/powerpoint/2010/main" val="19640019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36243" y="83655"/>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9765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15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644008"/>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47855" y="156423"/>
            <a:ext cx="5341450" cy="4859437"/>
            <a:chOff x="2448322" y="-4523052"/>
            <a:chExt cx="5341450" cy="4859437"/>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596632" y="-4523052"/>
              <a:ext cx="4193140" cy="276999"/>
            </a:xfrm>
            <a:prstGeom prst="rect">
              <a:avLst/>
            </a:prstGeom>
            <a:noFill/>
          </p:spPr>
          <p:txBody>
            <a:bodyPr wrap="square" rtlCol="0">
              <a:spAutoFit/>
            </a:bodyPr>
            <a:lstStyle/>
            <a:p>
              <a:r>
                <a:rPr lang="es-ES" sz="1200" b="1" dirty="0">
                  <a:latin typeface="Arial Narrow" panose="020B0606020202030204" pitchFamily="34" charset="0"/>
                </a:rPr>
                <a:t>Grupo etario según protocolo</a:t>
              </a:r>
            </a:p>
          </p:txBody>
        </p:sp>
      </p:grpSp>
      <p:sp>
        <p:nvSpPr>
          <p:cNvPr id="31" name="69 Rectángulo">
            <a:extLst>
              <a:ext uri="{FF2B5EF4-FFF2-40B4-BE49-F238E27FC236}">
                <a16:creationId xmlns:a16="http://schemas.microsoft.com/office/drawing/2014/main" id="{E65BE18E-E8B1-4CB9-BD91-337E23F32D90}"/>
              </a:ext>
            </a:extLst>
          </p:cNvPr>
          <p:cNvSpPr/>
          <p:nvPr/>
        </p:nvSpPr>
        <p:spPr>
          <a:xfrm>
            <a:off x="18122" y="4206458"/>
            <a:ext cx="5496634"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Distribución de los grupos de edad de los casos notificados de las ETA. a P.E I, Medellín 202(p). </a:t>
            </a:r>
          </a:p>
        </p:txBody>
      </p:sp>
      <p:sp>
        <p:nvSpPr>
          <p:cNvPr id="20" name="127 Rectángulo">
            <a:extLst>
              <a:ext uri="{FF2B5EF4-FFF2-40B4-BE49-F238E27FC236}">
                <a16:creationId xmlns:a16="http://schemas.microsoft.com/office/drawing/2014/main" id="{28393C2F-2302-46EF-AAED-BD6126C15324}"/>
              </a:ext>
            </a:extLst>
          </p:cNvPr>
          <p:cNvSpPr/>
          <p:nvPr/>
        </p:nvSpPr>
        <p:spPr>
          <a:xfrm>
            <a:off x="147213" y="8749586"/>
            <a:ext cx="362015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por Alimento implicado en brotes ETA. a P.E I de 26(p). </a:t>
            </a:r>
          </a:p>
        </p:txBody>
      </p:sp>
      <p:sp>
        <p:nvSpPr>
          <p:cNvPr id="21" name="58 CuadroTexto">
            <a:extLst>
              <a:ext uri="{FF2B5EF4-FFF2-40B4-BE49-F238E27FC236}">
                <a16:creationId xmlns:a16="http://schemas.microsoft.com/office/drawing/2014/main" id="{71C45702-8304-49B6-9A60-7839B4559477}"/>
              </a:ext>
            </a:extLst>
          </p:cNvPr>
          <p:cNvSpPr txBox="1"/>
          <p:nvPr/>
        </p:nvSpPr>
        <p:spPr>
          <a:xfrm>
            <a:off x="1104972" y="4715041"/>
            <a:ext cx="4193140" cy="276999"/>
          </a:xfrm>
          <a:prstGeom prst="rect">
            <a:avLst/>
          </a:prstGeom>
          <a:noFill/>
        </p:spPr>
        <p:txBody>
          <a:bodyPr wrap="square" rtlCol="0">
            <a:spAutoFit/>
          </a:bodyPr>
          <a:lstStyle/>
          <a:p>
            <a:r>
              <a:rPr lang="es-ES" sz="1200" b="1" dirty="0">
                <a:latin typeface="Arial Narrow" panose="020B0606020202030204" pitchFamily="34" charset="0"/>
              </a:rPr>
              <a:t>Alimento implicado</a:t>
            </a:r>
          </a:p>
        </p:txBody>
      </p:sp>
      <p:pic>
        <p:nvPicPr>
          <p:cNvPr id="5" name="Imagen 4">
            <a:extLst>
              <a:ext uri="{FF2B5EF4-FFF2-40B4-BE49-F238E27FC236}">
                <a16:creationId xmlns:a16="http://schemas.microsoft.com/office/drawing/2014/main" id="{CC4D9D87-B6AF-425A-90CF-9E8D5D11A2B3}"/>
              </a:ext>
            </a:extLst>
          </p:cNvPr>
          <p:cNvPicPr>
            <a:picLocks noChangeAspect="1"/>
          </p:cNvPicPr>
          <p:nvPr/>
        </p:nvPicPr>
        <p:blipFill>
          <a:blip r:embed="rId3"/>
          <a:stretch>
            <a:fillRect/>
          </a:stretch>
        </p:blipFill>
        <p:spPr>
          <a:xfrm>
            <a:off x="47854" y="543171"/>
            <a:ext cx="7153043" cy="3908861"/>
          </a:xfrm>
          <a:prstGeom prst="rect">
            <a:avLst/>
          </a:prstGeom>
        </p:spPr>
      </p:pic>
      <p:pic>
        <p:nvPicPr>
          <p:cNvPr id="6" name="Imagen 5">
            <a:extLst>
              <a:ext uri="{FF2B5EF4-FFF2-40B4-BE49-F238E27FC236}">
                <a16:creationId xmlns:a16="http://schemas.microsoft.com/office/drawing/2014/main" id="{012ECF97-7BEF-478F-9FEB-D86ABD7D94C9}"/>
              </a:ext>
            </a:extLst>
          </p:cNvPr>
          <p:cNvPicPr>
            <a:picLocks noChangeAspect="1"/>
          </p:cNvPicPr>
          <p:nvPr/>
        </p:nvPicPr>
        <p:blipFill>
          <a:blip r:embed="rId4"/>
          <a:stretch>
            <a:fillRect/>
          </a:stretch>
        </p:blipFill>
        <p:spPr>
          <a:xfrm>
            <a:off x="47855" y="5278868"/>
            <a:ext cx="7116802" cy="3407985"/>
          </a:xfrm>
          <a:prstGeom prst="rect">
            <a:avLst/>
          </a:prstGeom>
        </p:spPr>
      </p:pic>
    </p:spTree>
    <p:extLst>
      <p:ext uri="{BB962C8B-B14F-4D97-AF65-F5344CB8AC3E}">
        <p14:creationId xmlns:p14="http://schemas.microsoft.com/office/powerpoint/2010/main" val="62321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8122" y="35088"/>
            <a:ext cx="7164655" cy="42620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168868" y="158259"/>
            <a:ext cx="5150962" cy="301001"/>
            <a:chOff x="2448322" y="35384"/>
            <a:chExt cx="5150962" cy="301001"/>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406144" y="35384"/>
              <a:ext cx="4193140" cy="276999"/>
            </a:xfrm>
            <a:prstGeom prst="rect">
              <a:avLst/>
            </a:prstGeom>
            <a:noFill/>
          </p:spPr>
          <p:txBody>
            <a:bodyPr wrap="square" rtlCol="0">
              <a:spAutoFit/>
            </a:bodyPr>
            <a:lstStyle/>
            <a:p>
              <a:r>
                <a:rPr lang="es-ES" sz="1200" b="1" dirty="0">
                  <a:latin typeface="Arial Narrow" panose="020B0606020202030204" pitchFamily="34" charset="0"/>
                </a:rPr>
                <a:t>Síntomas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16 </a:t>
            </a:r>
            <a:endParaRPr lang="es-ES" sz="1050" b="1" dirty="0">
              <a:latin typeface="Arial Narrow" panose="020B0606020202030204" pitchFamily="34" charset="0"/>
            </a:endParaRPr>
          </a:p>
        </p:txBody>
      </p:sp>
      <p:sp>
        <p:nvSpPr>
          <p:cNvPr id="70" name="69 Rectángulo"/>
          <p:cNvSpPr/>
          <p:nvPr/>
        </p:nvSpPr>
        <p:spPr>
          <a:xfrm>
            <a:off x="77562" y="4299539"/>
            <a:ext cx="4494438"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casos según síntomas</a:t>
            </a:r>
            <a:r>
              <a:rPr lang="pt-BR" sz="1050" dirty="0">
                <a:latin typeface="Arial Narrow" panose="020B0606020202030204" pitchFamily="34" charset="0"/>
              </a:rPr>
              <a:t>. a P.E I de 2026(p)</a:t>
            </a:r>
            <a:endParaRPr lang="es-ES" sz="1050"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623" y="10756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55" name="54 Rectángulo"/>
          <p:cNvSpPr/>
          <p:nvPr/>
        </p:nvSpPr>
        <p:spPr>
          <a:xfrm>
            <a:off x="36243" y="4713420"/>
            <a:ext cx="7200900" cy="35329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6" name="55 Grupo"/>
          <p:cNvGrpSpPr/>
          <p:nvPr/>
        </p:nvGrpSpPr>
        <p:grpSpPr>
          <a:xfrm>
            <a:off x="313647" y="4713421"/>
            <a:ext cx="5129244" cy="305726"/>
            <a:chOff x="2448322" y="59386"/>
            <a:chExt cx="5129244" cy="276999"/>
          </a:xfrm>
        </p:grpSpPr>
        <p:sp>
          <p:nvSpPr>
            <p:cNvPr id="57" name="5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8" name="57 Conector recto"/>
            <p:cNvCxnSpPr>
              <a:stCxn id="5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9" name="58 CuadroTexto"/>
            <p:cNvSpPr txBox="1"/>
            <p:nvPr/>
          </p:nvSpPr>
          <p:spPr>
            <a:xfrm>
              <a:off x="3384426" y="59386"/>
              <a:ext cx="4193140" cy="276999"/>
            </a:xfrm>
            <a:prstGeom prst="rect">
              <a:avLst/>
            </a:prstGeom>
            <a:noFill/>
          </p:spPr>
          <p:txBody>
            <a:bodyPr wrap="square" rtlCol="0">
              <a:spAutoFit/>
            </a:bodyPr>
            <a:lstStyle/>
            <a:p>
              <a:r>
                <a:rPr lang="es-ES" sz="1200" b="1" dirty="0">
                  <a:latin typeface="Arial Narrow" panose="020B0606020202030204" pitchFamily="34" charset="0"/>
                </a:rPr>
                <a:t>Sitio de ocurrencia</a:t>
              </a:r>
            </a:p>
          </p:txBody>
        </p:sp>
      </p:grpSp>
      <p:sp>
        <p:nvSpPr>
          <p:cNvPr id="65" name="64 Rectángulo"/>
          <p:cNvSpPr/>
          <p:nvPr/>
        </p:nvSpPr>
        <p:spPr>
          <a:xfrm>
            <a:off x="36243" y="8690186"/>
            <a:ext cx="3955219"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por Sitio de ocurrencia de las ETA </a:t>
            </a:r>
            <a:r>
              <a:rPr lang="pt-BR" sz="1050" dirty="0">
                <a:latin typeface="Arial Narrow" panose="020B0606020202030204" pitchFamily="34" charset="0"/>
              </a:rPr>
              <a:t>a P.E I de 2026(p).</a:t>
            </a:r>
            <a:endParaRPr lang="es-ES" sz="1050" dirty="0">
              <a:latin typeface="Arial Narrow" panose="020B0606020202030204" pitchFamily="34" charset="0"/>
            </a:endParaRPr>
          </a:p>
        </p:txBody>
      </p:sp>
      <p:pic>
        <p:nvPicPr>
          <p:cNvPr id="2" name="Imagen 1">
            <a:extLst>
              <a:ext uri="{FF2B5EF4-FFF2-40B4-BE49-F238E27FC236}">
                <a16:creationId xmlns:a16="http://schemas.microsoft.com/office/drawing/2014/main" id="{D29FA430-266B-49E7-9692-A48D2D49D15B}"/>
              </a:ext>
            </a:extLst>
          </p:cNvPr>
          <p:cNvPicPr>
            <a:picLocks noChangeAspect="1"/>
          </p:cNvPicPr>
          <p:nvPr/>
        </p:nvPicPr>
        <p:blipFill>
          <a:blip r:embed="rId3"/>
          <a:stretch>
            <a:fillRect/>
          </a:stretch>
        </p:blipFill>
        <p:spPr>
          <a:xfrm>
            <a:off x="1" y="502451"/>
            <a:ext cx="7182776" cy="3795054"/>
          </a:xfrm>
          <a:prstGeom prst="rect">
            <a:avLst/>
          </a:prstGeom>
        </p:spPr>
      </p:pic>
      <p:pic>
        <p:nvPicPr>
          <p:cNvPr id="4" name="Imagen 3">
            <a:extLst>
              <a:ext uri="{FF2B5EF4-FFF2-40B4-BE49-F238E27FC236}">
                <a16:creationId xmlns:a16="http://schemas.microsoft.com/office/drawing/2014/main" id="{87BDBD25-9864-437E-8348-897E37A6E36E}"/>
              </a:ext>
            </a:extLst>
          </p:cNvPr>
          <p:cNvPicPr>
            <a:picLocks noChangeAspect="1"/>
          </p:cNvPicPr>
          <p:nvPr/>
        </p:nvPicPr>
        <p:blipFill>
          <a:blip r:embed="rId4"/>
          <a:stretch>
            <a:fillRect/>
          </a:stretch>
        </p:blipFill>
        <p:spPr>
          <a:xfrm>
            <a:off x="77561" y="5134351"/>
            <a:ext cx="7087096" cy="3681194"/>
          </a:xfrm>
          <a:prstGeom prst="rect">
            <a:avLst/>
          </a:prstGeom>
        </p:spPr>
      </p:pic>
    </p:spTree>
    <p:extLst>
      <p:ext uri="{BB962C8B-B14F-4D97-AF65-F5344CB8AC3E}">
        <p14:creationId xmlns:p14="http://schemas.microsoft.com/office/powerpoint/2010/main" val="10784676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375138"/>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13387" y="8850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17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42" name="45 Rectángulo">
            <a:extLst>
              <a:ext uri="{FF2B5EF4-FFF2-40B4-BE49-F238E27FC236}">
                <a16:creationId xmlns:a16="http://schemas.microsoft.com/office/drawing/2014/main" id="{9B419241-6699-4AF5-88AE-7B67507EE66B}"/>
              </a:ext>
            </a:extLst>
          </p:cNvPr>
          <p:cNvSpPr/>
          <p:nvPr/>
        </p:nvSpPr>
        <p:spPr>
          <a:xfrm>
            <a:off x="-58957" y="8770929"/>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proporción de brotes de ETA. Medellín, a periodo epidemiológico I acumulado  de  2026(p)</a:t>
            </a:r>
            <a:endParaRPr lang="es-ES" sz="1000" b="1" dirty="0">
              <a:latin typeface="Arial Narrow" panose="020B0606020202030204" pitchFamily="34" charset="0"/>
            </a:endParaRPr>
          </a:p>
        </p:txBody>
      </p:sp>
      <p:sp>
        <p:nvSpPr>
          <p:cNvPr id="38" name="45 Rectángulo">
            <a:extLst>
              <a:ext uri="{FF2B5EF4-FFF2-40B4-BE49-F238E27FC236}">
                <a16:creationId xmlns:a16="http://schemas.microsoft.com/office/drawing/2014/main" id="{7CBAF574-2D8A-445D-BFA1-4B5BC7DF2E9A}"/>
              </a:ext>
            </a:extLst>
          </p:cNvPr>
          <p:cNvSpPr/>
          <p:nvPr/>
        </p:nvSpPr>
        <p:spPr>
          <a:xfrm>
            <a:off x="36459" y="4681123"/>
            <a:ext cx="7127880" cy="338554"/>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r>
              <a:rPr lang="es-ES" sz="1000" dirty="0">
                <a:latin typeface="Arial Narrow" panose="020B0606020202030204" pitchFamily="34" charset="0"/>
              </a:rPr>
              <a:t>Figura. Mapa temático de incidencia de ETA. Medellín, a periodo epidemiológico I acumulado  de  2026(p)</a:t>
            </a:r>
            <a:endParaRPr lang="es-ES" sz="1000" b="1" dirty="0">
              <a:latin typeface="Arial Narrow" panose="020B0606020202030204" pitchFamily="34" charset="0"/>
            </a:endParaRPr>
          </a:p>
        </p:txBody>
      </p:sp>
      <p:sp>
        <p:nvSpPr>
          <p:cNvPr id="40" name="22 CuadroTexto">
            <a:extLst>
              <a:ext uri="{FF2B5EF4-FFF2-40B4-BE49-F238E27FC236}">
                <a16:creationId xmlns:a16="http://schemas.microsoft.com/office/drawing/2014/main" id="{0E8616E5-8BDD-4CBA-A953-498529B97F95}"/>
              </a:ext>
            </a:extLst>
          </p:cNvPr>
          <p:cNvSpPr txBox="1"/>
          <p:nvPr/>
        </p:nvSpPr>
        <p:spPr>
          <a:xfrm>
            <a:off x="1213458" y="67434"/>
            <a:ext cx="2743410"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Comportamiento por territorio</a:t>
            </a:r>
          </a:p>
        </p:txBody>
      </p:sp>
      <p:pic>
        <p:nvPicPr>
          <p:cNvPr id="2" name="Imagen 1">
            <a:extLst>
              <a:ext uri="{FF2B5EF4-FFF2-40B4-BE49-F238E27FC236}">
                <a16:creationId xmlns:a16="http://schemas.microsoft.com/office/drawing/2014/main" id="{6D3CB72C-F5AE-4CD0-8C95-275B4B657FB8}"/>
              </a:ext>
            </a:extLst>
          </p:cNvPr>
          <p:cNvPicPr>
            <a:picLocks noChangeAspect="1"/>
          </p:cNvPicPr>
          <p:nvPr/>
        </p:nvPicPr>
        <p:blipFill>
          <a:blip r:embed="rId2"/>
          <a:stretch>
            <a:fillRect/>
          </a:stretch>
        </p:blipFill>
        <p:spPr>
          <a:xfrm>
            <a:off x="36459" y="5019677"/>
            <a:ext cx="7127880" cy="3751252"/>
          </a:xfrm>
          <a:prstGeom prst="rect">
            <a:avLst/>
          </a:prstGeom>
        </p:spPr>
      </p:pic>
      <p:pic>
        <p:nvPicPr>
          <p:cNvPr id="4" name="Imagen 3">
            <a:extLst>
              <a:ext uri="{FF2B5EF4-FFF2-40B4-BE49-F238E27FC236}">
                <a16:creationId xmlns:a16="http://schemas.microsoft.com/office/drawing/2014/main" id="{C1E7F1E4-5885-41DA-83C9-88D811EA715F}"/>
              </a:ext>
            </a:extLst>
          </p:cNvPr>
          <p:cNvPicPr>
            <a:picLocks noChangeAspect="1"/>
          </p:cNvPicPr>
          <p:nvPr/>
        </p:nvPicPr>
        <p:blipFill>
          <a:blip r:embed="rId3"/>
          <a:stretch>
            <a:fillRect/>
          </a:stretch>
        </p:blipFill>
        <p:spPr>
          <a:xfrm>
            <a:off x="36459" y="397226"/>
            <a:ext cx="7127880" cy="4283898"/>
          </a:xfrm>
          <a:prstGeom prst="rect">
            <a:avLst/>
          </a:prstGeom>
        </p:spPr>
      </p:pic>
    </p:spTree>
    <p:extLst>
      <p:ext uri="{BB962C8B-B14F-4D97-AF65-F5344CB8AC3E}">
        <p14:creationId xmlns:p14="http://schemas.microsoft.com/office/powerpoint/2010/main" val="36035668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18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11" name="13 Rectángulo"/>
          <p:cNvSpPr/>
          <p:nvPr/>
        </p:nvSpPr>
        <p:spPr>
          <a:xfrm>
            <a:off x="-25589" y="5401922"/>
            <a:ext cx="7201344" cy="354267"/>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2" name="25 Grupo"/>
          <p:cNvGrpSpPr/>
          <p:nvPr/>
        </p:nvGrpSpPr>
        <p:grpSpPr>
          <a:xfrm>
            <a:off x="95275" y="5408179"/>
            <a:ext cx="3520527" cy="289193"/>
            <a:chOff x="2448322" y="47192"/>
            <a:chExt cx="3520527" cy="289193"/>
          </a:xfrm>
        </p:grpSpPr>
        <p:sp>
          <p:nvSpPr>
            <p:cNvPr id="14"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5" name="27 Conector recto"/>
            <p:cNvCxnSpPr>
              <a:stCxn id="14"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6" name="28 CuadroTexto"/>
            <p:cNvSpPr txBox="1"/>
            <p:nvPr/>
          </p:nvSpPr>
          <p:spPr>
            <a:xfrm>
              <a:off x="3376561" y="47192"/>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7" name="38 CuadroTexto"/>
          <p:cNvSpPr txBox="1"/>
          <p:nvPr/>
        </p:nvSpPr>
        <p:spPr>
          <a:xfrm>
            <a:off x="-25589" y="5771090"/>
            <a:ext cx="2578141"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de notificación inmediata notificados oportunamente</a:t>
            </a:r>
            <a:endParaRPr lang="es-ES" sz="1050" b="1" dirty="0">
              <a:latin typeface="Arial Narrow" panose="020B0606020202030204" pitchFamily="34" charset="0"/>
            </a:endParaRPr>
          </a:p>
        </p:txBody>
      </p:sp>
      <p:sp>
        <p:nvSpPr>
          <p:cNvPr id="18" name="42 CuadroTexto"/>
          <p:cNvSpPr txBox="1"/>
          <p:nvPr/>
        </p:nvSpPr>
        <p:spPr>
          <a:xfrm>
            <a:off x="-20574" y="6667465"/>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a los que se les detecto modo de transmisión</a:t>
            </a:r>
            <a:endParaRPr lang="es-ES" sz="1050" b="1" dirty="0">
              <a:latin typeface="Arial Narrow" panose="020B0606020202030204" pitchFamily="34" charset="0"/>
            </a:endParaRPr>
          </a:p>
        </p:txBody>
      </p:sp>
      <p:sp>
        <p:nvSpPr>
          <p:cNvPr id="19" name="46 CuadroTexto"/>
          <p:cNvSpPr txBox="1"/>
          <p:nvPr/>
        </p:nvSpPr>
        <p:spPr>
          <a:xfrm>
            <a:off x="616718" y="7058130"/>
            <a:ext cx="670376" cy="369332"/>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20" name="47 CuadroTexto"/>
          <p:cNvSpPr txBox="1"/>
          <p:nvPr/>
        </p:nvSpPr>
        <p:spPr>
          <a:xfrm>
            <a:off x="4924578" y="5793422"/>
            <a:ext cx="2241210" cy="41549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identificación de agente etiológico</a:t>
            </a:r>
          </a:p>
        </p:txBody>
      </p:sp>
      <p:sp>
        <p:nvSpPr>
          <p:cNvPr id="21" name="48 CuadroTexto"/>
          <p:cNvSpPr txBox="1"/>
          <p:nvPr/>
        </p:nvSpPr>
        <p:spPr>
          <a:xfrm>
            <a:off x="5840827" y="6174557"/>
            <a:ext cx="521297"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33% </a:t>
            </a:r>
          </a:p>
        </p:txBody>
      </p:sp>
      <p:sp>
        <p:nvSpPr>
          <p:cNvPr id="22" name="43 CuadroTexto"/>
          <p:cNvSpPr txBox="1"/>
          <p:nvPr/>
        </p:nvSpPr>
        <p:spPr>
          <a:xfrm>
            <a:off x="4861796" y="6708040"/>
            <a:ext cx="2241210" cy="457048"/>
          </a:xfrm>
          <a:prstGeom prst="rect">
            <a:avLst/>
          </a:prstGeom>
          <a:noFill/>
        </p:spPr>
        <p:txBody>
          <a:bodyPr wrap="square" rtlCol="0">
            <a:spAutoFit/>
          </a:bodyPr>
          <a:lstStyle/>
          <a:p>
            <a:pPr algn="ctr"/>
            <a:r>
              <a:rPr lang="es-CO" sz="1050" b="1" dirty="0">
                <a:latin typeface="Arial Narrow" panose="020B0606020202030204" pitchFamily="34" charset="0"/>
              </a:rPr>
              <a:t>Porcentaje de brotes de ETA  con toma de muestra</a:t>
            </a:r>
          </a:p>
        </p:txBody>
      </p:sp>
      <p:sp>
        <p:nvSpPr>
          <p:cNvPr id="23" name="49 CuadroTexto"/>
          <p:cNvSpPr txBox="1"/>
          <p:nvPr/>
        </p:nvSpPr>
        <p:spPr>
          <a:xfrm>
            <a:off x="5861667" y="7040955"/>
            <a:ext cx="47961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66%</a:t>
            </a:r>
          </a:p>
        </p:txBody>
      </p:sp>
      <p:cxnSp>
        <p:nvCxnSpPr>
          <p:cNvPr id="24" name="51 Conector recto de flecha"/>
          <p:cNvCxnSpPr>
            <a:cxnSpLocks/>
          </p:cNvCxnSpPr>
          <p:nvPr/>
        </p:nvCxnSpPr>
        <p:spPr>
          <a:xfrm flipH="1">
            <a:off x="565387" y="6604956"/>
            <a:ext cx="6132296" cy="1"/>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25" name="91 CuadroTexto"/>
          <p:cNvSpPr txBox="1"/>
          <p:nvPr/>
        </p:nvSpPr>
        <p:spPr>
          <a:xfrm>
            <a:off x="783881" y="6081736"/>
            <a:ext cx="758541" cy="523220"/>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3 brotes</a:t>
            </a:r>
          </a:p>
          <a:p>
            <a:pPr algn="ctr"/>
            <a:r>
              <a:rPr lang="es-ES" b="1" dirty="0">
                <a:solidFill>
                  <a:srgbClr val="C00000"/>
                </a:solidFill>
                <a:latin typeface="Arial Narrow" panose="020B0606020202030204" pitchFamily="34" charset="0"/>
              </a:rPr>
              <a:t>100% </a:t>
            </a:r>
          </a:p>
        </p:txBody>
      </p:sp>
      <p:sp>
        <p:nvSpPr>
          <p:cNvPr id="26" name="31 Rectángulo"/>
          <p:cNvSpPr/>
          <p:nvPr/>
        </p:nvSpPr>
        <p:spPr>
          <a:xfrm>
            <a:off x="-10825" y="7829826"/>
            <a:ext cx="7171815" cy="1369606"/>
          </a:xfrm>
          <a:prstGeom prst="rect">
            <a:avLst/>
          </a:prstGeom>
        </p:spPr>
        <p:txBody>
          <a:bodyPr wrap="square">
            <a:spAutoFit/>
          </a:bodyPr>
          <a:lstStyle/>
          <a:p>
            <a:pPr algn="just"/>
            <a:r>
              <a:rPr lang="es-CO" sz="1200" dirty="0">
                <a:latin typeface="Arial Narrow" panose="020B0606020202030204" pitchFamily="34" charset="0"/>
              </a:rPr>
              <a:t>El sitio de mayor ocurrencia de las ETA a nivel individual están: el hogar seguido de los restaurantes, se presentaron tres  brotes afectando a 13 personas por consumo de alimentos mixtos (MENÚ) en restaurantes. </a:t>
            </a:r>
            <a:r>
              <a:rPr lang="es-ES" sz="1200" dirty="0">
                <a:latin typeface="Arial Narrow" panose="020B0606020202030204" pitchFamily="34" charset="0"/>
              </a:rPr>
              <a:t>El grupo de edad más afectado es el grupo de los 20 a los 49 años seguido del  de 50  a los 74 años, </a:t>
            </a:r>
          </a:p>
          <a:p>
            <a:pPr algn="just"/>
            <a:r>
              <a:rPr lang="es-CO" sz="1200" dirty="0">
                <a:latin typeface="Arial Narrow" panose="020B0606020202030204" pitchFamily="34" charset="0"/>
              </a:rPr>
              <a:t>Los alimentos más involucrados los alimentos mixtos y los que contienen pollo, La sintomatología más predominante es la gastrointestinal (diarrea, náuseas, vomito); </a:t>
            </a:r>
            <a:r>
              <a:rPr lang="es-CO" sz="1100" dirty="0">
                <a:latin typeface="Arial Narrow" panose="020B0606020202030204" pitchFamily="34" charset="0"/>
              </a:rPr>
              <a:t>dentro de los agentes identificados tenemos:</a:t>
            </a:r>
            <a:r>
              <a:rPr lang="es-CO" sz="1100" i="1" dirty="0">
                <a:latin typeface="Arial Narrow" panose="020B0606020202030204" pitchFamily="34" charset="0"/>
              </a:rPr>
              <a:t> </a:t>
            </a:r>
            <a:r>
              <a:rPr lang="es-CO" sz="1100" i="1" dirty="0" err="1">
                <a:latin typeface="Arial Narrow" panose="020B0606020202030204" pitchFamily="34" charset="0"/>
              </a:rPr>
              <a:t>Escherichia</a:t>
            </a:r>
            <a:r>
              <a:rPr lang="es-CO" sz="1100" i="1" dirty="0">
                <a:latin typeface="Arial Narrow" panose="020B0606020202030204" pitchFamily="34" charset="0"/>
              </a:rPr>
              <a:t> </a:t>
            </a:r>
            <a:r>
              <a:rPr lang="es-CO" sz="1100" i="1" dirty="0" err="1">
                <a:latin typeface="Arial Narrow" panose="020B0606020202030204" pitchFamily="34" charset="0"/>
              </a:rPr>
              <a:t>coli</a:t>
            </a:r>
            <a:r>
              <a:rPr lang="es-CO" sz="1100" i="1" dirty="0">
                <a:latin typeface="Arial Narrow" panose="020B0606020202030204" pitchFamily="34" charset="0"/>
              </a:rPr>
              <a:t>,</a:t>
            </a:r>
            <a:r>
              <a:rPr lang="es-CO" sz="1100" dirty="0">
                <a:latin typeface="Arial Narrow" panose="020B0606020202030204" pitchFamily="34" charset="0"/>
              </a:rPr>
              <a:t> </a:t>
            </a:r>
            <a:r>
              <a:rPr lang="es-ES" sz="1100" dirty="0">
                <a:latin typeface="Arial Narrow" panose="020B0606020202030204" pitchFamily="34" charset="0"/>
              </a:rPr>
              <a:t>No se reportan complicaciones ni muertes</a:t>
            </a:r>
          </a:p>
          <a:p>
            <a:pPr algn="just"/>
            <a:endParaRPr lang="es-CO" sz="1200" dirty="0">
              <a:latin typeface="Arial Narrow" panose="020B0606020202030204" pitchFamily="34" charset="0"/>
            </a:endParaRPr>
          </a:p>
        </p:txBody>
      </p:sp>
      <p:sp>
        <p:nvSpPr>
          <p:cNvPr id="27" name="32 Rectángulo"/>
          <p:cNvSpPr/>
          <p:nvPr/>
        </p:nvSpPr>
        <p:spPr>
          <a:xfrm>
            <a:off x="24082" y="7506131"/>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161139" y="7537534"/>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33" name="47 CuadroTexto"/>
          <p:cNvSpPr txBox="1"/>
          <p:nvPr/>
        </p:nvSpPr>
        <p:spPr>
          <a:xfrm>
            <a:off x="2571661" y="5810688"/>
            <a:ext cx="2241210" cy="253916"/>
          </a:xfrm>
          <a:prstGeom prst="rect">
            <a:avLst/>
          </a:prstGeom>
          <a:noFill/>
        </p:spPr>
        <p:txBody>
          <a:bodyPr wrap="square" rtlCol="0">
            <a:spAutoFit/>
          </a:bodyPr>
          <a:lstStyle/>
          <a:p>
            <a:pPr algn="ctr"/>
            <a:r>
              <a:rPr lang="es-CO" sz="1050" b="1" dirty="0">
                <a:latin typeface="Arial Narrow" panose="020B0606020202030204" pitchFamily="34" charset="0"/>
              </a:rPr>
              <a:t>Porcentaje de brotes Con IVC</a:t>
            </a:r>
          </a:p>
        </p:txBody>
      </p:sp>
      <p:sp>
        <p:nvSpPr>
          <p:cNvPr id="34" name="42 CuadroTexto"/>
          <p:cNvSpPr txBox="1"/>
          <p:nvPr/>
        </p:nvSpPr>
        <p:spPr>
          <a:xfrm>
            <a:off x="2250628" y="6657951"/>
            <a:ext cx="2600644" cy="415498"/>
          </a:xfrm>
          <a:prstGeom prst="rect">
            <a:avLst/>
          </a:prstGeom>
          <a:noFill/>
        </p:spPr>
        <p:txBody>
          <a:bodyPr wrap="square" rtlCol="0">
            <a:spAutoFit/>
          </a:bodyPr>
          <a:lstStyle/>
          <a:p>
            <a:pPr algn="ctr"/>
            <a:r>
              <a:rPr lang="es-ES" sz="1050" b="1" dirty="0">
                <a:latin typeface="Arial Narrow" panose="020B0606020202030204" pitchFamily="34" charset="0"/>
              </a:rPr>
              <a:t>% de brotes de ETA de notificación inmediata con caracterización social y demográfica</a:t>
            </a:r>
          </a:p>
        </p:txBody>
      </p:sp>
      <p:sp>
        <p:nvSpPr>
          <p:cNvPr id="35" name="91 CuadroTexto"/>
          <p:cNvSpPr txBox="1"/>
          <p:nvPr/>
        </p:nvSpPr>
        <p:spPr>
          <a:xfrm>
            <a:off x="3459469" y="6178619"/>
            <a:ext cx="644728"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 100% </a:t>
            </a:r>
          </a:p>
        </p:txBody>
      </p:sp>
      <p:sp>
        <p:nvSpPr>
          <p:cNvPr id="36" name="46 CuadroTexto"/>
          <p:cNvSpPr txBox="1"/>
          <p:nvPr/>
        </p:nvSpPr>
        <p:spPr>
          <a:xfrm>
            <a:off x="3330911" y="7033430"/>
            <a:ext cx="561372" cy="307777"/>
          </a:xfrm>
          <a:prstGeom prst="rect">
            <a:avLst/>
          </a:prstGeom>
          <a:noFill/>
        </p:spPr>
        <p:txBody>
          <a:bodyPr wrap="none" rtlCol="0">
            <a:spAutoFit/>
          </a:bodyPr>
          <a:lstStyle/>
          <a:p>
            <a:pPr algn="ctr"/>
            <a:r>
              <a:rPr lang="es-ES" b="1" dirty="0">
                <a:solidFill>
                  <a:srgbClr val="C00000"/>
                </a:solidFill>
                <a:latin typeface="Arial Narrow" panose="020B0606020202030204" pitchFamily="34" charset="0"/>
              </a:rPr>
              <a:t>100%</a:t>
            </a:r>
          </a:p>
        </p:txBody>
      </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ETA </a:t>
            </a:r>
          </a:p>
        </p:txBody>
      </p:sp>
      <p:sp>
        <p:nvSpPr>
          <p:cNvPr id="39" name="5 Rectángulo">
            <a:extLst>
              <a:ext uri="{FF2B5EF4-FFF2-40B4-BE49-F238E27FC236}">
                <a16:creationId xmlns:a16="http://schemas.microsoft.com/office/drawing/2014/main" id="{28CDAF96-4F9E-4BF5-AF73-01561A898E49}"/>
              </a:ext>
            </a:extLst>
          </p:cNvPr>
          <p:cNvSpPr/>
          <p:nvPr/>
        </p:nvSpPr>
        <p:spPr>
          <a:xfrm>
            <a:off x="59194" y="4995123"/>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ETA.. Medellín, a Periodo epidemiológico </a:t>
            </a:r>
            <a:r>
              <a:rPr lang="pt-BR" sz="1100" dirty="0">
                <a:latin typeface="Arial Narrow" panose="020B0606020202030204" pitchFamily="34" charset="0"/>
              </a:rPr>
              <a:t> I de 2026(p)</a:t>
            </a:r>
            <a:endParaRPr lang="es-ES" sz="1100" dirty="0">
              <a:latin typeface="Arial Narrow" panose="020B0606020202030204" pitchFamily="34" charset="0"/>
            </a:endParaRPr>
          </a:p>
        </p:txBody>
      </p:sp>
      <p:pic>
        <p:nvPicPr>
          <p:cNvPr id="2" name="Imagen 1">
            <a:extLst>
              <a:ext uri="{FF2B5EF4-FFF2-40B4-BE49-F238E27FC236}">
                <a16:creationId xmlns:a16="http://schemas.microsoft.com/office/drawing/2014/main" id="{29A3F390-2D2B-4767-A030-E0511D2985B1}"/>
              </a:ext>
            </a:extLst>
          </p:cNvPr>
          <p:cNvPicPr>
            <a:picLocks noChangeAspect="1"/>
          </p:cNvPicPr>
          <p:nvPr/>
        </p:nvPicPr>
        <p:blipFill>
          <a:blip r:embed="rId2"/>
          <a:stretch>
            <a:fillRect/>
          </a:stretch>
        </p:blipFill>
        <p:spPr>
          <a:xfrm>
            <a:off x="59194" y="654514"/>
            <a:ext cx="7101925" cy="4324240"/>
          </a:xfrm>
          <a:prstGeom prst="rect">
            <a:avLst/>
          </a:prstGeom>
        </p:spPr>
      </p:pic>
    </p:spTree>
    <p:extLst>
      <p:ext uri="{BB962C8B-B14F-4D97-AF65-F5344CB8AC3E}">
        <p14:creationId xmlns:p14="http://schemas.microsoft.com/office/powerpoint/2010/main" val="1211715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 r="1301"/>
          <a:stretch/>
        </p:blipFill>
        <p:spPr bwMode="auto">
          <a:xfrm>
            <a:off x="-9669" y="10266"/>
            <a:ext cx="2148327" cy="3913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3938064"/>
            <a:ext cx="2180731" cy="30866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90045" y="1026284"/>
            <a:ext cx="2309078"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01 - 2026</a:t>
            </a:r>
          </a:p>
        </p:txBody>
      </p:sp>
      <p:sp>
        <p:nvSpPr>
          <p:cNvPr id="6" name="5 Rectángulo"/>
          <p:cNvSpPr/>
          <p:nvPr/>
        </p:nvSpPr>
        <p:spPr>
          <a:xfrm>
            <a:off x="2179172" y="335895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Canal endémico de </a:t>
            </a:r>
            <a:r>
              <a:rPr lang="es-CO" sz="1100" dirty="0">
                <a:latin typeface="Arial Narrow" panose="020B0606020202030204" pitchFamily="34" charset="0"/>
              </a:rPr>
              <a:t>intento de suicidio</a:t>
            </a:r>
            <a:r>
              <a:rPr lang="es-ES" sz="1100" dirty="0">
                <a:latin typeface="Arial Narrow" panose="020B0606020202030204" pitchFamily="34" charset="0"/>
              </a:rPr>
              <a:t>. Medellín, a Periodo epidemiológico 01  acumulado de 2026. </a:t>
            </a:r>
          </a:p>
        </p:txBody>
      </p:sp>
      <p:grpSp>
        <p:nvGrpSpPr>
          <p:cNvPr id="8" name="7 Grupo"/>
          <p:cNvGrpSpPr/>
          <p:nvPr/>
        </p:nvGrpSpPr>
        <p:grpSpPr>
          <a:xfrm>
            <a:off x="179214" y="5325845"/>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174</a:t>
              </a:r>
            </a:p>
          </p:txBody>
        </p:sp>
      </p:grpSp>
      <p:sp>
        <p:nvSpPr>
          <p:cNvPr id="9" name="8 CuadroTexto"/>
          <p:cNvSpPr txBox="1"/>
          <p:nvPr/>
        </p:nvSpPr>
        <p:spPr>
          <a:xfrm>
            <a:off x="16447" y="5819943"/>
            <a:ext cx="2164284" cy="830997"/>
          </a:xfrm>
          <a:prstGeom prst="rect">
            <a:avLst/>
          </a:prstGeom>
          <a:noFill/>
        </p:spPr>
        <p:txBody>
          <a:bodyPr wrap="square" rtlCol="0">
            <a:spAutoFit/>
          </a:bodyPr>
          <a:lstStyle/>
          <a:p>
            <a:pPr algn="ctr"/>
            <a:r>
              <a:rPr lang="es-ES" sz="1200" b="1" dirty="0">
                <a:latin typeface="Arial Narrow" panose="020B0606020202030204" pitchFamily="34" charset="0"/>
              </a:rPr>
              <a:t>Variación porcentual con respecto al mismo período del año anterior</a:t>
            </a:r>
          </a:p>
          <a:p>
            <a:pPr algn="ctr"/>
            <a:r>
              <a:rPr lang="es-ES" sz="1200" b="1" dirty="0">
                <a:latin typeface="Arial Narrow" panose="020B0606020202030204" pitchFamily="34" charset="0"/>
              </a:rPr>
              <a:t>aumentó en un 5,4%</a:t>
            </a:r>
          </a:p>
        </p:txBody>
      </p:sp>
      <p:sp>
        <p:nvSpPr>
          <p:cNvPr id="18" name="17 Rectángulo"/>
          <p:cNvSpPr/>
          <p:nvPr/>
        </p:nvSpPr>
        <p:spPr>
          <a:xfrm>
            <a:off x="2163040" y="6504491"/>
            <a:ext cx="4946011"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a:t>
            </a:r>
            <a:r>
              <a:rPr lang="es-CO" sz="1100" dirty="0">
                <a:latin typeface="Arial Narrow" panose="020B0606020202030204" pitchFamily="34" charset="0"/>
              </a:rPr>
              <a:t>del intento de suicidio</a:t>
            </a:r>
            <a:r>
              <a:rPr lang="es-ES" sz="1100" dirty="0">
                <a:latin typeface="Arial Narrow" panose="020B0606020202030204" pitchFamily="34" charset="0"/>
              </a:rPr>
              <a:t>. Medellín, a Periodo epidemiológico 01   acumulado de 2023-2026.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19</a:t>
            </a:r>
            <a:endParaRPr lang="es-ES" sz="1050" b="1" dirty="0">
              <a:latin typeface="Arial Narrow" panose="020B0606020202030204" pitchFamily="34" charset="0"/>
            </a:endParaRPr>
          </a:p>
        </p:txBody>
      </p:sp>
      <p:sp>
        <p:nvSpPr>
          <p:cNvPr id="37" name="36 Título"/>
          <p:cNvSpPr>
            <a:spLocks noGrp="1"/>
          </p:cNvSpPr>
          <p:nvPr>
            <p:ph type="ctrTitle"/>
          </p:nvPr>
        </p:nvSpPr>
        <p:spPr>
          <a:xfrm>
            <a:off x="-18971" y="211481"/>
            <a:ext cx="2208885" cy="861774"/>
          </a:xfrm>
          <a:noFill/>
        </p:spPr>
        <p:txBody>
          <a:bodyPr wrap="square" rtlCol="0">
            <a:spAutoFit/>
          </a:bodyPr>
          <a:lstStyle/>
          <a:p>
            <a:r>
              <a:rPr lang="es-ES" sz="2500" b="1" dirty="0" smtClean="0">
                <a:solidFill>
                  <a:srgbClr val="C00000"/>
                </a:solidFill>
                <a:latin typeface="Arial Narrow" panose="020B0606020202030204" pitchFamily="34" charset="0"/>
                <a:ea typeface="+mn-ea"/>
                <a:cs typeface="+mn-cs"/>
              </a:rPr>
              <a:t>Intento </a:t>
            </a:r>
            <a:r>
              <a:rPr lang="es-ES" sz="2500" b="1" dirty="0">
                <a:solidFill>
                  <a:srgbClr val="C00000"/>
                </a:solidFill>
                <a:latin typeface="Arial Narrow" panose="020B0606020202030204" pitchFamily="34" charset="0"/>
                <a:ea typeface="+mn-ea"/>
                <a:cs typeface="+mn-cs"/>
              </a:rPr>
              <a:t>de suicidio</a:t>
            </a:r>
          </a:p>
        </p:txBody>
      </p:sp>
      <p:sp>
        <p:nvSpPr>
          <p:cNvPr id="71" name="70 CuadroTexto"/>
          <p:cNvSpPr txBox="1"/>
          <p:nvPr/>
        </p:nvSpPr>
        <p:spPr>
          <a:xfrm>
            <a:off x="879294" y="7889918"/>
            <a:ext cx="2487070" cy="430887"/>
          </a:xfrm>
          <a:prstGeom prst="rect">
            <a:avLst/>
          </a:prstGeom>
          <a:noFill/>
        </p:spPr>
        <p:txBody>
          <a:bodyPr wrap="square" rtlCol="0">
            <a:spAutoFit/>
          </a:bodyPr>
          <a:lstStyle/>
          <a:p>
            <a:pPr algn="ctr"/>
            <a:r>
              <a:rPr lang="es-CO" sz="1100" b="1" dirty="0">
                <a:latin typeface="Arial Narrow" panose="020B0606020202030204" pitchFamily="34" charset="0"/>
              </a:rPr>
              <a:t>Proporción de incidencia en población general por 100.000 habitantes</a:t>
            </a:r>
            <a:endParaRPr lang="es-ES" sz="1100" b="1" dirty="0">
              <a:latin typeface="Arial Narrow" panose="020B0606020202030204" pitchFamily="34" charset="0"/>
            </a:endParaRPr>
          </a:p>
        </p:txBody>
      </p:sp>
      <p:sp>
        <p:nvSpPr>
          <p:cNvPr id="72" name="71 CuadroTexto"/>
          <p:cNvSpPr txBox="1"/>
          <p:nvPr/>
        </p:nvSpPr>
        <p:spPr>
          <a:xfrm>
            <a:off x="1443263" y="8342291"/>
            <a:ext cx="1143262"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6,2 * 100 mil</a:t>
            </a:r>
          </a:p>
        </p:txBody>
      </p:sp>
      <p:sp>
        <p:nvSpPr>
          <p:cNvPr id="33" name="32 CuadroTexto"/>
          <p:cNvSpPr txBox="1"/>
          <p:nvPr/>
        </p:nvSpPr>
        <p:spPr>
          <a:xfrm>
            <a:off x="3456434" y="7889918"/>
            <a:ext cx="2314792" cy="430887"/>
          </a:xfrm>
          <a:prstGeom prst="rect">
            <a:avLst/>
          </a:prstGeom>
          <a:noFill/>
        </p:spPr>
        <p:txBody>
          <a:bodyPr wrap="square" rtlCol="0">
            <a:spAutoFit/>
          </a:bodyPr>
          <a:lstStyle/>
          <a:p>
            <a:pPr algn="ctr"/>
            <a:r>
              <a:rPr lang="es-CO" sz="1100" b="1" dirty="0">
                <a:latin typeface="Arial Narrow" panose="020B0606020202030204" pitchFamily="34" charset="0"/>
              </a:rPr>
              <a:t>Cobertura de visita de campo</a:t>
            </a:r>
          </a:p>
          <a:p>
            <a:pPr algn="ctr"/>
            <a:r>
              <a:rPr lang="es-CO" sz="1100" b="1" dirty="0">
                <a:latin typeface="Arial Narrow" panose="020B0606020202030204" pitchFamily="34" charset="0"/>
              </a:rPr>
              <a:t>Acciones de vigilancia</a:t>
            </a:r>
            <a:endParaRPr lang="es-ES" sz="1100" b="1" dirty="0">
              <a:latin typeface="Arial Narrow" panose="020B0606020202030204" pitchFamily="34" charset="0"/>
            </a:endParaRPr>
          </a:p>
        </p:txBody>
      </p:sp>
      <p:sp>
        <p:nvSpPr>
          <p:cNvPr id="34" name="33 CuadroTexto"/>
          <p:cNvSpPr txBox="1"/>
          <p:nvPr/>
        </p:nvSpPr>
        <p:spPr>
          <a:xfrm>
            <a:off x="3600750" y="8342291"/>
            <a:ext cx="2203375"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56,9% (99 casos)</a:t>
            </a:r>
          </a:p>
        </p:txBody>
      </p:sp>
      <p:sp>
        <p:nvSpPr>
          <p:cNvPr id="40" name="39 Rectángulo"/>
          <p:cNvSpPr/>
          <p:nvPr/>
        </p:nvSpPr>
        <p:spPr>
          <a:xfrm>
            <a:off x="23310" y="7050336"/>
            <a:ext cx="7177588" cy="37278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1" name="40 Grupo"/>
          <p:cNvGrpSpPr/>
          <p:nvPr/>
        </p:nvGrpSpPr>
        <p:grpSpPr>
          <a:xfrm>
            <a:off x="97999" y="7076361"/>
            <a:ext cx="3446504" cy="276999"/>
            <a:chOff x="2448322" y="74775"/>
            <a:chExt cx="3446504" cy="276999"/>
          </a:xfrm>
        </p:grpSpPr>
        <p:sp>
          <p:nvSpPr>
            <p:cNvPr id="42" name="4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43" name="42 Conector recto"/>
            <p:cNvCxnSpPr>
              <a:stCxn id="4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44" name="4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pic>
        <p:nvPicPr>
          <p:cNvPr id="2" name="Imagen 1">
            <a:extLst>
              <a:ext uri="{FF2B5EF4-FFF2-40B4-BE49-F238E27FC236}">
                <a16:creationId xmlns:a16="http://schemas.microsoft.com/office/drawing/2014/main" id="{323D2A7A-8E05-4AB6-8B5B-D2D8F7FE0BE0}"/>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122829" y="952671"/>
            <a:ext cx="5045794" cy="2176251"/>
          </a:xfrm>
          <a:prstGeom prst="rect">
            <a:avLst/>
          </a:prstGeom>
        </p:spPr>
      </p:pic>
      <p:graphicFrame>
        <p:nvGraphicFramePr>
          <p:cNvPr id="31" name="4 Gráfico">
            <a:extLst>
              <a:ext uri="{FF2B5EF4-FFF2-40B4-BE49-F238E27FC236}">
                <a16:creationId xmlns:a16="http://schemas.microsoft.com/office/drawing/2014/main" id="{94C73958-8DA2-4268-8BF4-11786BD4C4A7}"/>
              </a:ext>
            </a:extLst>
          </p:cNvPr>
          <p:cNvGraphicFramePr>
            <a:graphicFrameLocks/>
          </p:cNvGraphicFramePr>
          <p:nvPr>
            <p:extLst/>
          </p:nvPr>
        </p:nvGraphicFramePr>
        <p:xfrm>
          <a:off x="2071864" y="3813470"/>
          <a:ext cx="5112589" cy="2837470"/>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72830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3"/>
          <p:cNvSpPr txBox="1"/>
          <p:nvPr/>
        </p:nvSpPr>
        <p:spPr>
          <a:xfrm>
            <a:off x="6552777" y="12504"/>
            <a:ext cx="648121" cy="25391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050" b="1" dirty="0">
                <a:solidFill>
                  <a:schemeClr val="dk1"/>
                </a:solidFill>
                <a:latin typeface="Arial Narrow"/>
                <a:ea typeface="Arial Narrow"/>
                <a:cs typeface="Arial Narrow"/>
                <a:sym typeface="Arial Narrow"/>
              </a:rPr>
              <a:t>Pág.. 2</a:t>
            </a:r>
            <a:endParaRPr sz="1050" b="1" dirty="0">
              <a:solidFill>
                <a:schemeClr val="dk1"/>
              </a:solidFill>
              <a:latin typeface="Arial Narrow"/>
              <a:ea typeface="Arial Narrow"/>
              <a:cs typeface="Arial Narrow"/>
              <a:sym typeface="Arial Narrow"/>
            </a:endParaRPr>
          </a:p>
        </p:txBody>
      </p:sp>
      <p:sp>
        <p:nvSpPr>
          <p:cNvPr id="117" name="Google Shape;117;p3"/>
          <p:cNvSpPr txBox="1">
            <a:spLocks noGrp="1"/>
          </p:cNvSpPr>
          <p:nvPr>
            <p:ph type="title"/>
          </p:nvPr>
        </p:nvSpPr>
        <p:spPr>
          <a:xfrm>
            <a:off x="205739" y="2937799"/>
            <a:ext cx="6727831" cy="432048"/>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2000"/>
              <a:buFont typeface="Arial Narrow"/>
              <a:buNone/>
            </a:pPr>
            <a:r>
              <a:rPr lang="es-ES" sz="2000" b="1" dirty="0">
                <a:latin typeface="Arial Narrow"/>
                <a:ea typeface="Arial Narrow"/>
                <a:cs typeface="Arial Narrow"/>
                <a:sym typeface="Arial Narrow"/>
              </a:rPr>
              <a:t>Contenido</a:t>
            </a:r>
            <a:endParaRPr sz="2000" b="1" dirty="0">
              <a:latin typeface="Arial Narrow"/>
              <a:ea typeface="Arial Narrow"/>
              <a:cs typeface="Arial Narrow"/>
              <a:sym typeface="Arial Narrow"/>
            </a:endParaRPr>
          </a:p>
        </p:txBody>
      </p:sp>
      <p:grpSp>
        <p:nvGrpSpPr>
          <p:cNvPr id="118" name="Google Shape;118;p3"/>
          <p:cNvGrpSpPr/>
          <p:nvPr/>
        </p:nvGrpSpPr>
        <p:grpSpPr>
          <a:xfrm>
            <a:off x="0" y="107504"/>
            <a:ext cx="4536554" cy="1534801"/>
            <a:chOff x="0" y="14519"/>
            <a:chExt cx="4536554" cy="1605153"/>
          </a:xfrm>
        </p:grpSpPr>
        <p:sp>
          <p:nvSpPr>
            <p:cNvPr id="119" name="Google Shape;119;p3"/>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120" name="Google Shape;120;p3"/>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121" name="Google Shape;121;p3"/>
          <p:cNvSpPr txBox="1"/>
          <p:nvPr/>
        </p:nvSpPr>
        <p:spPr>
          <a:xfrm>
            <a:off x="576114" y="1684583"/>
            <a:ext cx="3598545"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endParaRPr lang="es-ES"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01 de 2026 - Reporte Semanas 01 a 04 (Hasta enero 31 de 2026)</a:t>
            </a:r>
            <a:endParaRPr lang="es-ES" sz="1200" dirty="0">
              <a:solidFill>
                <a:schemeClr val="dk1"/>
              </a:solidFill>
              <a:latin typeface="Times New Roman"/>
              <a:ea typeface="Times New Roman"/>
              <a:cs typeface="Times New Roman"/>
              <a:sym typeface="Times New Roman"/>
            </a:endParaRPr>
          </a:p>
        </p:txBody>
      </p:sp>
      <p:graphicFrame>
        <p:nvGraphicFramePr>
          <p:cNvPr id="122" name="Google Shape;122;p3"/>
          <p:cNvGraphicFramePr/>
          <p:nvPr>
            <p:extLst>
              <p:ext uri="{D42A27DB-BD31-4B8C-83A1-F6EECF244321}">
                <p14:modId xmlns:p14="http://schemas.microsoft.com/office/powerpoint/2010/main" val="4075102315"/>
              </p:ext>
            </p:extLst>
          </p:nvPr>
        </p:nvGraphicFramePr>
        <p:xfrm>
          <a:off x="288082" y="3347864"/>
          <a:ext cx="6645502" cy="2272909"/>
        </p:xfrm>
        <a:graphic>
          <a:graphicData uri="http://schemas.openxmlformats.org/drawingml/2006/table">
            <a:tbl>
              <a:tblPr>
                <a:noFill/>
                <a:tableStyleId>{93BA0192-C984-429C-8F2B-7130667B95A3}</a:tableStyleId>
              </a:tblPr>
              <a:tblGrid>
                <a:gridCol w="2966576">
                  <a:extLst>
                    <a:ext uri="{9D8B030D-6E8A-4147-A177-3AD203B41FA5}">
                      <a16:colId xmlns:a16="http://schemas.microsoft.com/office/drawing/2014/main" val="20000"/>
                    </a:ext>
                  </a:extLst>
                </a:gridCol>
                <a:gridCol w="2966576">
                  <a:extLst>
                    <a:ext uri="{9D8B030D-6E8A-4147-A177-3AD203B41FA5}">
                      <a16:colId xmlns:a16="http://schemas.microsoft.com/office/drawing/2014/main" val="1766007609"/>
                    </a:ext>
                  </a:extLst>
                </a:gridCol>
                <a:gridCol w="356175">
                  <a:extLst>
                    <a:ext uri="{9D8B030D-6E8A-4147-A177-3AD203B41FA5}">
                      <a16:colId xmlns:a16="http://schemas.microsoft.com/office/drawing/2014/main" val="20002"/>
                    </a:ext>
                  </a:extLst>
                </a:gridCol>
                <a:gridCol w="356175">
                  <a:extLst>
                    <a:ext uri="{9D8B030D-6E8A-4147-A177-3AD203B41FA5}">
                      <a16:colId xmlns:a16="http://schemas.microsoft.com/office/drawing/2014/main" val="1506915996"/>
                    </a:ext>
                  </a:extLst>
                </a:gridCol>
              </a:tblGrid>
              <a:tr h="37440">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Tos</a:t>
                      </a:r>
                      <a:r>
                        <a:rPr lang="es-CO" sz="1100" b="1" i="0" u="none" strike="noStrike" cap="none" baseline="0" dirty="0" smtClean="0">
                          <a:solidFill>
                            <a:schemeClr val="dk1"/>
                          </a:solidFill>
                          <a:latin typeface="Arial Narrow"/>
                          <a:ea typeface="Arial Narrow"/>
                          <a:cs typeface="Arial Narrow"/>
                          <a:sym typeface="Arial Narrow"/>
                        </a:rPr>
                        <a:t> ferina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3</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05"/>
                  </a:ext>
                </a:extLst>
              </a:tr>
              <a:tr h="135925">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Parotiditis</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76371375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Varicela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28551652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Meningitis bacteriana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9619825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Parálisis flácida, Síndrome de rubéola congénita, Tétanos accidental, EAPV, Difteria y Sarampión</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a:t>
                      </a:r>
                      <a:r>
                        <a:rPr lang="es-CO" sz="1100" b="1" i="0" u="none" strike="noStrike" cap="none" baseline="0" dirty="0" smtClean="0">
                          <a:solidFill>
                            <a:schemeClr val="dk1"/>
                          </a:solidFill>
                          <a:latin typeface="Arial Narrow"/>
                          <a:ea typeface="Arial Narrow"/>
                          <a:cs typeface="Arial Narrow"/>
                          <a:sym typeface="Arial"/>
                        </a:rPr>
                        <a:t> 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3127669879"/>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Hepatitis 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extLst>
                  <a:ext uri="{0D108BD9-81ED-4DB2-BD59-A6C34878D82A}">
                    <a16:rowId xmlns:a16="http://schemas.microsoft.com/office/drawing/2014/main" val="1155222588"/>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Intoxicaciones</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11</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08"/>
                  </a:ext>
                </a:extLst>
              </a:tr>
              <a:tr h="91474">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Enfermedad transmitida por alimentos ETA</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14</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118495974"/>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Intento de suicidio</a:t>
                      </a: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lang="es-CO" sz="1100" b="1" i="0" u="none" strike="noStrike" cap="none" dirty="0" smtClean="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19</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448132057"/>
                  </a:ext>
                </a:extLst>
              </a:tr>
              <a:tr h="182947">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Violencia de género e intrafamiliar</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ES" sz="1100" b="1" i="0" u="none" strike="noStrike" cap="none" dirty="0">
                          <a:solidFill>
                            <a:schemeClr val="dk1"/>
                          </a:solidFill>
                          <a:latin typeface="Arial Narrow"/>
                          <a:ea typeface="Arial Narrow"/>
                          <a:cs typeface="Arial Narrow"/>
                          <a:sym typeface="Arial Narrow"/>
                        </a:rPr>
                        <a:t>Pág. </a:t>
                      </a:r>
                      <a:r>
                        <a:rPr lang="es-ES" sz="1100" b="1" i="0" u="none" strike="noStrike" cap="none" dirty="0" smtClean="0">
                          <a:solidFill>
                            <a:schemeClr val="dk1"/>
                          </a:solidFill>
                          <a:latin typeface="Arial Narrow"/>
                          <a:ea typeface="Arial Narrow"/>
                          <a:cs typeface="Arial Narrow"/>
                          <a:sym typeface="Arial Narrow"/>
                        </a:rPr>
                        <a:t>22</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endParaRPr lang="es-CO"/>
                    </a:p>
                  </a:txBody>
                  <a:tcPr/>
                </a:tc>
                <a:extLst>
                  <a:ext uri="{0D108BD9-81ED-4DB2-BD59-A6C34878D82A}">
                    <a16:rowId xmlns:a16="http://schemas.microsoft.com/office/drawing/2014/main" val="10016"/>
                  </a:ext>
                </a:extLst>
              </a:tr>
              <a:tr h="60982">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Dengue</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26</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0018"/>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EDA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28</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2057742915"/>
                  </a:ext>
                </a:extLst>
              </a:tr>
              <a:tr h="0">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Narrow"/>
                        </a:rPr>
                        <a:t>Fiebre tifoidea</a:t>
                      </a: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Narrow"/>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gridSpan="2">
                  <a:txBody>
                    <a:bodyPr/>
                    <a:lstStyle/>
                    <a:p>
                      <a:pPr marL="0" marR="0" lvl="0" indent="0" algn="l" rtl="0">
                        <a:lnSpc>
                          <a:spcPct val="100000"/>
                        </a:lnSpc>
                        <a:spcBef>
                          <a:spcPts val="0"/>
                        </a:spcBef>
                        <a:spcAft>
                          <a:spcPts val="0"/>
                        </a:spcAft>
                        <a:buClr>
                          <a:schemeClr val="dk1"/>
                        </a:buClr>
                        <a:buSzPts val="1100"/>
                        <a:buFont typeface="Arial Narrow"/>
                        <a:buNone/>
                      </a:pPr>
                      <a:r>
                        <a:rPr lang="es-CO" sz="1100" b="1" i="0" u="none" strike="noStrike" cap="none" dirty="0" smtClean="0">
                          <a:solidFill>
                            <a:schemeClr val="dk1"/>
                          </a:solidFill>
                          <a:latin typeface="Arial Narrow"/>
                          <a:ea typeface="Arial Narrow"/>
                          <a:cs typeface="Arial Narrow"/>
                          <a:sym typeface="Arial"/>
                        </a:rPr>
                        <a:t>Pág. </a:t>
                      </a:r>
                      <a:r>
                        <a:rPr lang="es-CO" sz="1100" b="1" i="0" u="none" strike="noStrike" cap="none" smtClean="0">
                          <a:solidFill>
                            <a:schemeClr val="dk1"/>
                          </a:solidFill>
                          <a:latin typeface="Arial Narrow"/>
                          <a:ea typeface="Arial Narrow"/>
                          <a:cs typeface="Arial Narrow"/>
                          <a:sym typeface="Arial"/>
                        </a:rPr>
                        <a:t>30</a:t>
                      </a: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tc hMerge="1">
                  <a:txBody>
                    <a:bodyPr/>
                    <a:lstStyle/>
                    <a:p>
                      <a:pPr marL="0" marR="0" lvl="0" indent="0" algn="l" rtl="0">
                        <a:lnSpc>
                          <a:spcPct val="100000"/>
                        </a:lnSpc>
                        <a:spcBef>
                          <a:spcPts val="0"/>
                        </a:spcBef>
                        <a:spcAft>
                          <a:spcPts val="0"/>
                        </a:spcAft>
                        <a:buClr>
                          <a:schemeClr val="dk1"/>
                        </a:buClr>
                        <a:buSzPts val="1100"/>
                        <a:buFont typeface="Arial Narrow"/>
                        <a:buNone/>
                      </a:pPr>
                      <a:endParaRPr sz="1100" b="1" i="0" u="none" strike="noStrike" cap="none" dirty="0">
                        <a:solidFill>
                          <a:schemeClr val="dk1"/>
                        </a:solidFill>
                        <a:latin typeface="Arial Narrow"/>
                        <a:ea typeface="Arial Narrow"/>
                        <a:cs typeface="Arial Narrow"/>
                        <a:sym typeface="Arial"/>
                      </a:endParaRPr>
                    </a:p>
                  </a:txBody>
                  <a:tcPr marL="5725" marR="5725" marT="5725" marB="0" anchor="ctr">
                    <a:lnL w="9525" cap="flat" cmpd="sng" algn="ctr">
                      <a:solidFill>
                        <a:srgbClr val="000000">
                          <a:alpha val="0"/>
                        </a:srgbClr>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noFill/>
                  </a:tcPr>
                </a:tc>
                <a:extLst>
                  <a:ext uri="{0D108BD9-81ED-4DB2-BD59-A6C34878D82A}">
                    <a16:rowId xmlns:a16="http://schemas.microsoft.com/office/drawing/2014/main" val="1280241224"/>
                  </a:ext>
                </a:extLst>
              </a:tr>
            </a:tbl>
          </a:graphicData>
        </a:graphic>
      </p:graphicFrame>
      <p:pic>
        <p:nvPicPr>
          <p:cNvPr id="123" name="Google Shape;123;p3"/>
          <p:cNvPicPr preferRelativeResize="0"/>
          <p:nvPr/>
        </p:nvPicPr>
        <p:blipFill rotWithShape="1">
          <a:blip r:embed="rId3">
            <a:alphaModFix/>
          </a:blip>
          <a:srcRect/>
          <a:stretch/>
        </p:blipFill>
        <p:spPr>
          <a:xfrm>
            <a:off x="4449340" y="275325"/>
            <a:ext cx="2463478" cy="186074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13 Rectángulo"/>
          <p:cNvSpPr/>
          <p:nvPr/>
        </p:nvSpPr>
        <p:spPr>
          <a:xfrm>
            <a:off x="0" y="5840406"/>
            <a:ext cx="7200900" cy="37017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 name="13 Rectángulo"/>
          <p:cNvSpPr/>
          <p:nvPr/>
        </p:nvSpPr>
        <p:spPr>
          <a:xfrm>
            <a:off x="0"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5" name="25 Grupo"/>
          <p:cNvGrpSpPr/>
          <p:nvPr/>
        </p:nvGrpSpPr>
        <p:grpSpPr>
          <a:xfrm>
            <a:off x="277404" y="127176"/>
            <a:ext cx="3446504" cy="276999"/>
            <a:chOff x="2448322" y="74775"/>
            <a:chExt cx="3446504" cy="276999"/>
          </a:xfrm>
        </p:grpSpPr>
        <p:sp>
          <p:nvSpPr>
            <p:cNvPr id="6"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7" name="27 Conector recto"/>
            <p:cNvCxnSpPr>
              <a:stCxn id="6"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9" name="69 Rectángulo"/>
          <p:cNvSpPr/>
          <p:nvPr/>
        </p:nvSpPr>
        <p:spPr>
          <a:xfrm>
            <a:off x="-64312" y="5501181"/>
            <a:ext cx="721601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r>
              <a:rPr lang="es-ES" sz="700" dirty="0">
                <a:latin typeface="Arial Narrow" panose="020B0606020202030204" pitchFamily="34" charset="0"/>
              </a:rPr>
              <a:t>Figura. Mapa temático de proporción de casos para  intento de suicidio. Medellín, a Periodo epidemiológico 01 acumulado  de  2026. </a:t>
            </a:r>
          </a:p>
        </p:txBody>
      </p:sp>
      <p:grpSp>
        <p:nvGrpSpPr>
          <p:cNvPr id="11" name="25 Grupo"/>
          <p:cNvGrpSpPr/>
          <p:nvPr/>
        </p:nvGrpSpPr>
        <p:grpSpPr>
          <a:xfrm>
            <a:off x="277404" y="5868144"/>
            <a:ext cx="3446504" cy="276999"/>
            <a:chOff x="2448322" y="74775"/>
            <a:chExt cx="3446504" cy="276999"/>
          </a:xfrm>
        </p:grpSpPr>
        <p:sp>
          <p:nvSpPr>
            <p:cNvPr id="12"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27 Conector recto"/>
            <p:cNvCxnSpPr>
              <a:stCxn id="1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4"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15" name="5 Grupo"/>
          <p:cNvGrpSpPr/>
          <p:nvPr/>
        </p:nvGrpSpPr>
        <p:grpSpPr>
          <a:xfrm>
            <a:off x="155575" y="6559629"/>
            <a:ext cx="841843" cy="1132310"/>
            <a:chOff x="1030415" y="748098"/>
            <a:chExt cx="841843" cy="1132310"/>
          </a:xfrm>
        </p:grpSpPr>
        <p:pic>
          <p:nvPicPr>
            <p:cNvPr id="16"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t="10614" r="84474"/>
            <a:stretch/>
          </p:blipFill>
          <p:spPr bwMode="auto">
            <a:xfrm>
              <a:off x="1252052" y="748098"/>
              <a:ext cx="554199" cy="5413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 name="11 Rectángulo redondeado"/>
            <p:cNvSpPr/>
            <p:nvPr/>
          </p:nvSpPr>
          <p:spPr>
            <a:xfrm>
              <a:off x="1030415" y="1520368"/>
              <a:ext cx="824936"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37,93%</a:t>
              </a:r>
            </a:p>
          </p:txBody>
        </p:sp>
        <p:sp>
          <p:nvSpPr>
            <p:cNvPr id="18" name="3 Rectángulo"/>
            <p:cNvSpPr/>
            <p:nvPr/>
          </p:nvSpPr>
          <p:spPr>
            <a:xfrm>
              <a:off x="1068833" y="1243369"/>
              <a:ext cx="803425" cy="276999"/>
            </a:xfrm>
            <a:prstGeom prst="rect">
              <a:avLst/>
            </a:prstGeom>
          </p:spPr>
          <p:txBody>
            <a:bodyPr wrap="none">
              <a:spAutoFit/>
            </a:bodyPr>
            <a:lstStyle/>
            <a:p>
              <a:r>
                <a:rPr lang="es-ES" sz="1200" b="1" u="sng" dirty="0">
                  <a:latin typeface="Arial Narrow" panose="020B0606020202030204" pitchFamily="34" charset="0"/>
                </a:rPr>
                <a:t>Masculino</a:t>
              </a:r>
              <a:endParaRPr lang="es-ES" sz="1200" b="1" u="sng" dirty="0">
                <a:solidFill>
                  <a:sysClr val="windowText" lastClr="000000"/>
                </a:solidFill>
                <a:latin typeface="Arial Narrow" panose="020B0606020202030204" pitchFamily="34" charset="0"/>
              </a:endParaRPr>
            </a:p>
          </p:txBody>
        </p:sp>
      </p:grpSp>
      <p:grpSp>
        <p:nvGrpSpPr>
          <p:cNvPr id="19" name="9 Grupo"/>
          <p:cNvGrpSpPr/>
          <p:nvPr/>
        </p:nvGrpSpPr>
        <p:grpSpPr>
          <a:xfrm>
            <a:off x="1050530" y="6589361"/>
            <a:ext cx="827642" cy="1091720"/>
            <a:chOff x="1825139" y="815810"/>
            <a:chExt cx="827642" cy="1091720"/>
          </a:xfrm>
        </p:grpSpPr>
        <p:sp>
          <p:nvSpPr>
            <p:cNvPr id="20" name="41 Rectángulo redondeado"/>
            <p:cNvSpPr/>
            <p:nvPr/>
          </p:nvSpPr>
          <p:spPr>
            <a:xfrm>
              <a:off x="1846951" y="1547490"/>
              <a:ext cx="80583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62,07%</a:t>
              </a:r>
            </a:p>
          </p:txBody>
        </p:sp>
        <p:sp>
          <p:nvSpPr>
            <p:cNvPr id="21" name="31 Rectángulo"/>
            <p:cNvSpPr/>
            <p:nvPr/>
          </p:nvSpPr>
          <p:spPr>
            <a:xfrm>
              <a:off x="1825139" y="1274190"/>
              <a:ext cx="780983" cy="276999"/>
            </a:xfrm>
            <a:prstGeom prst="rect">
              <a:avLst/>
            </a:prstGeom>
          </p:spPr>
          <p:txBody>
            <a:bodyPr wrap="none">
              <a:spAutoFit/>
            </a:bodyPr>
            <a:lstStyle/>
            <a:p>
              <a:r>
                <a:rPr lang="es-ES" sz="1200" b="1" u="sng" dirty="0">
                  <a:latin typeface="Arial Narrow" panose="020B0606020202030204" pitchFamily="34" charset="0"/>
                </a:rPr>
                <a:t>Femenino</a:t>
              </a:r>
              <a:endParaRPr lang="es-ES" sz="1200" b="1" u="sng" dirty="0">
                <a:solidFill>
                  <a:sysClr val="windowText" lastClr="000000"/>
                </a:solidFill>
                <a:latin typeface="Arial Narrow" panose="020B0606020202030204" pitchFamily="34" charset="0"/>
              </a:endParaRPr>
            </a:p>
          </p:txBody>
        </p:sp>
        <p:pic>
          <p:nvPicPr>
            <p:cNvPr id="22"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29313" t="7366" r="56038"/>
            <a:stretch/>
          </p:blipFill>
          <p:spPr bwMode="auto">
            <a:xfrm>
              <a:off x="1975931" y="815810"/>
              <a:ext cx="489570" cy="5263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3" name="12 Grupo"/>
          <p:cNvGrpSpPr/>
          <p:nvPr/>
        </p:nvGrpSpPr>
        <p:grpSpPr>
          <a:xfrm>
            <a:off x="2159538" y="6593425"/>
            <a:ext cx="1152880" cy="1113356"/>
            <a:chOff x="2107178" y="815810"/>
            <a:chExt cx="1152880" cy="1113356"/>
          </a:xfrm>
        </p:grpSpPr>
        <p:grpSp>
          <p:nvGrpSpPr>
            <p:cNvPr id="24" name="49 Grupo"/>
            <p:cNvGrpSpPr/>
            <p:nvPr/>
          </p:nvGrpSpPr>
          <p:grpSpPr>
            <a:xfrm>
              <a:off x="2107178" y="1317818"/>
              <a:ext cx="1152880" cy="611348"/>
              <a:chOff x="3744466" y="1301912"/>
              <a:chExt cx="1152880" cy="611348"/>
            </a:xfrm>
          </p:grpSpPr>
          <p:sp>
            <p:nvSpPr>
              <p:cNvPr id="26" name="50 Rectángulo redondeado"/>
              <p:cNvSpPr/>
              <p:nvPr/>
            </p:nvSpPr>
            <p:spPr>
              <a:xfrm>
                <a:off x="3912519" y="1553220"/>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0,57%</a:t>
                </a:r>
              </a:p>
            </p:txBody>
          </p:sp>
          <p:sp>
            <p:nvSpPr>
              <p:cNvPr id="27" name="52 Rectángulo"/>
              <p:cNvSpPr/>
              <p:nvPr/>
            </p:nvSpPr>
            <p:spPr>
              <a:xfrm>
                <a:off x="3744466" y="1301912"/>
                <a:ext cx="1152880" cy="276999"/>
              </a:xfrm>
              <a:prstGeom prst="rect">
                <a:avLst/>
              </a:prstGeom>
            </p:spPr>
            <p:txBody>
              <a:bodyPr wrap="none">
                <a:spAutoFit/>
              </a:bodyPr>
              <a:lstStyle/>
              <a:p>
                <a:r>
                  <a:rPr lang="es-ES" sz="1200" b="1" u="sng" dirty="0">
                    <a:latin typeface="Arial Narrow" panose="020B0606020202030204" pitchFamily="34" charset="0"/>
                  </a:rPr>
                  <a:t>Afrocolombiano</a:t>
                </a:r>
                <a:endParaRPr lang="es-ES" sz="1200" b="1" u="sng" dirty="0">
                  <a:solidFill>
                    <a:sysClr val="windowText" lastClr="000000"/>
                  </a:solidFill>
                  <a:latin typeface="Arial Narrow" panose="020B0606020202030204" pitchFamily="34" charset="0"/>
                </a:endParaRPr>
              </a:p>
            </p:txBody>
          </p:sp>
        </p:grpSp>
        <p:pic>
          <p:nvPicPr>
            <p:cNvPr id="25"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59057" t="8806" r="25145"/>
            <a:stretch/>
          </p:blipFill>
          <p:spPr bwMode="auto">
            <a:xfrm>
              <a:off x="2376314" y="815810"/>
              <a:ext cx="535911" cy="5540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8" name="10 Grupo"/>
          <p:cNvGrpSpPr/>
          <p:nvPr/>
        </p:nvGrpSpPr>
        <p:grpSpPr>
          <a:xfrm>
            <a:off x="3240410" y="6612715"/>
            <a:ext cx="740068" cy="1110282"/>
            <a:chOff x="3580462" y="815810"/>
            <a:chExt cx="740068" cy="1110282"/>
          </a:xfrm>
        </p:grpSpPr>
        <p:grpSp>
          <p:nvGrpSpPr>
            <p:cNvPr id="29" name="7 Grupo"/>
            <p:cNvGrpSpPr/>
            <p:nvPr/>
          </p:nvGrpSpPr>
          <p:grpSpPr>
            <a:xfrm>
              <a:off x="3580462" y="1288342"/>
              <a:ext cx="740068" cy="637750"/>
              <a:chOff x="5245046" y="1274868"/>
              <a:chExt cx="740068" cy="637750"/>
            </a:xfrm>
          </p:grpSpPr>
          <p:sp>
            <p:nvSpPr>
              <p:cNvPr id="31" name="43 Rectángulo redondeado"/>
              <p:cNvSpPr/>
              <p:nvPr/>
            </p:nvSpPr>
            <p:spPr>
              <a:xfrm>
                <a:off x="5245046" y="1561312"/>
                <a:ext cx="740068" cy="351306"/>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32" name="33 Rectángulo"/>
              <p:cNvSpPr/>
              <p:nvPr/>
            </p:nvSpPr>
            <p:spPr>
              <a:xfrm>
                <a:off x="5272675" y="1274868"/>
                <a:ext cx="704039" cy="276999"/>
              </a:xfrm>
              <a:prstGeom prst="rect">
                <a:avLst/>
              </a:prstGeom>
            </p:spPr>
            <p:txBody>
              <a:bodyPr wrap="none">
                <a:spAutoFit/>
              </a:bodyPr>
              <a:lstStyle/>
              <a:p>
                <a:r>
                  <a:rPr lang="es-ES" sz="1200" b="1" u="sng" dirty="0">
                    <a:latin typeface="Arial Narrow" panose="020B0606020202030204" pitchFamily="34" charset="0"/>
                  </a:rPr>
                  <a:t>Indígena</a:t>
                </a:r>
                <a:endParaRPr lang="es-ES" sz="1200" b="1" u="sng" dirty="0">
                  <a:solidFill>
                    <a:sysClr val="windowText" lastClr="000000"/>
                  </a:solidFill>
                  <a:latin typeface="Arial Narrow" panose="020B0606020202030204" pitchFamily="34" charset="0"/>
                </a:endParaRPr>
              </a:p>
            </p:txBody>
          </p:sp>
        </p:grpSp>
        <p:pic>
          <p:nvPicPr>
            <p:cNvPr id="30" name="Picture 3"/>
            <p:cNvPicPr>
              <a:picLocks noChangeAspect="1" noChangeArrowheads="1"/>
            </p:cNvPicPr>
            <p:nvPr/>
          </p:nvPicPr>
          <p:blipFill rotWithShape="1">
            <a:blip r:embed="rId2">
              <a:biLevel thresh="75000"/>
              <a:extLst>
                <a:ext uri="{28A0092B-C50C-407E-A947-70E740481C1C}">
                  <a14:useLocalDpi xmlns:a14="http://schemas.microsoft.com/office/drawing/2010/main" val="0"/>
                </a:ext>
              </a:extLst>
            </a:blip>
            <a:srcRect l="86761"/>
            <a:stretch/>
          </p:blipFill>
          <p:spPr bwMode="auto">
            <a:xfrm>
              <a:off x="3727050" y="815810"/>
              <a:ext cx="451077" cy="562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33" name="Picture 6"/>
          <p:cNvPicPr>
            <a:picLocks noChangeAspect="1" noChangeArrowheads="1"/>
          </p:cNvPicPr>
          <p:nvPr/>
        </p:nvPicPr>
        <p:blipFill>
          <a:blip r:embed="rId3">
            <a:biLevel thresh="50000"/>
            <a:extLst>
              <a:ext uri="{28A0092B-C50C-407E-A947-70E740481C1C}">
                <a14:useLocalDpi xmlns:a14="http://schemas.microsoft.com/office/drawing/2010/main" val="0"/>
              </a:ext>
            </a:extLst>
          </a:blip>
          <a:srcRect/>
          <a:stretch>
            <a:fillRect/>
          </a:stretch>
        </p:blipFill>
        <p:spPr bwMode="auto">
          <a:xfrm>
            <a:off x="4873790" y="7827434"/>
            <a:ext cx="721930" cy="590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4" name="71 Grupo"/>
          <p:cNvGrpSpPr/>
          <p:nvPr/>
        </p:nvGrpSpPr>
        <p:grpSpPr>
          <a:xfrm>
            <a:off x="4334634" y="8281069"/>
            <a:ext cx="1690560" cy="650645"/>
            <a:chOff x="-14122" y="7072716"/>
            <a:chExt cx="1282684" cy="650645"/>
          </a:xfrm>
        </p:grpSpPr>
        <p:sp>
          <p:nvSpPr>
            <p:cNvPr id="35" name="7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Área de ocurrencia</a:t>
              </a:r>
            </a:p>
          </p:txBody>
        </p:sp>
        <p:sp>
          <p:nvSpPr>
            <p:cNvPr id="36" name="73 Rectángulo redondeado"/>
            <p:cNvSpPr/>
            <p:nvPr/>
          </p:nvSpPr>
          <p:spPr>
            <a:xfrm>
              <a:off x="-14122" y="7363321"/>
              <a:ext cx="1282684"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Cabecera municipal</a:t>
              </a:r>
            </a:p>
            <a:p>
              <a:pPr algn="ctr"/>
              <a:r>
                <a:rPr lang="es-ES" sz="1600" b="1" dirty="0">
                  <a:solidFill>
                    <a:schemeClr val="tx1"/>
                  </a:solidFill>
                  <a:latin typeface="Arial Narrow" panose="020B0606020202030204" pitchFamily="34" charset="0"/>
                </a:rPr>
                <a:t>96,6%</a:t>
              </a:r>
            </a:p>
          </p:txBody>
        </p:sp>
      </p:grpSp>
      <p:pic>
        <p:nvPicPr>
          <p:cNvPr id="37"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1814317" y="7810161"/>
            <a:ext cx="514828" cy="4097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38" name="87 Grupo"/>
          <p:cNvGrpSpPr/>
          <p:nvPr/>
        </p:nvGrpSpPr>
        <p:grpSpPr>
          <a:xfrm>
            <a:off x="1083388" y="8151213"/>
            <a:ext cx="1995317" cy="780501"/>
            <a:chOff x="-188366" y="7072716"/>
            <a:chExt cx="1513913" cy="780501"/>
          </a:xfrm>
        </p:grpSpPr>
        <p:sp>
          <p:nvSpPr>
            <p:cNvPr id="39" name="88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SGSSS</a:t>
              </a:r>
            </a:p>
          </p:txBody>
        </p:sp>
        <p:sp>
          <p:nvSpPr>
            <p:cNvPr id="40" name="89 Rectángulo redondeado"/>
            <p:cNvSpPr/>
            <p:nvPr/>
          </p:nvSpPr>
          <p:spPr>
            <a:xfrm>
              <a:off x="-188366" y="7363320"/>
              <a:ext cx="1513913" cy="489897"/>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Régimen contributivo: </a:t>
              </a:r>
              <a:r>
                <a:rPr lang="es-ES" sz="1100" b="1" dirty="0">
                  <a:solidFill>
                    <a:schemeClr val="tx1"/>
                  </a:solidFill>
                  <a:latin typeface="Arial Narrow" panose="020B0606020202030204" pitchFamily="34" charset="0"/>
                </a:rPr>
                <a:t>68,97%</a:t>
              </a:r>
            </a:p>
            <a:p>
              <a:pPr algn="ctr"/>
              <a:r>
                <a:rPr lang="es-ES" sz="1100" b="1" dirty="0">
                  <a:solidFill>
                    <a:schemeClr val="tx1"/>
                  </a:solidFill>
                  <a:latin typeface="Arial Narrow" panose="020B0606020202030204" pitchFamily="34" charset="0"/>
                </a:rPr>
                <a:t>Régimen subsidiado: 25,86%</a:t>
              </a:r>
              <a:endParaRPr lang="es-ES" sz="1200" b="1" dirty="0">
                <a:solidFill>
                  <a:schemeClr val="tx1"/>
                </a:solidFill>
                <a:latin typeface="Arial Narrow" panose="020B0606020202030204" pitchFamily="34" charset="0"/>
              </a:endParaRPr>
            </a:p>
          </p:txBody>
        </p:sp>
      </p:grpSp>
      <p:grpSp>
        <p:nvGrpSpPr>
          <p:cNvPr id="42" name="91 Grupo"/>
          <p:cNvGrpSpPr/>
          <p:nvPr/>
        </p:nvGrpSpPr>
        <p:grpSpPr>
          <a:xfrm>
            <a:off x="5275360" y="6644738"/>
            <a:ext cx="874090" cy="1056602"/>
            <a:chOff x="2507826" y="2775558"/>
            <a:chExt cx="874090" cy="1056602"/>
          </a:xfrm>
        </p:grpSpPr>
        <p:sp>
          <p:nvSpPr>
            <p:cNvPr id="43" name="92 Rectángulo redondeado"/>
            <p:cNvSpPr/>
            <p:nvPr/>
          </p:nvSpPr>
          <p:spPr>
            <a:xfrm>
              <a:off x="2507826" y="3472120"/>
              <a:ext cx="874090" cy="360040"/>
            </a:xfrm>
            <a:prstGeom prst="roundRect">
              <a:avLst/>
            </a:prstGeom>
            <a:solidFill>
              <a:schemeClr val="accent4">
                <a:lumMod val="40000"/>
                <a:lumOff val="60000"/>
              </a:scheme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pic>
          <p:nvPicPr>
            <p:cNvPr id="44" name="Picture 2"/>
            <p:cNvPicPr>
              <a:picLocks noChangeAspect="1" noChangeArrowheads="1"/>
            </p:cNvPicPr>
            <p:nvPr/>
          </p:nvPicPr>
          <p:blipFill>
            <a:blip r:embed="rId5">
              <a:biLevel thresh="75000"/>
              <a:extLst>
                <a:ext uri="{28A0092B-C50C-407E-A947-70E740481C1C}">
                  <a14:useLocalDpi xmlns:a14="http://schemas.microsoft.com/office/drawing/2010/main" val="0"/>
                </a:ext>
              </a:extLst>
            </a:blip>
            <a:srcRect/>
            <a:stretch>
              <a:fillRect/>
            </a:stretch>
          </p:blipFill>
          <p:spPr bwMode="auto">
            <a:xfrm>
              <a:off x="2810491" y="2775558"/>
              <a:ext cx="354332" cy="5434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94 Rectángulo"/>
            <p:cNvSpPr/>
            <p:nvPr/>
          </p:nvSpPr>
          <p:spPr>
            <a:xfrm>
              <a:off x="2566290" y="3203848"/>
              <a:ext cx="724878" cy="276999"/>
            </a:xfrm>
            <a:prstGeom prst="rect">
              <a:avLst/>
            </a:prstGeom>
          </p:spPr>
          <p:txBody>
            <a:bodyPr wrap="none">
              <a:spAutoFit/>
            </a:bodyPr>
            <a:lstStyle/>
            <a:p>
              <a:pPr algn="ctr"/>
              <a:r>
                <a:rPr lang="es-ES" sz="1200" b="1" u="sng" dirty="0">
                  <a:latin typeface="Arial Narrow" panose="020B0606020202030204" pitchFamily="34" charset="0"/>
                </a:rPr>
                <a:t>Gestante</a:t>
              </a:r>
              <a:endParaRPr lang="es-ES" sz="1200" b="1" u="sng" dirty="0">
                <a:solidFill>
                  <a:sysClr val="windowText" lastClr="000000"/>
                </a:solidFill>
                <a:latin typeface="Arial Narrow" panose="020B0606020202030204" pitchFamily="34" charset="0"/>
              </a:endParaRPr>
            </a:p>
          </p:txBody>
        </p:sp>
      </p:grpSp>
      <p:grpSp>
        <p:nvGrpSpPr>
          <p:cNvPr id="46" name="14 Grupo"/>
          <p:cNvGrpSpPr/>
          <p:nvPr/>
        </p:nvGrpSpPr>
        <p:grpSpPr>
          <a:xfrm>
            <a:off x="4320530" y="6591933"/>
            <a:ext cx="874090" cy="1127234"/>
            <a:chOff x="4542245" y="835972"/>
            <a:chExt cx="874090" cy="1127234"/>
          </a:xfrm>
        </p:grpSpPr>
        <p:grpSp>
          <p:nvGrpSpPr>
            <p:cNvPr id="47" name="1 Grupo"/>
            <p:cNvGrpSpPr/>
            <p:nvPr/>
          </p:nvGrpSpPr>
          <p:grpSpPr>
            <a:xfrm>
              <a:off x="4542245" y="1334894"/>
              <a:ext cx="874090" cy="628312"/>
              <a:chOff x="2507826" y="3203848"/>
              <a:chExt cx="874090" cy="628312"/>
            </a:xfrm>
          </p:grpSpPr>
          <p:sp>
            <p:nvSpPr>
              <p:cNvPr id="49" name="56 Rectángulo redondeado"/>
              <p:cNvSpPr/>
              <p:nvPr/>
            </p:nvSpPr>
            <p:spPr>
              <a:xfrm>
                <a:off x="2507826" y="3472120"/>
                <a:ext cx="874090"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1,63%</a:t>
                </a:r>
              </a:p>
            </p:txBody>
          </p:sp>
          <p:sp>
            <p:nvSpPr>
              <p:cNvPr id="50" name="38 Rectángulo"/>
              <p:cNvSpPr/>
              <p:nvPr/>
            </p:nvSpPr>
            <p:spPr>
              <a:xfrm>
                <a:off x="2572704" y="3203848"/>
                <a:ext cx="712054" cy="276999"/>
              </a:xfrm>
              <a:prstGeom prst="rect">
                <a:avLst/>
              </a:prstGeom>
            </p:spPr>
            <p:txBody>
              <a:bodyPr wrap="none">
                <a:spAutoFit/>
              </a:bodyPr>
              <a:lstStyle/>
              <a:p>
                <a:pPr algn="ctr"/>
                <a:r>
                  <a:rPr lang="es-ES" sz="1200" b="1" u="sng" dirty="0">
                    <a:latin typeface="Arial Narrow" panose="020B0606020202030204" pitchFamily="34" charset="0"/>
                  </a:rPr>
                  <a:t>Migrante</a:t>
                </a:r>
                <a:endParaRPr lang="es-ES" sz="1200" b="1" u="sng" dirty="0">
                  <a:solidFill>
                    <a:sysClr val="windowText" lastClr="000000"/>
                  </a:solidFill>
                  <a:latin typeface="Arial Narrow" panose="020B0606020202030204" pitchFamily="34" charset="0"/>
                </a:endParaRPr>
              </a:p>
            </p:txBody>
          </p:sp>
        </p:grpSp>
        <p:pic>
          <p:nvPicPr>
            <p:cNvPr id="48" name="Picture 6"/>
            <p:cNvPicPr>
              <a:picLocks noChangeAspect="1" noChangeArrowheads="1"/>
            </p:cNvPicPr>
            <p:nvPr/>
          </p:nvPicPr>
          <p:blipFill>
            <a:blip r:embed="rId6">
              <a:biLevel thresh="50000"/>
              <a:extLst>
                <a:ext uri="{28A0092B-C50C-407E-A947-70E740481C1C}">
                  <a14:useLocalDpi xmlns:a14="http://schemas.microsoft.com/office/drawing/2010/main" val="0"/>
                </a:ext>
              </a:extLst>
            </a:blip>
            <a:srcRect/>
            <a:stretch>
              <a:fillRect/>
            </a:stretch>
          </p:blipFill>
          <p:spPr bwMode="auto">
            <a:xfrm>
              <a:off x="4769141" y="835972"/>
              <a:ext cx="479073" cy="5532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1" name="15 Grupo"/>
          <p:cNvGrpSpPr/>
          <p:nvPr/>
        </p:nvGrpSpPr>
        <p:grpSpPr>
          <a:xfrm>
            <a:off x="6025194" y="6488567"/>
            <a:ext cx="1290798" cy="1202122"/>
            <a:chOff x="9455421" y="903990"/>
            <a:chExt cx="1290798" cy="1202122"/>
          </a:xfrm>
        </p:grpSpPr>
        <p:pic>
          <p:nvPicPr>
            <p:cNvPr id="52" name="Picture 4"/>
            <p:cNvPicPr>
              <a:picLocks noChangeAspect="1" noChangeArrowheads="1"/>
            </p:cNvPicPr>
            <p:nvPr/>
          </p:nvPicPr>
          <p:blipFill rotWithShape="1">
            <a:blip r:embed="rId7">
              <a:biLevel thresh="50000"/>
              <a:extLst>
                <a:ext uri="{28A0092B-C50C-407E-A947-70E740481C1C}">
                  <a14:useLocalDpi xmlns:a14="http://schemas.microsoft.com/office/drawing/2010/main" val="0"/>
                </a:ext>
              </a:extLst>
            </a:blip>
            <a:srcRect r="48966"/>
            <a:stretch/>
          </p:blipFill>
          <p:spPr bwMode="auto">
            <a:xfrm>
              <a:off x="9749565" y="903990"/>
              <a:ext cx="680837" cy="5002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3" name="75 Grupo"/>
            <p:cNvGrpSpPr/>
            <p:nvPr/>
          </p:nvGrpSpPr>
          <p:grpSpPr>
            <a:xfrm>
              <a:off x="9455421" y="1311975"/>
              <a:ext cx="1290798" cy="794137"/>
              <a:chOff x="-344103" y="6929224"/>
              <a:chExt cx="1508162" cy="794137"/>
            </a:xfrm>
          </p:grpSpPr>
          <p:sp>
            <p:nvSpPr>
              <p:cNvPr id="54" name="76 CuadroTexto"/>
              <p:cNvSpPr txBox="1"/>
              <p:nvPr/>
            </p:nvSpPr>
            <p:spPr>
              <a:xfrm>
                <a:off x="-344103" y="6929224"/>
                <a:ext cx="1508162" cy="461665"/>
              </a:xfrm>
              <a:prstGeom prst="rect">
                <a:avLst/>
              </a:prstGeom>
              <a:noFill/>
            </p:spPr>
            <p:txBody>
              <a:bodyPr wrap="square" rtlCol="0">
                <a:spAutoFit/>
              </a:bodyPr>
              <a:lstStyle/>
              <a:p>
                <a:pPr algn="ctr"/>
                <a:r>
                  <a:rPr lang="es-ES" sz="1200" b="1" u="sng" dirty="0">
                    <a:latin typeface="Arial Narrow" panose="020B0606020202030204" pitchFamily="34" charset="0"/>
                  </a:rPr>
                  <a:t>Privado de la libertad</a:t>
                </a:r>
              </a:p>
            </p:txBody>
          </p:sp>
          <p:sp>
            <p:nvSpPr>
              <p:cNvPr id="55" name="77 Rectángulo redondeado"/>
              <p:cNvSpPr/>
              <p:nvPr/>
            </p:nvSpPr>
            <p:spPr>
              <a:xfrm>
                <a:off x="-103304" y="7363321"/>
                <a:ext cx="102418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1,09%</a:t>
                </a:r>
              </a:p>
            </p:txBody>
          </p:sp>
        </p:grpSp>
      </p:grpSp>
      <p:grpSp>
        <p:nvGrpSpPr>
          <p:cNvPr id="56" name="96 Grupo"/>
          <p:cNvGrpSpPr/>
          <p:nvPr/>
        </p:nvGrpSpPr>
        <p:grpSpPr>
          <a:xfrm>
            <a:off x="2205963" y="6207897"/>
            <a:ext cx="1847617" cy="436841"/>
            <a:chOff x="3060727" y="484500"/>
            <a:chExt cx="2369636" cy="436841"/>
          </a:xfrm>
        </p:grpSpPr>
        <p:sp>
          <p:nvSpPr>
            <p:cNvPr id="57" name="119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58" name="120 CuadroTexto"/>
            <p:cNvSpPr txBox="1"/>
            <p:nvPr/>
          </p:nvSpPr>
          <p:spPr>
            <a:xfrm>
              <a:off x="3600450" y="484500"/>
              <a:ext cx="1477125" cy="307777"/>
            </a:xfrm>
            <a:prstGeom prst="rect">
              <a:avLst/>
            </a:prstGeom>
            <a:noFill/>
          </p:spPr>
          <p:txBody>
            <a:bodyPr wrap="square" rtlCol="0">
              <a:spAutoFit/>
            </a:bodyPr>
            <a:lstStyle/>
            <a:p>
              <a:pPr algn="ctr"/>
              <a:r>
                <a:rPr lang="es-ES" sz="1400" b="1" dirty="0">
                  <a:latin typeface="Arial Narrow" panose="020B0606020202030204" pitchFamily="34" charset="0"/>
                </a:rPr>
                <a:t>Etnia</a:t>
              </a:r>
            </a:p>
          </p:txBody>
        </p:sp>
      </p:grpSp>
      <p:grpSp>
        <p:nvGrpSpPr>
          <p:cNvPr id="59" name="121 Grupo"/>
          <p:cNvGrpSpPr/>
          <p:nvPr/>
        </p:nvGrpSpPr>
        <p:grpSpPr>
          <a:xfrm>
            <a:off x="54374" y="6196035"/>
            <a:ext cx="1852274" cy="436841"/>
            <a:chOff x="3054754" y="484500"/>
            <a:chExt cx="2375609" cy="436841"/>
          </a:xfrm>
        </p:grpSpPr>
        <p:sp>
          <p:nvSpPr>
            <p:cNvPr id="60" name="12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1" name="123 CuadroTexto"/>
            <p:cNvSpPr txBox="1"/>
            <p:nvPr/>
          </p:nvSpPr>
          <p:spPr>
            <a:xfrm>
              <a:off x="3054754" y="484500"/>
              <a:ext cx="2339087" cy="307777"/>
            </a:xfrm>
            <a:prstGeom prst="rect">
              <a:avLst/>
            </a:prstGeom>
            <a:noFill/>
          </p:spPr>
          <p:txBody>
            <a:bodyPr wrap="square" rtlCol="0">
              <a:spAutoFit/>
            </a:bodyPr>
            <a:lstStyle/>
            <a:p>
              <a:pPr algn="ctr"/>
              <a:r>
                <a:rPr lang="es-ES" sz="1400" b="1" dirty="0">
                  <a:latin typeface="Arial Narrow" panose="020B0606020202030204" pitchFamily="34" charset="0"/>
                </a:rPr>
                <a:t>Sexo</a:t>
              </a:r>
            </a:p>
          </p:txBody>
        </p:sp>
      </p:grpSp>
      <p:grpSp>
        <p:nvGrpSpPr>
          <p:cNvPr id="62" name="124 Grupo"/>
          <p:cNvGrpSpPr/>
          <p:nvPr/>
        </p:nvGrpSpPr>
        <p:grpSpPr>
          <a:xfrm>
            <a:off x="4385408" y="6226595"/>
            <a:ext cx="2722457" cy="436841"/>
            <a:chOff x="3060727" y="484500"/>
            <a:chExt cx="2369636" cy="436841"/>
          </a:xfrm>
        </p:grpSpPr>
        <p:sp>
          <p:nvSpPr>
            <p:cNvPr id="63" name="125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64" name="126 CuadroTexto"/>
            <p:cNvSpPr txBox="1"/>
            <p:nvPr/>
          </p:nvSpPr>
          <p:spPr>
            <a:xfrm>
              <a:off x="3060727" y="484500"/>
              <a:ext cx="2369636" cy="307777"/>
            </a:xfrm>
            <a:prstGeom prst="rect">
              <a:avLst/>
            </a:prstGeom>
            <a:noFill/>
          </p:spPr>
          <p:txBody>
            <a:bodyPr wrap="square" rtlCol="0">
              <a:spAutoFit/>
            </a:bodyPr>
            <a:lstStyle/>
            <a:p>
              <a:pPr algn="ctr"/>
              <a:r>
                <a:rPr lang="es-ES" sz="1400" b="1" dirty="0">
                  <a:latin typeface="Arial Narrow" panose="020B0606020202030204" pitchFamily="34" charset="0"/>
                </a:rPr>
                <a:t>Poblaciones especiales</a:t>
              </a:r>
            </a:p>
          </p:txBody>
        </p:sp>
      </p:grpSp>
      <p:sp>
        <p:nvSpPr>
          <p:cNvPr id="66"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20</a:t>
            </a:r>
            <a:endParaRPr lang="es-ES" sz="1050" b="1" dirty="0">
              <a:latin typeface="Arial Narrow" panose="020B0606020202030204" pitchFamily="34" charset="0"/>
            </a:endParaRPr>
          </a:p>
        </p:txBody>
      </p:sp>
      <p:sp>
        <p:nvSpPr>
          <p:cNvPr id="67" name="66 Rectángulo"/>
          <p:cNvSpPr/>
          <p:nvPr/>
        </p:nvSpPr>
        <p:spPr>
          <a:xfrm>
            <a:off x="3285509" y="7660781"/>
            <a:ext cx="649537" cy="276999"/>
          </a:xfrm>
          <a:prstGeom prst="rect">
            <a:avLst/>
          </a:prstGeom>
        </p:spPr>
        <p:txBody>
          <a:bodyPr wrap="none">
            <a:spAutoFit/>
          </a:bodyPr>
          <a:lstStyle/>
          <a:p>
            <a:r>
              <a:rPr lang="es-ES" sz="1200" b="1" dirty="0">
                <a:latin typeface="Arial Narrow" panose="020B0606020202030204" pitchFamily="34" charset="0"/>
              </a:rPr>
              <a:t>0 casos</a:t>
            </a:r>
            <a:endParaRPr lang="es-CO" sz="1200" dirty="0"/>
          </a:p>
        </p:txBody>
      </p:sp>
      <p:sp>
        <p:nvSpPr>
          <p:cNvPr id="68" name="67 Rectángulo"/>
          <p:cNvSpPr/>
          <p:nvPr/>
        </p:nvSpPr>
        <p:spPr>
          <a:xfrm>
            <a:off x="2372856" y="7671662"/>
            <a:ext cx="579005" cy="276999"/>
          </a:xfrm>
          <a:prstGeom prst="rect">
            <a:avLst/>
          </a:prstGeom>
        </p:spPr>
        <p:txBody>
          <a:bodyPr wrap="none">
            <a:spAutoFit/>
          </a:bodyPr>
          <a:lstStyle/>
          <a:p>
            <a:r>
              <a:rPr lang="es-ES" sz="1200" b="1" dirty="0">
                <a:latin typeface="Arial Narrow" panose="020B0606020202030204" pitchFamily="34" charset="0"/>
              </a:rPr>
              <a:t>1 caso</a:t>
            </a:r>
            <a:endParaRPr lang="es-CO" sz="1200" dirty="0"/>
          </a:p>
        </p:txBody>
      </p:sp>
      <p:sp>
        <p:nvSpPr>
          <p:cNvPr id="69" name="68 Rectángulo"/>
          <p:cNvSpPr/>
          <p:nvPr/>
        </p:nvSpPr>
        <p:spPr>
          <a:xfrm>
            <a:off x="218005" y="7668344"/>
            <a:ext cx="720069" cy="276999"/>
          </a:xfrm>
          <a:prstGeom prst="rect">
            <a:avLst/>
          </a:prstGeom>
        </p:spPr>
        <p:txBody>
          <a:bodyPr wrap="none">
            <a:spAutoFit/>
          </a:bodyPr>
          <a:lstStyle/>
          <a:p>
            <a:r>
              <a:rPr lang="es-ES" sz="1200" b="1" dirty="0">
                <a:latin typeface="Arial Narrow" panose="020B0606020202030204" pitchFamily="34" charset="0"/>
              </a:rPr>
              <a:t>66 casos</a:t>
            </a:r>
            <a:endParaRPr lang="es-CO" sz="1200" dirty="0"/>
          </a:p>
        </p:txBody>
      </p:sp>
      <p:sp>
        <p:nvSpPr>
          <p:cNvPr id="70" name="69 Rectángulo"/>
          <p:cNvSpPr/>
          <p:nvPr/>
        </p:nvSpPr>
        <p:spPr>
          <a:xfrm>
            <a:off x="1008162" y="7660781"/>
            <a:ext cx="790601" cy="276999"/>
          </a:xfrm>
          <a:prstGeom prst="rect">
            <a:avLst/>
          </a:prstGeom>
        </p:spPr>
        <p:txBody>
          <a:bodyPr wrap="none">
            <a:spAutoFit/>
          </a:bodyPr>
          <a:lstStyle/>
          <a:p>
            <a:r>
              <a:rPr lang="es-ES" sz="1200" b="1" dirty="0">
                <a:latin typeface="Arial Narrow" panose="020B0606020202030204" pitchFamily="34" charset="0"/>
              </a:rPr>
              <a:t>108 casos</a:t>
            </a:r>
            <a:endParaRPr lang="es-CO" sz="1200" dirty="0"/>
          </a:p>
        </p:txBody>
      </p:sp>
      <p:sp>
        <p:nvSpPr>
          <p:cNvPr id="71" name="70 Rectángulo"/>
          <p:cNvSpPr/>
          <p:nvPr/>
        </p:nvSpPr>
        <p:spPr>
          <a:xfrm>
            <a:off x="4432806" y="7674681"/>
            <a:ext cx="649537" cy="276999"/>
          </a:xfrm>
          <a:prstGeom prst="rect">
            <a:avLst/>
          </a:prstGeom>
        </p:spPr>
        <p:txBody>
          <a:bodyPr wrap="none">
            <a:spAutoFit/>
          </a:bodyPr>
          <a:lstStyle/>
          <a:p>
            <a:r>
              <a:rPr lang="es-ES" sz="1200" b="1" dirty="0">
                <a:latin typeface="Arial Narrow" panose="020B0606020202030204" pitchFamily="34" charset="0"/>
              </a:rPr>
              <a:t>3 casos</a:t>
            </a:r>
            <a:endParaRPr lang="es-CO" sz="1200" dirty="0"/>
          </a:p>
        </p:txBody>
      </p:sp>
      <p:sp>
        <p:nvSpPr>
          <p:cNvPr id="72" name="71 Rectángulo"/>
          <p:cNvSpPr/>
          <p:nvPr/>
        </p:nvSpPr>
        <p:spPr>
          <a:xfrm>
            <a:off x="5387636" y="7668343"/>
            <a:ext cx="649537" cy="276999"/>
          </a:xfrm>
          <a:prstGeom prst="rect">
            <a:avLst/>
          </a:prstGeom>
        </p:spPr>
        <p:txBody>
          <a:bodyPr wrap="none">
            <a:spAutoFit/>
          </a:bodyPr>
          <a:lstStyle/>
          <a:p>
            <a:r>
              <a:rPr lang="es-ES" sz="1200" b="1" dirty="0">
                <a:latin typeface="Arial Narrow" panose="020B0606020202030204" pitchFamily="34" charset="0"/>
              </a:rPr>
              <a:t>0 casos</a:t>
            </a:r>
            <a:endParaRPr lang="es-CO" sz="1200" dirty="0"/>
          </a:p>
        </p:txBody>
      </p:sp>
      <p:sp>
        <p:nvSpPr>
          <p:cNvPr id="73" name="72 Rectángulo"/>
          <p:cNvSpPr/>
          <p:nvPr/>
        </p:nvSpPr>
        <p:spPr>
          <a:xfrm>
            <a:off x="6350638" y="7660780"/>
            <a:ext cx="649537" cy="276999"/>
          </a:xfrm>
          <a:prstGeom prst="rect">
            <a:avLst/>
          </a:prstGeom>
        </p:spPr>
        <p:txBody>
          <a:bodyPr wrap="none">
            <a:spAutoFit/>
          </a:bodyPr>
          <a:lstStyle/>
          <a:p>
            <a:r>
              <a:rPr lang="es-ES" sz="1200" b="1" dirty="0">
                <a:latin typeface="Arial Narrow" panose="020B0606020202030204" pitchFamily="34" charset="0"/>
              </a:rPr>
              <a:t>2 casos</a:t>
            </a:r>
            <a:endParaRPr lang="es-CO" sz="1200" dirty="0"/>
          </a:p>
        </p:txBody>
      </p:sp>
      <p:pic>
        <p:nvPicPr>
          <p:cNvPr id="3" name="Imagen 2">
            <a:extLst>
              <a:ext uri="{FF2B5EF4-FFF2-40B4-BE49-F238E27FC236}">
                <a16:creationId xmlns:a16="http://schemas.microsoft.com/office/drawing/2014/main" id="{ED09134F-15B4-458C-953B-F49E49C3951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402196" y="554649"/>
            <a:ext cx="6397194" cy="4943287"/>
          </a:xfrm>
          <a:prstGeom prst="rect">
            <a:avLst/>
          </a:prstGeom>
        </p:spPr>
      </p:pic>
    </p:spTree>
    <p:extLst>
      <p:ext uri="{BB962C8B-B14F-4D97-AF65-F5344CB8AC3E}">
        <p14:creationId xmlns:p14="http://schemas.microsoft.com/office/powerpoint/2010/main" val="8624278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14436" y="15338"/>
            <a:ext cx="7200900" cy="390527"/>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91840" y="87346"/>
            <a:ext cx="5701151" cy="288032"/>
            <a:chOff x="2448322" y="33255"/>
            <a:chExt cx="5701151" cy="288032"/>
          </a:xfrm>
        </p:grpSpPr>
        <p:sp>
          <p:nvSpPr>
            <p:cNvPr id="62" name="61 Elipse"/>
            <p:cNvSpPr/>
            <p:nvPr/>
          </p:nvSpPr>
          <p:spPr>
            <a:xfrm>
              <a:off x="2448322" y="3325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16406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6" y="44288"/>
              <a:ext cx="4846937" cy="276999"/>
            </a:xfrm>
            <a:prstGeom prst="rect">
              <a:avLst/>
            </a:prstGeom>
            <a:noFill/>
          </p:spPr>
          <p:txBody>
            <a:bodyPr wrap="square" rtlCol="0">
              <a:spAutoFit/>
            </a:bodyPr>
            <a:lstStyle/>
            <a:p>
              <a:r>
                <a:rPr lang="es-ES" sz="1200" b="1" dirty="0">
                  <a:latin typeface="Arial Narrow" panose="020B0606020202030204" pitchFamily="34" charset="0"/>
                </a:rPr>
                <a:t>Variables especificas del comportamiento del evento y curso de vida</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 </a:t>
            </a:r>
            <a:r>
              <a:rPr lang="es-ES" sz="1050" b="1" dirty="0" smtClean="0">
                <a:latin typeface="Arial Narrow" panose="020B0606020202030204" pitchFamily="34" charset="0"/>
              </a:rPr>
              <a:t>21</a:t>
            </a:r>
            <a:endParaRPr lang="es-ES" sz="1050" b="1" dirty="0">
              <a:latin typeface="Arial Narrow" panose="020B0606020202030204" pitchFamily="34" charset="0"/>
            </a:endParaRPr>
          </a:p>
        </p:txBody>
      </p:sp>
      <p:sp>
        <p:nvSpPr>
          <p:cNvPr id="70" name="69 Rectángulo"/>
          <p:cNvSpPr/>
          <p:nvPr/>
        </p:nvSpPr>
        <p:spPr>
          <a:xfrm>
            <a:off x="239512" y="4829476"/>
            <a:ext cx="3181350" cy="40011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Grupo de edad y sexo de los casos notificados de intento de suicidio. Periodo epidemiológico 01. 2026. </a:t>
            </a:r>
          </a:p>
        </p:txBody>
      </p:sp>
      <p:grpSp>
        <p:nvGrpSpPr>
          <p:cNvPr id="80" name="79 Grupo"/>
          <p:cNvGrpSpPr/>
          <p:nvPr/>
        </p:nvGrpSpPr>
        <p:grpSpPr>
          <a:xfrm>
            <a:off x="1566124" y="614149"/>
            <a:ext cx="3599812" cy="1558333"/>
            <a:chOff x="201462" y="-3092190"/>
            <a:chExt cx="5615467" cy="2421116"/>
          </a:xfrm>
        </p:grpSpPr>
        <p:pic>
          <p:nvPicPr>
            <p:cNvPr id="8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1462" y="-3092190"/>
              <a:ext cx="1171575" cy="107632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8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7005" y="-1890274"/>
              <a:ext cx="1028699" cy="1219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pic>
          <p:nvPicPr>
            <p:cNvPr id="9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7961" y="-1883222"/>
              <a:ext cx="1029111" cy="11773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99" name="98 Flecha izquierda"/>
            <p:cNvSpPr/>
            <p:nvPr/>
          </p:nvSpPr>
          <p:spPr>
            <a:xfrm rot="10800000">
              <a:off x="1444980" y="-2715136"/>
              <a:ext cx="269965" cy="352089"/>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0" name="99 Redondear rectángulo de esquina diagonal"/>
            <p:cNvSpPr/>
            <p:nvPr/>
          </p:nvSpPr>
          <p:spPr>
            <a:xfrm>
              <a:off x="1813500" y="-2825077"/>
              <a:ext cx="1238547"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82,12%</a:t>
              </a:r>
            </a:p>
          </p:txBody>
        </p:sp>
        <p:sp>
          <p:nvSpPr>
            <p:cNvPr id="101" name="100 Flecha izquierda"/>
            <p:cNvSpPr/>
            <p:nvPr/>
          </p:nvSpPr>
          <p:spPr>
            <a:xfrm rot="10800000">
              <a:off x="4276386" y="-2735518"/>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2" name="101 Redondear rectángulo de esquina diagonal"/>
            <p:cNvSpPr/>
            <p:nvPr/>
          </p:nvSpPr>
          <p:spPr>
            <a:xfrm>
              <a:off x="4644907" y="-2845458"/>
              <a:ext cx="1172022" cy="576003"/>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6,70%</a:t>
              </a:r>
            </a:p>
          </p:txBody>
        </p:sp>
        <p:sp>
          <p:nvSpPr>
            <p:cNvPr id="103" name="102 Flecha izquierda"/>
            <p:cNvSpPr/>
            <p:nvPr/>
          </p:nvSpPr>
          <p:spPr>
            <a:xfrm rot="10800000">
              <a:off x="1440801" y="-1456720"/>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4" name="103 Redondear rectángulo de esquina diagonal"/>
            <p:cNvSpPr/>
            <p:nvPr/>
          </p:nvSpPr>
          <p:spPr>
            <a:xfrm>
              <a:off x="1809321" y="-1566661"/>
              <a:ext cx="1124063"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5,59%</a:t>
              </a:r>
            </a:p>
          </p:txBody>
        </p:sp>
        <p:sp>
          <p:nvSpPr>
            <p:cNvPr id="106" name="105 Flecha izquierda"/>
            <p:cNvSpPr/>
            <p:nvPr/>
          </p:nvSpPr>
          <p:spPr>
            <a:xfrm rot="10800000">
              <a:off x="4365499" y="-1491264"/>
              <a:ext cx="269965" cy="352088"/>
            </a:xfrm>
            <a:prstGeom prst="leftArrow">
              <a:avLst/>
            </a:prstGeom>
            <a:solidFill>
              <a:srgbClr val="7030A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100" b="1">
                <a:solidFill>
                  <a:schemeClr val="tx1"/>
                </a:solidFill>
                <a:latin typeface="Arial Narrow" panose="020B0606020202030204" pitchFamily="34" charset="0"/>
              </a:endParaRPr>
            </a:p>
          </p:txBody>
        </p:sp>
        <p:sp>
          <p:nvSpPr>
            <p:cNvPr id="107" name="106 Redondear rectángulo de esquina diagonal"/>
            <p:cNvSpPr/>
            <p:nvPr/>
          </p:nvSpPr>
          <p:spPr>
            <a:xfrm>
              <a:off x="4734017" y="-1601205"/>
              <a:ext cx="1082910" cy="576005"/>
            </a:xfrm>
            <a:prstGeom prst="round2DiagRect">
              <a:avLst/>
            </a:prstGeom>
            <a:solidFill>
              <a:srgbClr val="7030A0">
                <a:alpha val="65000"/>
              </a:srgbClr>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400" b="1" dirty="0">
                  <a:solidFill>
                    <a:schemeClr val="tx1"/>
                  </a:solidFill>
                  <a:latin typeface="Arial Narrow" panose="020B0606020202030204" pitchFamily="34" charset="0"/>
                </a:rPr>
                <a:t>2,79%</a:t>
              </a:r>
            </a:p>
          </p:txBody>
        </p:sp>
      </p:grpSp>
      <p:sp>
        <p:nvSpPr>
          <p:cNvPr id="113" name="112 CuadroTexto"/>
          <p:cNvSpPr txBox="1"/>
          <p:nvPr/>
        </p:nvSpPr>
        <p:spPr>
          <a:xfrm>
            <a:off x="2195869" y="111075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147 casos</a:t>
            </a:r>
          </a:p>
        </p:txBody>
      </p:sp>
      <p:sp>
        <p:nvSpPr>
          <p:cNvPr id="114" name="113 CuadroTexto"/>
          <p:cNvSpPr txBox="1"/>
          <p:nvPr/>
        </p:nvSpPr>
        <p:spPr>
          <a:xfrm>
            <a:off x="3917158" y="1156864"/>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12 casos</a:t>
            </a:r>
          </a:p>
        </p:txBody>
      </p:sp>
      <p:sp>
        <p:nvSpPr>
          <p:cNvPr id="115" name="114 CuadroTexto"/>
          <p:cNvSpPr txBox="1"/>
          <p:nvPr/>
        </p:nvSpPr>
        <p:spPr>
          <a:xfrm>
            <a:off x="2069427" y="196678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10 casos</a:t>
            </a:r>
          </a:p>
        </p:txBody>
      </p:sp>
      <p:sp>
        <p:nvSpPr>
          <p:cNvPr id="116" name="115 CuadroTexto"/>
          <p:cNvSpPr txBox="1"/>
          <p:nvPr/>
        </p:nvSpPr>
        <p:spPr>
          <a:xfrm>
            <a:off x="3996069" y="1990745"/>
            <a:ext cx="1620605" cy="276999"/>
          </a:xfrm>
          <a:prstGeom prst="rect">
            <a:avLst/>
          </a:prstGeom>
          <a:noFill/>
        </p:spPr>
        <p:txBody>
          <a:bodyPr wrap="square" rtlCol="0">
            <a:spAutoFit/>
          </a:bodyPr>
          <a:lstStyle/>
          <a:p>
            <a:pPr algn="ctr"/>
            <a:r>
              <a:rPr lang="es-ES" sz="1200" b="1" dirty="0">
                <a:latin typeface="Arial Narrow" panose="020B0606020202030204" pitchFamily="34" charset="0"/>
              </a:rPr>
              <a:t>5 casos</a:t>
            </a:r>
          </a:p>
        </p:txBody>
      </p:sp>
      <p:sp>
        <p:nvSpPr>
          <p:cNvPr id="117" name="116 Rectángulo"/>
          <p:cNvSpPr/>
          <p:nvPr/>
        </p:nvSpPr>
        <p:spPr>
          <a:xfrm>
            <a:off x="3732411" y="4963406"/>
            <a:ext cx="3507593"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desencadenantes de intento de suicidio. Periodo epidemiológico 01. 2026. </a:t>
            </a:r>
          </a:p>
        </p:txBody>
      </p:sp>
      <p:sp>
        <p:nvSpPr>
          <p:cNvPr id="118" name="117 Rectángulo"/>
          <p:cNvSpPr/>
          <p:nvPr/>
        </p:nvSpPr>
        <p:spPr>
          <a:xfrm>
            <a:off x="1925567" y="7380312"/>
            <a:ext cx="3520439" cy="307777"/>
          </a:xfrm>
          <a:prstGeom prst="rect">
            <a:avLst/>
          </a:prstGeom>
        </p:spPr>
        <p:txBody>
          <a:bodyPr wrap="square">
            <a:spAutoFit/>
          </a:bodyPr>
          <a:lstStyle/>
          <a:p>
            <a:r>
              <a:rPr lang="es-ES" sz="700" dirty="0">
                <a:latin typeface="Arial Narrow" panose="020B0606020202030204" pitchFamily="34" charset="0"/>
              </a:rPr>
              <a:t>Fuente: SIVIGILA. Secretaria de Salud de Medellín.</a:t>
            </a:r>
          </a:p>
          <a:p>
            <a:pPr algn="just"/>
            <a:r>
              <a:rPr lang="es-ES" sz="700" dirty="0">
                <a:latin typeface="Arial Narrow" panose="020B0606020202030204" pitchFamily="34" charset="0"/>
              </a:rPr>
              <a:t>Figura. Factores de riesgo de intento de suicidio. Periodo epidemiológico 01. 2026. </a:t>
            </a:r>
          </a:p>
        </p:txBody>
      </p:sp>
      <p:sp>
        <p:nvSpPr>
          <p:cNvPr id="85" name="84 Rectángulo"/>
          <p:cNvSpPr/>
          <p:nvPr/>
        </p:nvSpPr>
        <p:spPr>
          <a:xfrm>
            <a:off x="-27139" y="7924844"/>
            <a:ext cx="7226190" cy="1223412"/>
          </a:xfrm>
          <a:prstGeom prst="rect">
            <a:avLst/>
          </a:prstGeom>
        </p:spPr>
        <p:txBody>
          <a:bodyPr wrap="square">
            <a:spAutoFit/>
          </a:bodyPr>
          <a:lstStyle/>
          <a:p>
            <a:pPr algn="just"/>
            <a:r>
              <a:rPr lang="es-CO" sz="1050" dirty="0">
                <a:latin typeface="Arial Narrow" panose="020B0606020202030204" pitchFamily="34" charset="0"/>
              </a:rPr>
              <a:t>El intento de suicidio es uno de los eventos de interés en salud pública que da cuenta de la salud mental de una comunidad. Cabe resaltar que algunas situaciones que pueden favorecer esta situación y que se han percibido en las visitas epidemiológicas de campo son: problemas familiares, con la pareja o expareja, enfermedades crónicas o dolor, problemas laborales, económicos y judiciales, violencia física o sexual, entre otras. La relación hombre: mujer es de aproximadamente 2 mujeres por cada hombre, en tanto que de acuerdo al curso de vida, las personas más afectadas se encuentran entre los 15 y los 34 años de edad, siendo el 68,4% del total de los casos. La cobertura de las visitas de campo que realizan los psicólogos de la secretaría de salud es del 56,9</a:t>
            </a:r>
            <a:r>
              <a:rPr lang="es-CO" sz="1050" b="1" dirty="0">
                <a:latin typeface="Arial Narrow" panose="020B0606020202030204" pitchFamily="34" charset="0"/>
              </a:rPr>
              <a:t>%, </a:t>
            </a:r>
            <a:r>
              <a:rPr lang="es-CO" sz="1050" dirty="0">
                <a:latin typeface="Arial Narrow" panose="020B0606020202030204" pitchFamily="34" charset="0"/>
              </a:rPr>
              <a:t>con respecto a los casos notificados en el período epidemiológico 01. El evento se está registrando desde la infancia, situación que debe ser tenida en cuenta al momento de diseñar estrategias de prevención.</a:t>
            </a:r>
            <a:endParaRPr lang="es-ES" sz="1050" dirty="0">
              <a:latin typeface="Arial Narrow" panose="020B0606020202030204" pitchFamily="34" charset="0"/>
            </a:endParaRPr>
          </a:p>
        </p:txBody>
      </p:sp>
      <p:sp>
        <p:nvSpPr>
          <p:cNvPr id="109" name="108 Rectángulo"/>
          <p:cNvSpPr/>
          <p:nvPr/>
        </p:nvSpPr>
        <p:spPr>
          <a:xfrm>
            <a:off x="-1849" y="7645552"/>
            <a:ext cx="7200900" cy="310824"/>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10" name="109 Grupo"/>
          <p:cNvGrpSpPr/>
          <p:nvPr/>
        </p:nvGrpSpPr>
        <p:grpSpPr>
          <a:xfrm>
            <a:off x="190189" y="7663143"/>
            <a:ext cx="3446504" cy="276999"/>
            <a:chOff x="2448322" y="33831"/>
            <a:chExt cx="3446504" cy="276999"/>
          </a:xfrm>
        </p:grpSpPr>
        <p:sp>
          <p:nvSpPr>
            <p:cNvPr id="111" name="110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12" name="111 Conector recto"/>
            <p:cNvCxnSpPr>
              <a:stCxn id="111"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19" name="11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3" name="AutoShape 4" descr="https://i1.wp.com/periodicovictoria.mx/wp-content/uploads/2016/04/1-infografi%CC%81a-suicidio.jpg?fit=1403%2C1500"/>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7" name="Picture 6"/>
          <p:cNvPicPr>
            <a:picLocks noChangeAspect="1" noChangeArrowheads="1"/>
          </p:cNvPicPr>
          <p:nvPr/>
        </p:nvPicPr>
        <p:blipFill>
          <a:blip r:embed="rId5" cstate="print">
            <a:biLevel thresh="75000"/>
            <a:extLst>
              <a:ext uri="{28A0092B-C50C-407E-A947-70E740481C1C}">
                <a14:useLocalDpi xmlns:a14="http://schemas.microsoft.com/office/drawing/2010/main" val="0"/>
              </a:ext>
            </a:extLst>
          </a:blip>
          <a:srcRect/>
          <a:stretch>
            <a:fillRect/>
          </a:stretch>
        </p:blipFill>
        <p:spPr bwMode="auto">
          <a:xfrm>
            <a:off x="3420861" y="706877"/>
            <a:ext cx="704106" cy="375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8" name="107 Rectángulo"/>
          <p:cNvSpPr/>
          <p:nvPr/>
        </p:nvSpPr>
        <p:spPr>
          <a:xfrm>
            <a:off x="1786566" y="2239347"/>
            <a:ext cx="3507593" cy="415498"/>
          </a:xfrm>
          <a:prstGeom prst="rect">
            <a:avLst/>
          </a:prstGeom>
        </p:spPr>
        <p:txBody>
          <a:bodyPr wrap="square">
            <a:spAutoFit/>
          </a:bodyPr>
          <a:lstStyle/>
          <a:p>
            <a:pPr algn="just"/>
            <a:r>
              <a:rPr lang="es-ES" sz="1050" dirty="0">
                <a:latin typeface="Arial Narrow" panose="020B0606020202030204" pitchFamily="34" charset="0"/>
              </a:rPr>
              <a:t>Figura. Mecanismo de intento de suicidio. Periodo epidemiológico 01  2026</a:t>
            </a:r>
          </a:p>
        </p:txBody>
      </p:sp>
      <p:graphicFrame>
        <p:nvGraphicFramePr>
          <p:cNvPr id="39" name="Gráfico 38">
            <a:extLst>
              <a:ext uri="{FF2B5EF4-FFF2-40B4-BE49-F238E27FC236}">
                <a16:creationId xmlns:a16="http://schemas.microsoft.com/office/drawing/2014/main" id="{2FEBFBCC-3A8D-41FE-B5B9-C84CA1B103D8}"/>
              </a:ext>
            </a:extLst>
          </p:cNvPr>
          <p:cNvGraphicFramePr>
            <a:graphicFrameLocks/>
          </p:cNvGraphicFramePr>
          <p:nvPr>
            <p:extLst/>
          </p:nvPr>
        </p:nvGraphicFramePr>
        <p:xfrm>
          <a:off x="-35809" y="2429109"/>
          <a:ext cx="3181350" cy="2471669"/>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3" name="Gráfico 42">
            <a:extLst>
              <a:ext uri="{FF2B5EF4-FFF2-40B4-BE49-F238E27FC236}">
                <a16:creationId xmlns:a16="http://schemas.microsoft.com/office/drawing/2014/main" id="{ABC962FC-1F8B-48F7-9A3C-C6BABC613633}"/>
              </a:ext>
            </a:extLst>
          </p:cNvPr>
          <p:cNvGraphicFramePr>
            <a:graphicFrameLocks/>
          </p:cNvGraphicFramePr>
          <p:nvPr>
            <p:extLst/>
          </p:nvPr>
        </p:nvGraphicFramePr>
        <p:xfrm>
          <a:off x="2957139" y="2398622"/>
          <a:ext cx="4159395" cy="277549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44" name="Gráfico 43">
            <a:extLst>
              <a:ext uri="{FF2B5EF4-FFF2-40B4-BE49-F238E27FC236}">
                <a16:creationId xmlns:a16="http://schemas.microsoft.com/office/drawing/2014/main" id="{105FDB46-8C64-4923-BE72-2F605C6B19F0}"/>
              </a:ext>
            </a:extLst>
          </p:cNvPr>
          <p:cNvGraphicFramePr>
            <a:graphicFrameLocks/>
          </p:cNvGraphicFramePr>
          <p:nvPr>
            <p:extLst/>
          </p:nvPr>
        </p:nvGraphicFramePr>
        <p:xfrm>
          <a:off x="1171642" y="5157406"/>
          <a:ext cx="4411470" cy="2446550"/>
        </p:xfrm>
        <a:graphic>
          <a:graphicData uri="http://schemas.openxmlformats.org/drawingml/2006/chart">
            <c:chart xmlns:c="http://schemas.openxmlformats.org/drawingml/2006/chart" xmlns:r="http://schemas.openxmlformats.org/officeDocument/2006/relationships" r:id="rId8"/>
          </a:graphicData>
        </a:graphic>
      </p:graphicFrame>
    </p:spTree>
    <p:extLst>
      <p:ext uri="{BB962C8B-B14F-4D97-AF65-F5344CB8AC3E}">
        <p14:creationId xmlns:p14="http://schemas.microsoft.com/office/powerpoint/2010/main" val="7678439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9073" y="2099901"/>
            <a:ext cx="2510954" cy="3349328"/>
          </a:xfrm>
          <a:prstGeom prst="rect">
            <a:avLst/>
          </a:prstGeom>
          <a:solidFill>
            <a:schemeClr val="bg2"/>
          </a:solidFill>
          <a:ln>
            <a:solidFill>
              <a:schemeClr val="accent6">
                <a:lumMod val="20000"/>
                <a:lumOff val="80000"/>
              </a:schemeClr>
            </a:solidFill>
          </a:ln>
        </p:spPr>
      </p:pic>
      <p:sp>
        <p:nvSpPr>
          <p:cNvPr id="5" name="4 CuadroTexto"/>
          <p:cNvSpPr txBox="1"/>
          <p:nvPr/>
        </p:nvSpPr>
        <p:spPr>
          <a:xfrm>
            <a:off x="58476" y="1802790"/>
            <a:ext cx="2421504"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I-2026 p</a:t>
            </a:r>
          </a:p>
        </p:txBody>
      </p:sp>
      <p:sp>
        <p:nvSpPr>
          <p:cNvPr id="6" name="5 Rectángulo"/>
          <p:cNvSpPr/>
          <p:nvPr/>
        </p:nvSpPr>
        <p:spPr>
          <a:xfrm>
            <a:off x="2649196" y="4089367"/>
            <a:ext cx="4282370" cy="646331"/>
          </a:xfrm>
          <a:prstGeom prst="rect">
            <a:avLst/>
          </a:prstGeom>
        </p:spPr>
        <p:txBody>
          <a:bodyPr wrap="square">
            <a:spAutoFit/>
          </a:bodyPr>
          <a:lstStyle/>
          <a:p>
            <a:r>
              <a:rPr lang="es-ES" sz="800" i="1" dirty="0">
                <a:latin typeface="Arial Narrow" panose="020B0606020202030204" pitchFamily="34" charset="0"/>
              </a:rPr>
              <a:t>Fuente: SVIIGILA. Secretaria de Salud de Medellín. PEI – 2026.</a:t>
            </a:r>
          </a:p>
          <a:p>
            <a:endParaRPr lang="es-ES" sz="800" dirty="0">
              <a:latin typeface="Arial Narrow" panose="020B0606020202030204" pitchFamily="34" charset="0"/>
            </a:endParaRPr>
          </a:p>
          <a:p>
            <a:pPr algn="just"/>
            <a:r>
              <a:rPr lang="es-ES" sz="1000" dirty="0">
                <a:latin typeface="Arial Narrow" panose="020B0606020202030204" pitchFamily="34" charset="0"/>
              </a:rPr>
              <a:t>Figura. Canal endémico de Violencias de género e intrafamiliar y ataques con agentes químicos Medellín, a Periodo I 2026p.</a:t>
            </a:r>
          </a:p>
        </p:txBody>
      </p:sp>
      <p:grpSp>
        <p:nvGrpSpPr>
          <p:cNvPr id="8" name="7 Grupo"/>
          <p:cNvGrpSpPr/>
          <p:nvPr/>
        </p:nvGrpSpPr>
        <p:grpSpPr>
          <a:xfrm>
            <a:off x="138242" y="3779912"/>
            <a:ext cx="2181441" cy="494380"/>
            <a:chOff x="2234969" y="3379972"/>
            <a:chExt cx="4719140" cy="915811"/>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34969" y="3379972"/>
              <a:ext cx="4719140" cy="9048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154989" y="3554602"/>
              <a:ext cx="1912278" cy="741181"/>
            </a:xfrm>
            <a:prstGeom prst="rect">
              <a:avLst/>
            </a:prstGeom>
            <a:noFill/>
          </p:spPr>
          <p:txBody>
            <a:bodyPr wrap="square" rtlCol="0">
              <a:spAutoFit/>
            </a:bodyPr>
            <a:lstStyle/>
            <a:p>
              <a:pPr algn="ctr"/>
              <a:r>
                <a:rPr lang="es-ES" sz="2000" b="1" dirty="0">
                  <a:latin typeface="Arial Narrow" panose="020B0606020202030204" pitchFamily="34" charset="0"/>
                </a:rPr>
                <a:t>501</a:t>
              </a:r>
            </a:p>
          </p:txBody>
        </p:sp>
      </p:grpSp>
      <p:sp>
        <p:nvSpPr>
          <p:cNvPr id="9" name="8 CuadroTexto"/>
          <p:cNvSpPr txBox="1"/>
          <p:nvPr/>
        </p:nvSpPr>
        <p:spPr>
          <a:xfrm>
            <a:off x="138242" y="4268388"/>
            <a:ext cx="2181441" cy="1107996"/>
          </a:xfrm>
          <a:prstGeom prst="rect">
            <a:avLst/>
          </a:prstGeom>
          <a:noFill/>
        </p:spPr>
        <p:txBody>
          <a:bodyPr wrap="square" rtlCol="0">
            <a:spAutoFit/>
          </a:bodyPr>
          <a:lstStyle/>
          <a:p>
            <a:pPr algn="ctr"/>
            <a:r>
              <a:rPr lang="es-ES" sz="1100" b="1" dirty="0">
                <a:latin typeface="Arial Narrow" panose="020B0606020202030204" pitchFamily="34" charset="0"/>
              </a:rPr>
              <a:t>Se presenta una disminución en los reportes con respecto al mismo período del año anterior, dicha disminución es del 47,8%, dado que para este momento del año 2025, se registraban 961 casos. </a:t>
            </a:r>
          </a:p>
        </p:txBody>
      </p:sp>
      <p:grpSp>
        <p:nvGrpSpPr>
          <p:cNvPr id="15" name="14 Grupo"/>
          <p:cNvGrpSpPr/>
          <p:nvPr/>
        </p:nvGrpSpPr>
        <p:grpSpPr>
          <a:xfrm>
            <a:off x="2880370" y="228240"/>
            <a:ext cx="3528392" cy="307777"/>
            <a:chOff x="2448322" y="37577"/>
            <a:chExt cx="3528392" cy="307777"/>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84426" y="37577"/>
              <a:ext cx="2592288" cy="307777"/>
            </a:xfrm>
            <a:prstGeom prst="rect">
              <a:avLst/>
            </a:prstGeom>
            <a:noFill/>
          </p:spPr>
          <p:txBody>
            <a:bodyPr wrap="square" rtlCol="0">
              <a:spAutoFit/>
            </a:bodyPr>
            <a:lstStyle/>
            <a:p>
              <a:r>
                <a:rPr lang="es-ES" sz="1400" b="1" dirty="0">
                  <a:latin typeface="Arial Narrow" panose="020B0606020202030204" pitchFamily="34" charset="0"/>
                </a:rPr>
                <a:t>Comportamiento</a:t>
              </a:r>
              <a:r>
                <a:rPr lang="es-ES" sz="1200" b="1" dirty="0">
                  <a:latin typeface="Arial Narrow" panose="020B0606020202030204" pitchFamily="34" charset="0"/>
                </a:rPr>
                <a:t> </a:t>
              </a:r>
              <a:r>
                <a:rPr lang="es-ES" sz="1400" b="1" dirty="0">
                  <a:latin typeface="Arial Narrow" panose="020B0606020202030204" pitchFamily="34" charset="0"/>
                </a:rPr>
                <a:t>de la notificación</a:t>
              </a:r>
            </a:p>
          </p:txBody>
        </p:sp>
      </p:grpSp>
      <p:sp>
        <p:nvSpPr>
          <p:cNvPr id="14" name="13 Rectángulo"/>
          <p:cNvSpPr/>
          <p:nvPr/>
        </p:nvSpPr>
        <p:spPr>
          <a:xfrm>
            <a:off x="14040" y="5621756"/>
            <a:ext cx="7138208" cy="100381"/>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54" name="53 Rectángulo"/>
          <p:cNvSpPr/>
          <p:nvPr/>
        </p:nvSpPr>
        <p:spPr>
          <a:xfrm>
            <a:off x="288082" y="8432294"/>
            <a:ext cx="5347148"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Comportamientos inusuales de Violencias de género e intrafamiliar y ataques con agentes químicos por semana epidemiológica  durante el Periodo I 2026p, Distrito de Medellín </a:t>
            </a:r>
          </a:p>
        </p:txBody>
      </p:sp>
      <p:sp>
        <p:nvSpPr>
          <p:cNvPr id="63" name="62 CuadroTexto"/>
          <p:cNvSpPr txBox="1"/>
          <p:nvPr/>
        </p:nvSpPr>
        <p:spPr>
          <a:xfrm>
            <a:off x="6412360" y="90165"/>
            <a:ext cx="739888" cy="261609"/>
          </a:xfrm>
          <a:prstGeom prst="rect">
            <a:avLst/>
          </a:prstGeom>
          <a:noFill/>
        </p:spPr>
        <p:txBody>
          <a:bodyPr wrap="square" rtlCol="0">
            <a:spAutoFit/>
          </a:bodyPr>
          <a:lstStyle/>
          <a:p>
            <a:r>
              <a:rPr lang="es-ES" sz="1050" b="1" dirty="0" smtClean="0">
                <a:latin typeface="Arial Narrow" panose="020B0606020202030204" pitchFamily="34" charset="0"/>
              </a:rPr>
              <a:t>Pág.22</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946" y="83680"/>
            <a:ext cx="3000721"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4" cstate="print"/>
          <a:stretch>
            <a:fillRect/>
          </a:stretch>
        </p:blipFill>
        <p:spPr>
          <a:xfrm>
            <a:off x="835859" y="851799"/>
            <a:ext cx="1017381" cy="1013870"/>
          </a:xfrm>
          <a:prstGeom prst="rect">
            <a:avLst/>
          </a:prstGeom>
        </p:spPr>
      </p:pic>
      <p:sp>
        <p:nvSpPr>
          <p:cNvPr id="42" name="CuadroTexto 41">
            <a:extLst>
              <a:ext uri="{FF2B5EF4-FFF2-40B4-BE49-F238E27FC236}">
                <a16:creationId xmlns:a16="http://schemas.microsoft.com/office/drawing/2014/main" id="{76FEE46F-F1DC-E6D9-B7FD-219C1200A542}"/>
              </a:ext>
            </a:extLst>
          </p:cNvPr>
          <p:cNvSpPr txBox="1"/>
          <p:nvPr/>
        </p:nvSpPr>
        <p:spPr>
          <a:xfrm>
            <a:off x="3279807" y="720261"/>
            <a:ext cx="1679324" cy="523220"/>
          </a:xfrm>
          <a:prstGeom prst="rect">
            <a:avLst/>
          </a:prstGeom>
          <a:solidFill>
            <a:schemeClr val="accent5">
              <a:lumMod val="75000"/>
            </a:schemeClr>
          </a:solidFill>
          <a:ln>
            <a:solidFill>
              <a:schemeClr val="accent5">
                <a:lumMod val="75000"/>
              </a:schemeClr>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Tasa notificación Violencias</a:t>
            </a:r>
          </a:p>
        </p:txBody>
      </p:sp>
      <p:sp>
        <p:nvSpPr>
          <p:cNvPr id="43" name="CuadroTexto 42">
            <a:extLst>
              <a:ext uri="{FF2B5EF4-FFF2-40B4-BE49-F238E27FC236}">
                <a16:creationId xmlns:a16="http://schemas.microsoft.com/office/drawing/2014/main" id="{2BD547ED-BAF0-91B1-9510-A230E0318A87}"/>
              </a:ext>
            </a:extLst>
          </p:cNvPr>
          <p:cNvSpPr txBox="1"/>
          <p:nvPr/>
        </p:nvSpPr>
        <p:spPr>
          <a:xfrm>
            <a:off x="4984070" y="720261"/>
            <a:ext cx="1947495" cy="523220"/>
          </a:xfrm>
          <a:prstGeom prst="rect">
            <a:avLst/>
          </a:prstGeom>
          <a:solidFill>
            <a:srgbClr val="F57E1B"/>
          </a:solidFill>
          <a:ln>
            <a:solidFill>
              <a:srgbClr val="F57E1B"/>
            </a:solidFill>
          </a:ln>
        </p:spPr>
        <p:txBody>
          <a:bodyPr wrap="square" rtlCol="0">
            <a:spAutoFit/>
          </a:bodyPr>
          <a:lstStyle/>
          <a:p>
            <a:pPr algn="ctr"/>
            <a:r>
              <a:rPr lang="es-ES" sz="1400" b="1" dirty="0">
                <a:latin typeface="Arial Narrow" panose="020B0606020202030204" pitchFamily="34" charset="0"/>
                <a:cs typeface="Arial" panose="020B0604020202020204" pitchFamily="34" charset="0"/>
              </a:rPr>
              <a:t>18 casos por 100 000 habitantes</a:t>
            </a:r>
          </a:p>
        </p:txBody>
      </p:sp>
      <p:sp>
        <p:nvSpPr>
          <p:cNvPr id="46" name="CuadroTexto 45">
            <a:extLst>
              <a:ext uri="{FF2B5EF4-FFF2-40B4-BE49-F238E27FC236}">
                <a16:creationId xmlns:a16="http://schemas.microsoft.com/office/drawing/2014/main" id="{35CF8A6E-1F83-3F84-B61F-3C0DD5B5C3DB}"/>
              </a:ext>
            </a:extLst>
          </p:cNvPr>
          <p:cNvSpPr txBox="1"/>
          <p:nvPr/>
        </p:nvSpPr>
        <p:spPr>
          <a:xfrm>
            <a:off x="4844756" y="6721614"/>
            <a:ext cx="2217898" cy="738664"/>
          </a:xfrm>
          <a:prstGeom prst="rect">
            <a:avLst/>
          </a:prstGeom>
        </p:spPr>
        <p:txBody>
          <a:bodyPr wrap="square">
            <a:spAutoFit/>
          </a:bodyPr>
          <a:lstStyle>
            <a:defPPr>
              <a:defRPr lang="es-ES"/>
            </a:defPPr>
            <a:lvl1pPr algn="just">
              <a:defRPr sz="1100">
                <a:latin typeface="Arial Narrow" panose="020B0606020202030204" pitchFamily="34" charset="0"/>
              </a:defRPr>
            </a:lvl1pPr>
          </a:lstStyle>
          <a:p>
            <a:pPr algn="ctr"/>
            <a:r>
              <a:rPr lang="es-ES" sz="1400" dirty="0"/>
              <a:t>Los casos se encuentran por debajo de lo esperado para este momento del año.</a:t>
            </a:r>
          </a:p>
        </p:txBody>
      </p:sp>
      <p:pic>
        <p:nvPicPr>
          <p:cNvPr id="47" name="Google Shape;2766;p55">
            <a:extLst>
              <a:ext uri="{FF2B5EF4-FFF2-40B4-BE49-F238E27FC236}">
                <a16:creationId xmlns:a16="http://schemas.microsoft.com/office/drawing/2014/main" id="{5E495427-2D58-F463-0E86-6F8961193A45}"/>
              </a:ext>
            </a:extLst>
          </p:cNvPr>
          <p:cNvPicPr preferRelativeResize="0"/>
          <p:nvPr/>
        </p:nvPicPr>
        <p:blipFill rotWithShape="1">
          <a:blip r:embed="rId5">
            <a:alphaModFix/>
          </a:blip>
          <a:srcRect/>
          <a:stretch/>
        </p:blipFill>
        <p:spPr>
          <a:xfrm>
            <a:off x="6480770" y="8509505"/>
            <a:ext cx="659810" cy="553998"/>
          </a:xfrm>
          <a:prstGeom prst="rect">
            <a:avLst/>
          </a:prstGeom>
          <a:noFill/>
          <a:ln>
            <a:noFill/>
          </a:ln>
        </p:spPr>
      </p:pic>
      <p:sp>
        <p:nvSpPr>
          <p:cNvPr id="4" name="Rectángulo 3">
            <a:extLst>
              <a:ext uri="{FF2B5EF4-FFF2-40B4-BE49-F238E27FC236}">
                <a16:creationId xmlns:a16="http://schemas.microsoft.com/office/drawing/2014/main" id="{1DBBB1F0-C64A-46FB-8559-C867C55C08D1}"/>
              </a:ext>
            </a:extLst>
          </p:cNvPr>
          <p:cNvSpPr/>
          <p:nvPr/>
        </p:nvSpPr>
        <p:spPr>
          <a:xfrm>
            <a:off x="2692775" y="4735583"/>
            <a:ext cx="4195212" cy="8364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1050" dirty="0">
                <a:solidFill>
                  <a:sysClr val="windowText" lastClr="000000"/>
                </a:solidFill>
              </a:rPr>
              <a:t>De acuerdo al canal endémico, no se evidencia aumento de casos en ninguna semana epidemiológica</a:t>
            </a:r>
            <a:endParaRPr lang="es-CO" sz="1050" dirty="0">
              <a:solidFill>
                <a:sysClr val="windowText" lastClr="000000"/>
              </a:solidFill>
            </a:endParaRPr>
          </a:p>
        </p:txBody>
      </p:sp>
      <p:pic>
        <p:nvPicPr>
          <p:cNvPr id="18" name="Imagen 17">
            <a:extLst>
              <a:ext uri="{FF2B5EF4-FFF2-40B4-BE49-F238E27FC236}">
                <a16:creationId xmlns:a16="http://schemas.microsoft.com/office/drawing/2014/main" id="{CC3E3BC1-F667-40E1-83B5-C1393B25F802}"/>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2664768" y="1611968"/>
            <a:ext cx="4487480" cy="2486367"/>
          </a:xfrm>
          <a:prstGeom prst="rect">
            <a:avLst/>
          </a:prstGeom>
        </p:spPr>
      </p:pic>
      <p:pic>
        <p:nvPicPr>
          <p:cNvPr id="19" name="Imagen 18">
            <a:extLst>
              <a:ext uri="{FF2B5EF4-FFF2-40B4-BE49-F238E27FC236}">
                <a16:creationId xmlns:a16="http://schemas.microsoft.com/office/drawing/2014/main" id="{5CB11C0F-119D-406E-8BD0-A0C6E6C129D0}"/>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0" y="6013632"/>
            <a:ext cx="5026718" cy="2072909"/>
          </a:xfrm>
          <a:prstGeom prst="rect">
            <a:avLst/>
          </a:prstGeom>
        </p:spPr>
      </p:pic>
    </p:spTree>
    <p:extLst>
      <p:ext uri="{BB962C8B-B14F-4D97-AF65-F5344CB8AC3E}">
        <p14:creationId xmlns:p14="http://schemas.microsoft.com/office/powerpoint/2010/main" val="34483799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81001" y="1295564"/>
            <a:ext cx="271668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 2026 p</a:t>
            </a:r>
          </a:p>
        </p:txBody>
      </p:sp>
      <p:grpSp>
        <p:nvGrpSpPr>
          <p:cNvPr id="15" name="14 Grupo"/>
          <p:cNvGrpSpPr/>
          <p:nvPr/>
        </p:nvGrpSpPr>
        <p:grpSpPr>
          <a:xfrm>
            <a:off x="2448322" y="74775"/>
            <a:ext cx="3534107" cy="276999"/>
            <a:chOff x="2448322" y="74775"/>
            <a:chExt cx="3534107"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90141"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7994" y="6155493"/>
            <a:ext cx="7200900" cy="391804"/>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1237" y="6229429"/>
            <a:ext cx="3785651" cy="286787"/>
            <a:chOff x="2448322" y="265869"/>
            <a:chExt cx="3785651" cy="286787"/>
          </a:xfrm>
        </p:grpSpPr>
        <p:sp>
          <p:nvSpPr>
            <p:cNvPr id="27" name="26 Elipse"/>
            <p:cNvSpPr/>
            <p:nvPr/>
          </p:nvSpPr>
          <p:spPr>
            <a:xfrm>
              <a:off x="2448322" y="291046"/>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421851"/>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641685" y="265869"/>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sp>
        <p:nvSpPr>
          <p:cNvPr id="54" name="53 Rectángulo"/>
          <p:cNvSpPr/>
          <p:nvPr/>
        </p:nvSpPr>
        <p:spPr>
          <a:xfrm>
            <a:off x="196595" y="8583157"/>
            <a:ext cx="4357592" cy="430887"/>
          </a:xfrm>
          <a:prstGeom prst="rect">
            <a:avLst/>
          </a:prstGeom>
        </p:spPr>
        <p:txBody>
          <a:bodyPr wrap="square">
            <a:spAutoFit/>
          </a:bodyPr>
          <a:lstStyle/>
          <a:p>
            <a:r>
              <a:rPr lang="es-ES" sz="600" dirty="0">
                <a:latin typeface="Arial Narrow" panose="020B0606020202030204" pitchFamily="34" charset="0"/>
              </a:rPr>
              <a:t>Fuente: SVIIGILA. Secretaria de Salud de Medellín. PE I – 2026.</a:t>
            </a:r>
          </a:p>
          <a:p>
            <a:r>
              <a:rPr lang="es-ES" sz="800" dirty="0">
                <a:latin typeface="Arial Narrow" panose="020B0606020202030204" pitchFamily="34" charset="0"/>
              </a:rPr>
              <a:t>Proporción de casos sospechosos de Violencia de género e intrafamiliar y ataques con agentes químicos por sexo y edad. Distrito de Medellín, a periodo epidemiológico I preliminar de 2026.</a:t>
            </a:r>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23</a:t>
            </a:r>
            <a:endParaRPr lang="es-ES" sz="1050" b="1" dirty="0">
              <a:latin typeface="Arial Narrow" panose="020B0606020202030204" pitchFamily="34" charset="0"/>
            </a:endParaRPr>
          </a:p>
        </p:txBody>
      </p:sp>
      <p:sp>
        <p:nvSpPr>
          <p:cNvPr id="17" name="16 Rectángulo"/>
          <p:cNvSpPr/>
          <p:nvPr/>
        </p:nvSpPr>
        <p:spPr>
          <a:xfrm>
            <a:off x="5774506" y="6588608"/>
            <a:ext cx="1296144" cy="1477328"/>
          </a:xfrm>
          <a:prstGeom prst="rect">
            <a:avLst/>
          </a:prstGeom>
        </p:spPr>
        <p:txBody>
          <a:bodyPr wrap="square">
            <a:spAutoFit/>
          </a:bodyPr>
          <a:lstStyle/>
          <a:p>
            <a:pPr algn="just"/>
            <a:r>
              <a:rPr lang="es-ES" sz="1000" dirty="0">
                <a:latin typeface="Arial Narrow" panose="020B0606020202030204" pitchFamily="34" charset="0"/>
              </a:rPr>
              <a:t>Las mujeres son las más afectadas en todos los grupos de edad, y en el caso de los adolescentes y jóvenes fueron los grupos más afectados por la Violencia intrafamiliar y de género en el Distrito</a:t>
            </a:r>
          </a:p>
        </p:txBody>
      </p:sp>
      <p:sp>
        <p:nvSpPr>
          <p:cNvPr id="24" name="CuadroTexto 23">
            <a:extLst>
              <a:ext uri="{FF2B5EF4-FFF2-40B4-BE49-F238E27FC236}">
                <a16:creationId xmlns:a16="http://schemas.microsoft.com/office/drawing/2014/main" id="{14C748B0-1636-5A11-A6FA-96BEB7D167A7}"/>
              </a:ext>
            </a:extLst>
          </p:cNvPr>
          <p:cNvSpPr txBox="1"/>
          <p:nvPr/>
        </p:nvSpPr>
        <p:spPr>
          <a:xfrm>
            <a:off x="91680" y="259054"/>
            <a:ext cx="2160258" cy="830997"/>
          </a:xfrm>
          <a:prstGeom prst="rect">
            <a:avLst/>
          </a:prstGeom>
          <a:noFill/>
        </p:spPr>
        <p:txBody>
          <a:bodyPr wrap="square" rtlCol="0">
            <a:spAutoFit/>
          </a:bodyPr>
          <a:lstStyle/>
          <a:p>
            <a:pPr algn="ctr"/>
            <a:r>
              <a:rPr lang="es-ES" sz="1600" b="1" dirty="0"/>
              <a:t>Violencia de género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2902391" y="549307"/>
            <a:ext cx="823624" cy="884157"/>
          </a:xfrm>
          <a:prstGeom prst="rect">
            <a:avLst/>
          </a:prstGeom>
        </p:spPr>
      </p:pic>
      <p:sp>
        <p:nvSpPr>
          <p:cNvPr id="2" name="Textbox 356">
            <a:extLst>
              <a:ext uri="{FF2B5EF4-FFF2-40B4-BE49-F238E27FC236}">
                <a16:creationId xmlns:a16="http://schemas.microsoft.com/office/drawing/2014/main" id="{A78DF193-F7C3-5A35-8AE2-B8840DDA55F7}"/>
              </a:ext>
            </a:extLst>
          </p:cNvPr>
          <p:cNvSpPr txBox="1">
            <a:spLocks/>
          </p:cNvSpPr>
          <p:nvPr/>
        </p:nvSpPr>
        <p:spPr>
          <a:xfrm>
            <a:off x="4611624" y="586967"/>
            <a:ext cx="2392680" cy="276999"/>
          </a:xfrm>
          <a:prstGeom prst="rect">
            <a:avLst/>
          </a:prstGeom>
          <a:solidFill>
            <a:schemeClr val="accent5">
              <a:lumMod val="60000"/>
              <a:lumOff val="40000"/>
            </a:schemeClr>
          </a:solidFill>
        </p:spPr>
        <p:txBody>
          <a:bodyPr wrap="square" lIns="0" tIns="0" rIns="0" bIns="0" rtlCol="0">
            <a:noAutofit/>
          </a:bodyPr>
          <a:lstStyle/>
          <a:p>
            <a:pPr marL="146685">
              <a:spcBef>
                <a:spcPts val="635"/>
              </a:spcBef>
              <a:spcAft>
                <a:spcPts val="0"/>
              </a:spcAft>
            </a:pPr>
            <a:r>
              <a:rPr lang="es-ES" sz="1900" b="1" dirty="0">
                <a:solidFill>
                  <a:srgbClr val="585858"/>
                </a:solidFill>
                <a:effectLst/>
                <a:latin typeface="Arial" panose="020B0604020202020204" pitchFamily="34" charset="0"/>
                <a:ea typeface="Arial MT"/>
                <a:cs typeface="Arial MT"/>
              </a:rPr>
              <a:t>Tipos</a:t>
            </a:r>
            <a:r>
              <a:rPr lang="es-ES" sz="1900" b="1" spc="-40" dirty="0">
                <a:solidFill>
                  <a:srgbClr val="585858"/>
                </a:solidFill>
                <a:effectLst/>
                <a:latin typeface="Arial" panose="020B0604020202020204" pitchFamily="34" charset="0"/>
                <a:ea typeface="Arial MT"/>
                <a:cs typeface="Arial MT"/>
              </a:rPr>
              <a:t> </a:t>
            </a:r>
            <a:r>
              <a:rPr lang="es-ES" sz="1900" b="1" dirty="0">
                <a:solidFill>
                  <a:srgbClr val="585858"/>
                </a:solidFill>
                <a:effectLst/>
                <a:latin typeface="Arial" panose="020B0604020202020204" pitchFamily="34" charset="0"/>
                <a:ea typeface="Arial MT"/>
                <a:cs typeface="Arial MT"/>
              </a:rPr>
              <a:t>de</a:t>
            </a:r>
            <a:r>
              <a:rPr lang="es-ES" sz="1900" b="1" spc="-40" dirty="0">
                <a:solidFill>
                  <a:srgbClr val="585858"/>
                </a:solidFill>
                <a:effectLst/>
                <a:latin typeface="Arial" panose="020B0604020202020204" pitchFamily="34" charset="0"/>
                <a:ea typeface="Arial MT"/>
                <a:cs typeface="Arial MT"/>
              </a:rPr>
              <a:t> </a:t>
            </a:r>
            <a:r>
              <a:rPr lang="es-ES" sz="1900" b="1" spc="-10" dirty="0">
                <a:solidFill>
                  <a:srgbClr val="585858"/>
                </a:solidFill>
                <a:effectLst/>
                <a:latin typeface="Arial" panose="020B0604020202020204" pitchFamily="34" charset="0"/>
                <a:ea typeface="Arial MT"/>
                <a:cs typeface="Arial MT"/>
              </a:rPr>
              <a:t>Violencia</a:t>
            </a:r>
            <a:endParaRPr lang="es-ES" sz="1100" dirty="0">
              <a:effectLst/>
              <a:latin typeface="Arial MT"/>
              <a:ea typeface="Arial MT"/>
              <a:cs typeface="Arial MT"/>
            </a:endParaRPr>
          </a:p>
        </p:txBody>
      </p:sp>
      <p:sp>
        <p:nvSpPr>
          <p:cNvPr id="4" name="Textbox 360">
            <a:extLst>
              <a:ext uri="{FF2B5EF4-FFF2-40B4-BE49-F238E27FC236}">
                <a16:creationId xmlns:a16="http://schemas.microsoft.com/office/drawing/2014/main" id="{F434821D-99E5-CD12-3B02-01897DE0A5E5}"/>
              </a:ext>
            </a:extLst>
          </p:cNvPr>
          <p:cNvSpPr txBox="1">
            <a:spLocks/>
          </p:cNvSpPr>
          <p:nvPr/>
        </p:nvSpPr>
        <p:spPr>
          <a:xfrm>
            <a:off x="4611623" y="863966"/>
            <a:ext cx="2454185" cy="5128592"/>
          </a:xfrm>
          <a:prstGeom prst="rect">
            <a:avLst/>
          </a:prstGeom>
          <a:ln w="7598">
            <a:solidFill>
              <a:srgbClr val="D9D9D9"/>
            </a:solidFill>
            <a:prstDash val="solid"/>
          </a:ln>
        </p:spPr>
        <p:txBody>
          <a:bodyPr wrap="square" lIns="0" tIns="0" rIns="0" bIns="0" rtlCol="0">
            <a:noAutofit/>
          </a:bodyPr>
          <a:lstStyle/>
          <a:p>
            <a:pPr marL="1392555">
              <a:spcBef>
                <a:spcPts val="610"/>
              </a:spcBef>
              <a:spcAft>
                <a:spcPts val="0"/>
              </a:spcAft>
            </a:pPr>
            <a:r>
              <a:rPr lang="es-ES" sz="1400" b="1" spc="-10" dirty="0">
                <a:solidFill>
                  <a:srgbClr val="002060"/>
                </a:solidFill>
                <a:effectLst/>
                <a:latin typeface="Arial" panose="020B0604020202020204" pitchFamily="34" charset="0"/>
                <a:ea typeface="Arial MT"/>
                <a:cs typeface="Arial MT"/>
              </a:rPr>
              <a:t>   </a:t>
            </a:r>
            <a:r>
              <a:rPr lang="es-ES" sz="1100" dirty="0">
                <a:effectLst/>
                <a:latin typeface="Arial MT"/>
                <a:ea typeface="Arial MT"/>
                <a:cs typeface="Arial MT"/>
              </a:rPr>
              <a:t>  </a:t>
            </a:r>
            <a:r>
              <a:rPr lang="es-ES" sz="1400" b="1" spc="-10" dirty="0">
                <a:solidFill>
                  <a:srgbClr val="002060"/>
                </a:solidFill>
                <a:latin typeface="Arial" panose="020B0604020202020204" pitchFamily="34" charset="0"/>
              </a:rPr>
              <a:t>Sexual</a:t>
            </a:r>
          </a:p>
          <a:p>
            <a:pPr marL="1153795" algn="ctr">
              <a:spcBef>
                <a:spcPts val="68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55,9</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pPr>
            <a:r>
              <a:rPr lang="es-ES" sz="1400" b="1" spc="-50" dirty="0">
                <a:solidFill>
                  <a:srgbClr val="FF0000"/>
                </a:solidFill>
                <a:latin typeface="Arial" panose="020B0604020202020204" pitchFamily="34" charset="0"/>
              </a:rPr>
              <a:t>280</a:t>
            </a:r>
          </a:p>
          <a:p>
            <a:pPr marL="1179195" algn="ctr">
              <a:spcBef>
                <a:spcPts val="805"/>
              </a:spcBef>
            </a:pPr>
            <a:endParaRPr lang="es-ES" sz="1400" b="1" spc="-50" dirty="0">
              <a:solidFill>
                <a:srgbClr val="FF0000"/>
              </a:solidFill>
              <a:latin typeface="Arial" panose="020B0604020202020204" pitchFamily="34" charset="0"/>
            </a:endParaRPr>
          </a:p>
          <a:p>
            <a:pPr marL="1392555" algn="ctr">
              <a:spcBef>
                <a:spcPts val="610"/>
              </a:spcBef>
              <a:spcAft>
                <a:spcPts val="0"/>
              </a:spcAft>
            </a:pPr>
            <a:r>
              <a:rPr lang="es-ES" sz="1400" b="1" spc="-10" dirty="0">
                <a:solidFill>
                  <a:srgbClr val="002060"/>
                </a:solidFill>
                <a:effectLst/>
                <a:latin typeface="Arial" panose="020B0604020202020204" pitchFamily="34" charset="0"/>
                <a:ea typeface="Arial MT"/>
                <a:cs typeface="Arial MT"/>
              </a:rPr>
              <a:t>Física</a:t>
            </a:r>
            <a:endParaRPr lang="es-ES" sz="1400" dirty="0">
              <a:solidFill>
                <a:srgbClr val="002060"/>
              </a:solidFill>
              <a:effectLst/>
              <a:latin typeface="Arial MT"/>
              <a:ea typeface="Arial MT"/>
              <a:cs typeface="Arial MT"/>
            </a:endParaRPr>
          </a:p>
          <a:p>
            <a:pPr marL="1179195" algn="ctr">
              <a:spcBef>
                <a:spcPts val="805"/>
              </a:spcBef>
              <a:spcAft>
                <a:spcPts val="0"/>
              </a:spcAft>
            </a:pPr>
            <a:r>
              <a:rPr lang="es-ES" sz="2200" b="1" dirty="0">
                <a:solidFill>
                  <a:srgbClr val="404040"/>
                </a:solidFill>
                <a:latin typeface="Arial" panose="020B0604020202020204" pitchFamily="34" charset="0"/>
                <a:ea typeface="Arial MT"/>
                <a:cs typeface="Arial MT"/>
              </a:rPr>
              <a:t>  36,1</a:t>
            </a:r>
            <a:r>
              <a:rPr lang="es-ES" sz="2200" b="1" spc="-50" dirty="0">
                <a:solidFill>
                  <a:srgbClr val="404040"/>
                </a:solidFill>
                <a:effectLst/>
                <a:latin typeface="Arial" panose="020B0604020202020204" pitchFamily="34" charset="0"/>
                <a:ea typeface="Arial MT"/>
                <a:cs typeface="Arial MT"/>
              </a:rPr>
              <a:t>%</a:t>
            </a:r>
          </a:p>
          <a:p>
            <a:pPr marL="1179195" algn="ctr">
              <a:spcBef>
                <a:spcPts val="805"/>
              </a:spcBef>
              <a:spcAft>
                <a:spcPts val="0"/>
              </a:spcAft>
            </a:pPr>
            <a:r>
              <a:rPr lang="es-ES" sz="1400" b="1" spc="-50" dirty="0">
                <a:solidFill>
                  <a:srgbClr val="FF0000"/>
                </a:solidFill>
                <a:latin typeface="Arial" panose="020B0604020202020204" pitchFamily="34" charset="0"/>
                <a:ea typeface="Arial MT"/>
                <a:cs typeface="Arial MT"/>
              </a:rPr>
              <a:t>181</a:t>
            </a:r>
            <a:endParaRPr lang="es-ES" sz="1400" b="1" spc="-50" dirty="0">
              <a:solidFill>
                <a:srgbClr val="FF0000"/>
              </a:solidFill>
              <a:latin typeface="Arial MT"/>
              <a:ea typeface="Arial MT"/>
              <a:cs typeface="Arial MT"/>
            </a:endParaRPr>
          </a:p>
          <a:p>
            <a:pPr marL="1179195" algn="ctr">
              <a:spcBef>
                <a:spcPts val="805"/>
              </a:spcBef>
              <a:spcAft>
                <a:spcPts val="0"/>
              </a:spcAft>
            </a:pPr>
            <a:r>
              <a:rPr lang="es-ES" sz="1100" dirty="0">
                <a:effectLst/>
                <a:latin typeface="Arial MT"/>
                <a:ea typeface="Arial MT"/>
                <a:cs typeface="Arial MT"/>
              </a:rPr>
              <a:t>   </a:t>
            </a:r>
            <a:endParaRPr lang="es-ES" sz="850" dirty="0">
              <a:effectLst/>
              <a:latin typeface="Arial MT"/>
              <a:ea typeface="Arial MT"/>
              <a:cs typeface="Arial MT"/>
            </a:endParaRPr>
          </a:p>
          <a:p>
            <a:pPr algn="ctr">
              <a:spcBef>
                <a:spcPts val="250"/>
              </a:spcBef>
            </a:pPr>
            <a:r>
              <a:rPr lang="es-ES" sz="1100" dirty="0">
                <a:effectLst/>
                <a:latin typeface="Arial MT"/>
                <a:ea typeface="Arial MT"/>
                <a:cs typeface="Arial MT"/>
              </a:rPr>
              <a:t> </a:t>
            </a:r>
            <a:endParaRPr lang="es-ES" sz="850" dirty="0">
              <a:effectLst/>
              <a:latin typeface="Arial MT"/>
              <a:ea typeface="Arial MT"/>
              <a:cs typeface="Arial MT"/>
            </a:endParaRPr>
          </a:p>
          <a:p>
            <a:pPr marL="1200150" algn="ctr"/>
            <a:r>
              <a:rPr lang="es-ES" sz="1100" spc="-10" dirty="0">
                <a:solidFill>
                  <a:srgbClr val="002060"/>
                </a:solidFill>
                <a:effectLst/>
                <a:latin typeface="Arial" panose="020B0604020202020204" pitchFamily="34" charset="0"/>
                <a:ea typeface="Arial MT"/>
                <a:cs typeface="Arial MT"/>
              </a:rPr>
              <a:t>       </a:t>
            </a:r>
            <a:r>
              <a:rPr lang="es-ES" sz="1100" b="1" spc="-10" dirty="0">
                <a:solidFill>
                  <a:srgbClr val="002060"/>
                </a:solidFill>
                <a:effectLst/>
                <a:latin typeface="Arial" panose="020B0604020202020204" pitchFamily="34" charset="0"/>
                <a:ea typeface="Arial MT"/>
                <a:cs typeface="Arial MT"/>
              </a:rPr>
              <a:t>Psicológica</a:t>
            </a:r>
            <a:endParaRPr lang="es-ES" sz="1100" b="1" dirty="0">
              <a:solidFill>
                <a:srgbClr val="002060"/>
              </a:solidFill>
              <a:effectLst/>
              <a:latin typeface="Arial MT"/>
              <a:ea typeface="Arial MT"/>
              <a:cs typeface="Arial MT"/>
            </a:endParaRPr>
          </a:p>
          <a:p>
            <a:pPr marL="1091565" algn="ctr">
              <a:spcBef>
                <a:spcPts val="51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4</a:t>
            </a:r>
            <a:r>
              <a:rPr lang="es-ES" sz="2200" b="1" dirty="0">
                <a:solidFill>
                  <a:srgbClr val="404040"/>
                </a:solidFill>
                <a:effectLst/>
                <a:latin typeface="Arial" panose="020B0604020202020204" pitchFamily="34" charset="0"/>
                <a:ea typeface="Arial MT"/>
                <a:cs typeface="Arial MT"/>
              </a:rPr>
              <a:t>,8</a:t>
            </a:r>
            <a:r>
              <a:rPr lang="es-ES" sz="2200" b="1" spc="-50" dirty="0">
                <a:solidFill>
                  <a:srgbClr val="404040"/>
                </a:solidFill>
                <a:effectLst/>
                <a:latin typeface="Arial" panose="020B0604020202020204" pitchFamily="34" charset="0"/>
                <a:ea typeface="Arial MT"/>
                <a:cs typeface="Arial MT"/>
              </a:rPr>
              <a:t>%</a:t>
            </a:r>
          </a:p>
          <a:p>
            <a:pPr marL="1091565" algn="ctr">
              <a:spcBef>
                <a:spcPts val="51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ea typeface="Arial MT"/>
                <a:cs typeface="Arial MT"/>
              </a:rPr>
              <a:t>24</a:t>
            </a:r>
            <a:endParaRPr lang="es-ES" sz="1400" b="1" spc="-50" dirty="0">
              <a:solidFill>
                <a:srgbClr val="FF0000"/>
              </a:solidFill>
              <a:latin typeface="Arial" panose="020B0604020202020204" pitchFamily="34" charset="0"/>
            </a:endParaRPr>
          </a:p>
          <a:p>
            <a:pPr marL="1164590">
              <a:spcBef>
                <a:spcPts val="480"/>
              </a:spcBef>
              <a:spcAft>
                <a:spcPts val="0"/>
              </a:spcAft>
            </a:pPr>
            <a:r>
              <a:rPr lang="es-ES" sz="1100" dirty="0">
                <a:effectLst/>
                <a:latin typeface="Arial MT"/>
                <a:ea typeface="Arial MT"/>
                <a:cs typeface="Arial MT"/>
              </a:rPr>
              <a:t>          </a:t>
            </a:r>
          </a:p>
          <a:p>
            <a:pPr marL="1254125" indent="-116205" algn="ctr">
              <a:lnSpc>
                <a:spcPct val="105000"/>
              </a:lnSpc>
            </a:pPr>
            <a:r>
              <a:rPr lang="es-ES" sz="1100" b="1" dirty="0">
                <a:solidFill>
                  <a:srgbClr val="002060"/>
                </a:solidFill>
                <a:effectLst/>
                <a:latin typeface="Arial" panose="020B0604020202020204" pitchFamily="34" charset="0"/>
                <a:ea typeface="Arial MT"/>
                <a:cs typeface="Arial MT"/>
              </a:rPr>
              <a:t>Negligencia</a:t>
            </a:r>
            <a:r>
              <a:rPr lang="es-ES" sz="1100" b="1" spc="-80" dirty="0">
                <a:solidFill>
                  <a:srgbClr val="002060"/>
                </a:solidFill>
                <a:effectLst/>
                <a:latin typeface="Arial" panose="020B0604020202020204" pitchFamily="34" charset="0"/>
                <a:ea typeface="Arial MT"/>
                <a:cs typeface="Arial MT"/>
              </a:rPr>
              <a:t> </a:t>
            </a:r>
            <a:r>
              <a:rPr lang="es-ES" sz="1100" b="1" dirty="0">
                <a:solidFill>
                  <a:srgbClr val="002060"/>
                </a:solidFill>
                <a:effectLst/>
                <a:latin typeface="Arial" panose="020B0604020202020204" pitchFamily="34" charset="0"/>
                <a:ea typeface="Arial MT"/>
                <a:cs typeface="Arial MT"/>
              </a:rPr>
              <a:t>y          </a:t>
            </a:r>
            <a:r>
              <a:rPr lang="es-ES" sz="1100" b="1" spc="-10" dirty="0">
                <a:solidFill>
                  <a:srgbClr val="002060"/>
                </a:solidFill>
                <a:effectLst/>
                <a:latin typeface="Arial" panose="020B0604020202020204" pitchFamily="34" charset="0"/>
                <a:ea typeface="Arial MT"/>
                <a:cs typeface="Arial MT"/>
              </a:rPr>
              <a:t>abandono</a:t>
            </a:r>
            <a:endParaRPr lang="es-ES" sz="1100" dirty="0">
              <a:solidFill>
                <a:srgbClr val="002060"/>
              </a:solidFill>
              <a:effectLst/>
              <a:latin typeface="Arial MT"/>
              <a:ea typeface="Arial MT"/>
              <a:cs typeface="Arial MT"/>
            </a:endParaRPr>
          </a:p>
          <a:p>
            <a:pPr marL="1153795">
              <a:spcBef>
                <a:spcPts val="390"/>
              </a:spcBef>
              <a:spcAft>
                <a:spcPts val="0"/>
              </a:spcAft>
            </a:pPr>
            <a:r>
              <a:rPr lang="es-ES" sz="2200" b="1" dirty="0">
                <a:solidFill>
                  <a:srgbClr val="404040"/>
                </a:solidFill>
                <a:effectLst/>
                <a:latin typeface="Arial" panose="020B0604020202020204" pitchFamily="34" charset="0"/>
                <a:ea typeface="Arial MT"/>
                <a:cs typeface="Arial MT"/>
              </a:rPr>
              <a:t>   </a:t>
            </a:r>
            <a:r>
              <a:rPr lang="es-ES" sz="2200" b="1" dirty="0">
                <a:solidFill>
                  <a:srgbClr val="404040"/>
                </a:solidFill>
                <a:latin typeface="Arial" panose="020B0604020202020204" pitchFamily="34" charset="0"/>
                <a:ea typeface="Arial MT"/>
                <a:cs typeface="Arial MT"/>
              </a:rPr>
              <a:t>  3,2</a:t>
            </a:r>
            <a:r>
              <a:rPr lang="es-ES" sz="2200" b="1" spc="-50" dirty="0">
                <a:solidFill>
                  <a:srgbClr val="404040"/>
                </a:solidFill>
                <a:effectLst/>
                <a:latin typeface="Arial" panose="020B0604020202020204" pitchFamily="34" charset="0"/>
                <a:ea typeface="Arial MT"/>
                <a:cs typeface="Arial MT"/>
              </a:rPr>
              <a:t>%</a:t>
            </a:r>
          </a:p>
          <a:p>
            <a:pPr marL="1153795">
              <a:spcBef>
                <a:spcPts val="390"/>
              </a:spcBef>
              <a:spcAft>
                <a:spcPts val="0"/>
              </a:spcAft>
            </a:pPr>
            <a:r>
              <a:rPr lang="es-ES" sz="2200" b="1" spc="-50" dirty="0">
                <a:solidFill>
                  <a:srgbClr val="404040"/>
                </a:solidFill>
                <a:latin typeface="Arial" panose="020B0604020202020204" pitchFamily="34" charset="0"/>
                <a:ea typeface="Arial MT"/>
                <a:cs typeface="Arial MT"/>
              </a:rPr>
              <a:t>        </a:t>
            </a:r>
            <a:r>
              <a:rPr lang="es-ES" sz="1400" b="1" spc="-50" dirty="0">
                <a:solidFill>
                  <a:srgbClr val="FF0000"/>
                </a:solidFill>
                <a:latin typeface="Arial" panose="020B0604020202020204" pitchFamily="34" charset="0"/>
              </a:rPr>
              <a:t>16</a:t>
            </a:r>
          </a:p>
          <a:p>
            <a:pPr marL="1164590">
              <a:spcBef>
                <a:spcPts val="480"/>
              </a:spcBef>
              <a:spcAft>
                <a:spcPts val="0"/>
              </a:spcAft>
            </a:pPr>
            <a:endParaRPr lang="es-ES" sz="1100" dirty="0">
              <a:effectLst/>
              <a:latin typeface="Arial MT"/>
              <a:ea typeface="Arial MT"/>
              <a:cs typeface="Arial MT"/>
            </a:endParaRPr>
          </a:p>
        </p:txBody>
      </p:sp>
      <p:pic>
        <p:nvPicPr>
          <p:cNvPr id="16" name="Imagen 15">
            <a:extLst>
              <a:ext uri="{FF2B5EF4-FFF2-40B4-BE49-F238E27FC236}">
                <a16:creationId xmlns:a16="http://schemas.microsoft.com/office/drawing/2014/main" id="{40BA4611-FA9A-3738-3109-66AFBEFF51A1}"/>
              </a:ext>
            </a:extLst>
          </p:cNvPr>
          <p:cNvPicPr>
            <a:picLocks noChangeAspect="1"/>
          </p:cNvPicPr>
          <p:nvPr/>
        </p:nvPicPr>
        <p:blipFill>
          <a:blip r:embed="rId3"/>
          <a:stretch>
            <a:fillRect/>
          </a:stretch>
        </p:blipFill>
        <p:spPr>
          <a:xfrm>
            <a:off x="4703394" y="2099690"/>
            <a:ext cx="1225895" cy="1154293"/>
          </a:xfrm>
          <a:prstGeom prst="rect">
            <a:avLst/>
          </a:prstGeom>
        </p:spPr>
      </p:pic>
      <p:pic>
        <p:nvPicPr>
          <p:cNvPr id="19" name="Imagen 18">
            <a:extLst>
              <a:ext uri="{FF2B5EF4-FFF2-40B4-BE49-F238E27FC236}">
                <a16:creationId xmlns:a16="http://schemas.microsoft.com/office/drawing/2014/main" id="{51FCF00F-0DED-CBFD-8274-0FFC94FB94F6}"/>
              </a:ext>
            </a:extLst>
          </p:cNvPr>
          <p:cNvPicPr>
            <a:picLocks noChangeAspect="1"/>
          </p:cNvPicPr>
          <p:nvPr/>
        </p:nvPicPr>
        <p:blipFill>
          <a:blip r:embed="rId4"/>
          <a:stretch>
            <a:fillRect/>
          </a:stretch>
        </p:blipFill>
        <p:spPr>
          <a:xfrm>
            <a:off x="4686285" y="889170"/>
            <a:ext cx="1225895" cy="955899"/>
          </a:xfrm>
          <a:prstGeom prst="rect">
            <a:avLst/>
          </a:prstGeom>
        </p:spPr>
      </p:pic>
      <p:pic>
        <p:nvPicPr>
          <p:cNvPr id="21" name="Imagen 20">
            <a:extLst>
              <a:ext uri="{FF2B5EF4-FFF2-40B4-BE49-F238E27FC236}">
                <a16:creationId xmlns:a16="http://schemas.microsoft.com/office/drawing/2014/main" id="{62426466-DD35-5588-515D-9BE6B722B1BE}"/>
              </a:ext>
            </a:extLst>
          </p:cNvPr>
          <p:cNvPicPr>
            <a:picLocks noChangeAspect="1"/>
          </p:cNvPicPr>
          <p:nvPr/>
        </p:nvPicPr>
        <p:blipFill>
          <a:blip r:embed="rId5"/>
          <a:stretch>
            <a:fillRect/>
          </a:stretch>
        </p:blipFill>
        <p:spPr>
          <a:xfrm>
            <a:off x="4714001" y="4780676"/>
            <a:ext cx="1225895" cy="1041417"/>
          </a:xfrm>
          <a:prstGeom prst="rect">
            <a:avLst/>
          </a:prstGeom>
        </p:spPr>
      </p:pic>
      <p:pic>
        <p:nvPicPr>
          <p:cNvPr id="30" name="Imagen 29">
            <a:extLst>
              <a:ext uri="{FF2B5EF4-FFF2-40B4-BE49-F238E27FC236}">
                <a16:creationId xmlns:a16="http://schemas.microsoft.com/office/drawing/2014/main" id="{5CB2DCBD-9403-1DEC-F063-05210D41F452}"/>
              </a:ext>
            </a:extLst>
          </p:cNvPr>
          <p:cNvPicPr>
            <a:picLocks noChangeAspect="1"/>
          </p:cNvPicPr>
          <p:nvPr/>
        </p:nvPicPr>
        <p:blipFill>
          <a:blip r:embed="rId6"/>
          <a:stretch>
            <a:fillRect/>
          </a:stretch>
        </p:blipFill>
        <p:spPr>
          <a:xfrm>
            <a:off x="4714002" y="3632817"/>
            <a:ext cx="1225894" cy="939183"/>
          </a:xfrm>
          <a:prstGeom prst="rect">
            <a:avLst/>
          </a:prstGeom>
        </p:spPr>
      </p:pic>
      <p:pic>
        <p:nvPicPr>
          <p:cNvPr id="40" name="Imagen 39">
            <a:extLst>
              <a:ext uri="{FF2B5EF4-FFF2-40B4-BE49-F238E27FC236}">
                <a16:creationId xmlns:a16="http://schemas.microsoft.com/office/drawing/2014/main" id="{F2F24CCF-9FF6-E869-2C3E-81D4CAE1166B}"/>
              </a:ext>
            </a:extLst>
          </p:cNvPr>
          <p:cNvPicPr>
            <a:picLocks noChangeAspect="1"/>
          </p:cNvPicPr>
          <p:nvPr/>
        </p:nvPicPr>
        <p:blipFill>
          <a:blip r:embed="rId7"/>
          <a:stretch>
            <a:fillRect/>
          </a:stretch>
        </p:blipFill>
        <p:spPr>
          <a:xfrm>
            <a:off x="3502146" y="6744830"/>
            <a:ext cx="447738" cy="706049"/>
          </a:xfrm>
          <a:prstGeom prst="rect">
            <a:avLst/>
          </a:prstGeom>
        </p:spPr>
      </p:pic>
      <p:pic>
        <p:nvPicPr>
          <p:cNvPr id="42" name="Imagen 41">
            <a:extLst>
              <a:ext uri="{FF2B5EF4-FFF2-40B4-BE49-F238E27FC236}">
                <a16:creationId xmlns:a16="http://schemas.microsoft.com/office/drawing/2014/main" id="{F96B6B27-06FB-35F0-B117-955CF73713C9}"/>
              </a:ext>
            </a:extLst>
          </p:cNvPr>
          <p:cNvPicPr>
            <a:picLocks noChangeAspect="1"/>
          </p:cNvPicPr>
          <p:nvPr/>
        </p:nvPicPr>
        <p:blipFill>
          <a:blip r:embed="rId8"/>
          <a:stretch>
            <a:fillRect/>
          </a:stretch>
        </p:blipFill>
        <p:spPr>
          <a:xfrm>
            <a:off x="3608444" y="7608878"/>
            <a:ext cx="388444" cy="793418"/>
          </a:xfrm>
          <a:prstGeom prst="rect">
            <a:avLst/>
          </a:prstGeom>
        </p:spPr>
      </p:pic>
      <p:sp>
        <p:nvSpPr>
          <p:cNvPr id="44" name="Rectángulo: esquinas redondeadas 43">
            <a:extLst>
              <a:ext uri="{FF2B5EF4-FFF2-40B4-BE49-F238E27FC236}">
                <a16:creationId xmlns:a16="http://schemas.microsoft.com/office/drawing/2014/main" id="{552B3211-78EB-44BA-8C2C-2C7056F7A582}"/>
              </a:ext>
            </a:extLst>
          </p:cNvPr>
          <p:cNvSpPr/>
          <p:nvPr/>
        </p:nvSpPr>
        <p:spPr>
          <a:xfrm>
            <a:off x="4094807" y="6710232"/>
            <a:ext cx="1615239" cy="775246"/>
          </a:xfrm>
          <a:prstGeom prst="roundRect">
            <a:avLst/>
          </a:prstGeom>
          <a:solidFill>
            <a:schemeClr val="accent6">
              <a:lumMod val="40000"/>
              <a:lumOff val="60000"/>
            </a:schemeClr>
          </a:solidFill>
          <a:ln>
            <a:solidFill>
              <a:schemeClr val="accent6">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417 casos  por cada 100 000 mujeres</a:t>
            </a:r>
          </a:p>
        </p:txBody>
      </p:sp>
      <p:sp>
        <p:nvSpPr>
          <p:cNvPr id="47" name="Rectángulo: esquinas redondeadas 46">
            <a:extLst>
              <a:ext uri="{FF2B5EF4-FFF2-40B4-BE49-F238E27FC236}">
                <a16:creationId xmlns:a16="http://schemas.microsoft.com/office/drawing/2014/main" id="{B908A309-3914-F4DD-4C4B-A98A3211DA8B}"/>
              </a:ext>
            </a:extLst>
          </p:cNvPr>
          <p:cNvSpPr/>
          <p:nvPr/>
        </p:nvSpPr>
        <p:spPr>
          <a:xfrm>
            <a:off x="4094806" y="7657374"/>
            <a:ext cx="1528378" cy="651034"/>
          </a:xfrm>
          <a:prstGeom prst="roundRect">
            <a:avLst/>
          </a:prstGeom>
          <a:solidFill>
            <a:schemeClr val="accent5">
              <a:lumMod val="60000"/>
              <a:lumOff val="40000"/>
            </a:schemeClr>
          </a:solidFill>
          <a:ln>
            <a:solidFill>
              <a:schemeClr val="accent5">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r>
              <a:rPr lang="es-ES" sz="1200" dirty="0">
                <a:solidFill>
                  <a:schemeClr val="tx1"/>
                </a:solidFill>
              </a:rPr>
              <a:t>Tasa 84 casos por cada 100 000 hombres</a:t>
            </a:r>
          </a:p>
        </p:txBody>
      </p:sp>
      <p:sp>
        <p:nvSpPr>
          <p:cNvPr id="52" name="53 Rectángulo">
            <a:extLst>
              <a:ext uri="{FF2B5EF4-FFF2-40B4-BE49-F238E27FC236}">
                <a16:creationId xmlns:a16="http://schemas.microsoft.com/office/drawing/2014/main" id="{375BC485-BE82-DDAA-8DA8-7B387B35F1BC}"/>
              </a:ext>
            </a:extLst>
          </p:cNvPr>
          <p:cNvSpPr/>
          <p:nvPr/>
        </p:nvSpPr>
        <p:spPr>
          <a:xfrm>
            <a:off x="-14248" y="5539640"/>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según tipo y modalidad en el Distrito de Medellín, a Periodo I 2026p.</a:t>
            </a:r>
          </a:p>
        </p:txBody>
      </p:sp>
      <p:pic>
        <p:nvPicPr>
          <p:cNvPr id="53" name="Google Shape;2766;p55">
            <a:extLst>
              <a:ext uri="{FF2B5EF4-FFF2-40B4-BE49-F238E27FC236}">
                <a16:creationId xmlns:a16="http://schemas.microsoft.com/office/drawing/2014/main" id="{18DF5793-073E-6DC5-C301-90484E77FCC5}"/>
              </a:ext>
            </a:extLst>
          </p:cNvPr>
          <p:cNvPicPr preferRelativeResize="0"/>
          <p:nvPr/>
        </p:nvPicPr>
        <p:blipFill rotWithShape="1">
          <a:blip r:embed="rId9">
            <a:alphaModFix/>
          </a:blip>
          <a:srcRect/>
          <a:stretch/>
        </p:blipFill>
        <p:spPr>
          <a:xfrm>
            <a:off x="6270301" y="8509505"/>
            <a:ext cx="870279" cy="553998"/>
          </a:xfrm>
          <a:prstGeom prst="rect">
            <a:avLst/>
          </a:prstGeom>
          <a:noFill/>
          <a:ln>
            <a:noFill/>
          </a:ln>
        </p:spPr>
      </p:pic>
      <p:sp>
        <p:nvSpPr>
          <p:cNvPr id="31" name="53 Rectángulo">
            <a:extLst>
              <a:ext uri="{FF2B5EF4-FFF2-40B4-BE49-F238E27FC236}">
                <a16:creationId xmlns:a16="http://schemas.microsoft.com/office/drawing/2014/main" id="{49B1CA12-54C6-4050-99E2-2AAE55EA0F07}"/>
              </a:ext>
            </a:extLst>
          </p:cNvPr>
          <p:cNvSpPr/>
          <p:nvPr/>
        </p:nvSpPr>
        <p:spPr>
          <a:xfrm>
            <a:off x="73142" y="3117752"/>
            <a:ext cx="4357592" cy="523220"/>
          </a:xfrm>
          <a:prstGeom prst="rect">
            <a:avLst/>
          </a:prstGeom>
        </p:spPr>
        <p:txBody>
          <a:bodyPr wrap="square">
            <a:spAutoFit/>
          </a:bodyPr>
          <a:lstStyle/>
          <a:p>
            <a:r>
              <a:rPr lang="es-ES" sz="600" dirty="0">
                <a:latin typeface="Arial Narrow" panose="020B0606020202030204" pitchFamily="34" charset="0"/>
              </a:rPr>
              <a:t>Fuente: SVIIGILA. Secretaria de Salud de Medellín. PE I - 2026</a:t>
            </a:r>
          </a:p>
          <a:p>
            <a:endParaRPr lang="es-ES" sz="600" dirty="0">
              <a:latin typeface="Arial Narrow" panose="020B0606020202030204" pitchFamily="34" charset="0"/>
            </a:endParaRPr>
          </a:p>
          <a:p>
            <a:pPr algn="just"/>
            <a:r>
              <a:rPr lang="es-ES" sz="800" dirty="0">
                <a:latin typeface="Arial Narrow" panose="020B0606020202030204" pitchFamily="34" charset="0"/>
              </a:rPr>
              <a:t>Figura. Frecuencia de casos sospechosos de Violencia sexual y no sexual. Distrito de Medellín, a Periodo I 2026p.</a:t>
            </a:r>
          </a:p>
        </p:txBody>
      </p:sp>
      <p:pic>
        <p:nvPicPr>
          <p:cNvPr id="22" name="Imagen 21">
            <a:extLst>
              <a:ext uri="{FF2B5EF4-FFF2-40B4-BE49-F238E27FC236}">
                <a16:creationId xmlns:a16="http://schemas.microsoft.com/office/drawing/2014/main" id="{0ACC3E26-A762-4A87-ABC3-782DB066BB3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p:blipFill>
        <p:spPr>
          <a:xfrm>
            <a:off x="910622" y="1567542"/>
            <a:ext cx="2580599" cy="1551105"/>
          </a:xfrm>
          <a:prstGeom prst="rect">
            <a:avLst/>
          </a:prstGeom>
        </p:spPr>
      </p:pic>
      <p:pic>
        <p:nvPicPr>
          <p:cNvPr id="32" name="Imagen 31">
            <a:extLst>
              <a:ext uri="{FF2B5EF4-FFF2-40B4-BE49-F238E27FC236}">
                <a16:creationId xmlns:a16="http://schemas.microsoft.com/office/drawing/2014/main" id="{482CE429-534C-4E74-8276-45957A023D80}"/>
              </a:ext>
            </a:extLst>
          </p:cNvPr>
          <p:cNvPicPr>
            <a:picLocks noChangeAspect="1"/>
          </p:cNvPicPr>
          <p:nvPr/>
        </p:nvPicPr>
        <p:blipFill>
          <a:blip r:embed="rId11">
            <a:extLst>
              <a:ext uri="{28A0092B-C50C-407E-A947-70E740481C1C}">
                <a14:useLocalDpi xmlns:a14="http://schemas.microsoft.com/office/drawing/2010/main" val="0"/>
              </a:ext>
            </a:extLst>
          </a:blip>
          <a:srcRect/>
          <a:stretch/>
        </p:blipFill>
        <p:spPr>
          <a:xfrm>
            <a:off x="211237" y="3567231"/>
            <a:ext cx="3677245" cy="1972072"/>
          </a:xfrm>
          <a:prstGeom prst="rect">
            <a:avLst/>
          </a:prstGeom>
        </p:spPr>
      </p:pic>
      <p:pic>
        <p:nvPicPr>
          <p:cNvPr id="39" name="Imagen 38">
            <a:extLst>
              <a:ext uri="{FF2B5EF4-FFF2-40B4-BE49-F238E27FC236}">
                <a16:creationId xmlns:a16="http://schemas.microsoft.com/office/drawing/2014/main" id="{192BD887-0F93-48CB-8DC6-A9350C496273}"/>
              </a:ext>
            </a:extLst>
          </p:cNvPr>
          <p:cNvPicPr>
            <a:picLocks noChangeAspect="1"/>
          </p:cNvPicPr>
          <p:nvPr/>
        </p:nvPicPr>
        <p:blipFill>
          <a:blip r:embed="rId12"/>
          <a:stretch>
            <a:fillRect/>
          </a:stretch>
        </p:blipFill>
        <p:spPr>
          <a:xfrm>
            <a:off x="204336" y="6609090"/>
            <a:ext cx="3180090" cy="1985603"/>
          </a:xfrm>
          <a:prstGeom prst="rect">
            <a:avLst/>
          </a:prstGeom>
        </p:spPr>
      </p:pic>
    </p:spTree>
    <p:extLst>
      <p:ext uri="{BB962C8B-B14F-4D97-AF65-F5344CB8AC3E}">
        <p14:creationId xmlns:p14="http://schemas.microsoft.com/office/powerpoint/2010/main" val="3205343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24964" y="2267907"/>
            <a:ext cx="2232241" cy="523220"/>
          </a:xfrm>
          <a:prstGeom prst="rect">
            <a:avLst/>
          </a:prstGeom>
          <a:noFill/>
          <a:ln>
            <a:noFill/>
          </a:ln>
        </p:spPr>
        <p:txBody>
          <a:bodyPr wrap="square" rtlCol="0">
            <a:spAutoFit/>
          </a:bodyPr>
          <a:lstStyle/>
          <a:p>
            <a:pPr algn="ctr"/>
            <a:r>
              <a:rPr lang="es-ES" sz="1400" b="1" dirty="0">
                <a:latin typeface="Arial Narrow" panose="020B0606020202030204" pitchFamily="34" charset="0"/>
              </a:rPr>
              <a:t>Periodo epidemiológico </a:t>
            </a:r>
          </a:p>
          <a:p>
            <a:pPr algn="ctr"/>
            <a:r>
              <a:rPr lang="es-ES" sz="1400" b="1" dirty="0">
                <a:latin typeface="Arial Narrow" panose="020B0606020202030204" pitchFamily="34" charset="0"/>
              </a:rPr>
              <a:t>I -2026p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solidFill>
                  <a:schemeClr val="accent3">
                    <a:lumMod val="60000"/>
                    <a:lumOff val="40000"/>
                  </a:schemeClr>
                </a:solidFill>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chemeClr val="accent3">
                  <a:lumMod val="60000"/>
                  <a:lumOff val="40000"/>
                </a:schemeClr>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Grupos de interés</a:t>
              </a:r>
            </a:p>
          </p:txBody>
        </p:sp>
      </p:grpSp>
      <p:sp>
        <p:nvSpPr>
          <p:cNvPr id="14" name="13 Rectángulo"/>
          <p:cNvSpPr/>
          <p:nvPr/>
        </p:nvSpPr>
        <p:spPr>
          <a:xfrm>
            <a:off x="-33365" y="7663323"/>
            <a:ext cx="720090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24</a:t>
            </a:r>
            <a:endParaRPr lang="es-ES" sz="1050" b="1" dirty="0">
              <a:latin typeface="Arial Narrow" panose="020B0606020202030204" pitchFamily="34" charset="0"/>
            </a:endParaRPr>
          </a:p>
        </p:txBody>
      </p:sp>
      <p:sp>
        <p:nvSpPr>
          <p:cNvPr id="24" name="CuadroTexto 23">
            <a:extLst>
              <a:ext uri="{FF2B5EF4-FFF2-40B4-BE49-F238E27FC236}">
                <a16:creationId xmlns:a16="http://schemas.microsoft.com/office/drawing/2014/main" id="{14C748B0-1636-5A11-A6FA-96BEB7D167A7}"/>
              </a:ext>
            </a:extLst>
          </p:cNvPr>
          <p:cNvSpPr txBox="1"/>
          <p:nvPr/>
        </p:nvSpPr>
        <p:spPr>
          <a:xfrm>
            <a:off x="-10883" y="131242"/>
            <a:ext cx="2373578" cy="923330"/>
          </a:xfrm>
          <a:prstGeom prst="rect">
            <a:avLst/>
          </a:prstGeom>
          <a:noFill/>
        </p:spPr>
        <p:txBody>
          <a:bodyPr wrap="square" rtlCol="0">
            <a:spAutoFit/>
          </a:bodyPr>
          <a:lstStyle/>
          <a:p>
            <a:pPr algn="ctr"/>
            <a:r>
              <a:rPr lang="es-ES" b="1" dirty="0"/>
              <a:t>Violencia de genero e intrafamiliar y ataques con agentes químicos</a:t>
            </a:r>
          </a:p>
        </p:txBody>
      </p:sp>
      <p:pic>
        <p:nvPicPr>
          <p:cNvPr id="25" name="Image 378">
            <a:extLst>
              <a:ext uri="{FF2B5EF4-FFF2-40B4-BE49-F238E27FC236}">
                <a16:creationId xmlns:a16="http://schemas.microsoft.com/office/drawing/2014/main" id="{938CC28E-54EB-5997-F076-1E0E36A3C149}"/>
              </a:ext>
            </a:extLst>
          </p:cNvPr>
          <p:cNvPicPr/>
          <p:nvPr/>
        </p:nvPicPr>
        <p:blipFill>
          <a:blip r:embed="rId2" cstate="print"/>
          <a:stretch>
            <a:fillRect/>
          </a:stretch>
        </p:blipFill>
        <p:spPr>
          <a:xfrm>
            <a:off x="747386" y="1173247"/>
            <a:ext cx="1017381" cy="1013870"/>
          </a:xfrm>
          <a:prstGeom prst="rect">
            <a:avLst/>
          </a:prstGeom>
        </p:spPr>
      </p:pic>
      <p:pic>
        <p:nvPicPr>
          <p:cNvPr id="59" name="Imagen 58">
            <a:extLst>
              <a:ext uri="{FF2B5EF4-FFF2-40B4-BE49-F238E27FC236}">
                <a16:creationId xmlns:a16="http://schemas.microsoft.com/office/drawing/2014/main" id="{3D1AA0E0-FC9B-53BF-4FE9-E47078714134}"/>
              </a:ext>
            </a:extLst>
          </p:cNvPr>
          <p:cNvPicPr>
            <a:picLocks noChangeAspect="1"/>
          </p:cNvPicPr>
          <p:nvPr/>
        </p:nvPicPr>
        <p:blipFill rotWithShape="1">
          <a:blip r:embed="rId3"/>
          <a:srcRect t="10296"/>
          <a:stretch/>
        </p:blipFill>
        <p:spPr>
          <a:xfrm>
            <a:off x="3728455" y="579912"/>
            <a:ext cx="684243" cy="840368"/>
          </a:xfrm>
          <a:prstGeom prst="rect">
            <a:avLst/>
          </a:prstGeom>
        </p:spPr>
      </p:pic>
      <p:pic>
        <p:nvPicPr>
          <p:cNvPr id="61" name="Imagen 60">
            <a:extLst>
              <a:ext uri="{FF2B5EF4-FFF2-40B4-BE49-F238E27FC236}">
                <a16:creationId xmlns:a16="http://schemas.microsoft.com/office/drawing/2014/main" id="{99CDBE99-B9F4-725F-222E-BC01C9CEB579}"/>
              </a:ext>
            </a:extLst>
          </p:cNvPr>
          <p:cNvPicPr>
            <a:picLocks noChangeAspect="1"/>
          </p:cNvPicPr>
          <p:nvPr/>
        </p:nvPicPr>
        <p:blipFill>
          <a:blip r:embed="rId4"/>
          <a:stretch>
            <a:fillRect/>
          </a:stretch>
        </p:blipFill>
        <p:spPr>
          <a:xfrm>
            <a:off x="4812168" y="557373"/>
            <a:ext cx="571979" cy="862907"/>
          </a:xfrm>
          <a:prstGeom prst="rect">
            <a:avLst/>
          </a:prstGeom>
        </p:spPr>
      </p:pic>
      <p:pic>
        <p:nvPicPr>
          <p:cNvPr id="1024" name="Imagen 1023">
            <a:extLst>
              <a:ext uri="{FF2B5EF4-FFF2-40B4-BE49-F238E27FC236}">
                <a16:creationId xmlns:a16="http://schemas.microsoft.com/office/drawing/2014/main" id="{D51EA6DB-DF08-07D2-EDEA-68252665F638}"/>
              </a:ext>
            </a:extLst>
          </p:cNvPr>
          <p:cNvPicPr>
            <a:picLocks noChangeAspect="1"/>
          </p:cNvPicPr>
          <p:nvPr/>
        </p:nvPicPr>
        <p:blipFill>
          <a:blip r:embed="rId5"/>
          <a:stretch>
            <a:fillRect/>
          </a:stretch>
        </p:blipFill>
        <p:spPr>
          <a:xfrm>
            <a:off x="2609105" y="564883"/>
            <a:ext cx="620646" cy="846225"/>
          </a:xfrm>
          <a:prstGeom prst="rect">
            <a:avLst/>
          </a:prstGeom>
        </p:spPr>
      </p:pic>
      <p:grpSp>
        <p:nvGrpSpPr>
          <p:cNvPr id="8" name="Grupo 7">
            <a:extLst>
              <a:ext uri="{FF2B5EF4-FFF2-40B4-BE49-F238E27FC236}">
                <a16:creationId xmlns:a16="http://schemas.microsoft.com/office/drawing/2014/main" id="{76B72F73-AFCA-47D4-93DE-68D8300A42FF}"/>
              </a:ext>
            </a:extLst>
          </p:cNvPr>
          <p:cNvGrpSpPr/>
          <p:nvPr/>
        </p:nvGrpSpPr>
        <p:grpSpPr>
          <a:xfrm>
            <a:off x="3315141" y="6159298"/>
            <a:ext cx="3636745" cy="1099328"/>
            <a:chOff x="3790011" y="4205231"/>
            <a:chExt cx="3266823" cy="824311"/>
          </a:xfrm>
        </p:grpSpPr>
        <p:sp>
          <p:nvSpPr>
            <p:cNvPr id="1032" name="CuadroTexto 1031">
              <a:extLst>
                <a:ext uri="{FF2B5EF4-FFF2-40B4-BE49-F238E27FC236}">
                  <a16:creationId xmlns:a16="http://schemas.microsoft.com/office/drawing/2014/main" id="{D907D758-7FD3-A41C-084C-0C4CF0C795A3}"/>
                </a:ext>
              </a:extLst>
            </p:cNvPr>
            <p:cNvSpPr txBox="1"/>
            <p:nvPr/>
          </p:nvSpPr>
          <p:spPr>
            <a:xfrm>
              <a:off x="3988109" y="4205231"/>
              <a:ext cx="2950528" cy="222542"/>
            </a:xfrm>
            <a:prstGeom prst="rect">
              <a:avLst/>
            </a:prstGeom>
            <a:solidFill>
              <a:schemeClr val="accent3">
                <a:lumMod val="40000"/>
                <a:lumOff val="60000"/>
              </a:schemeClr>
            </a:solidFill>
            <a:ln>
              <a:solidFill>
                <a:schemeClr val="accent3">
                  <a:lumMod val="40000"/>
                  <a:lumOff val="60000"/>
                </a:schemeClr>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defPPr>
                <a:defRPr lang="es-ES"/>
              </a:defPPr>
              <a:lvl1pPr algn="ctr">
                <a:defRPr sz="1000"/>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400" b="1" dirty="0">
                  <a:solidFill>
                    <a:schemeClr val="tx1"/>
                  </a:solidFill>
                </a:rPr>
                <a:t>Estrato socioeconómico</a:t>
              </a:r>
            </a:p>
          </p:txBody>
        </p:sp>
        <p:sp>
          <p:nvSpPr>
            <p:cNvPr id="1033" name="85 CuadroTexto">
              <a:extLst>
                <a:ext uri="{FF2B5EF4-FFF2-40B4-BE49-F238E27FC236}">
                  <a16:creationId xmlns:a16="http://schemas.microsoft.com/office/drawing/2014/main" id="{DF54B453-B197-2794-33DA-73FA7A4F0C40}"/>
                </a:ext>
              </a:extLst>
            </p:cNvPr>
            <p:cNvSpPr txBox="1"/>
            <p:nvPr/>
          </p:nvSpPr>
          <p:spPr>
            <a:xfrm>
              <a:off x="3790011" y="44579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1 y 2</a:t>
              </a:r>
            </a:p>
          </p:txBody>
        </p:sp>
        <p:sp>
          <p:nvSpPr>
            <p:cNvPr id="1034" name="86 Rectángulo redondeado">
              <a:extLst>
                <a:ext uri="{FF2B5EF4-FFF2-40B4-BE49-F238E27FC236}">
                  <a16:creationId xmlns:a16="http://schemas.microsoft.com/office/drawing/2014/main" id="{2842E33F-4D0E-5A8A-C501-C53D2991A919}"/>
                </a:ext>
              </a:extLst>
            </p:cNvPr>
            <p:cNvSpPr/>
            <p:nvPr/>
          </p:nvSpPr>
          <p:spPr>
            <a:xfrm>
              <a:off x="3958574" y="4744658"/>
              <a:ext cx="901926" cy="2848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68,3%</a:t>
              </a:r>
            </a:p>
          </p:txBody>
        </p:sp>
        <p:sp>
          <p:nvSpPr>
            <p:cNvPr id="1035" name="85 CuadroTexto">
              <a:extLst>
                <a:ext uri="{FF2B5EF4-FFF2-40B4-BE49-F238E27FC236}">
                  <a16:creationId xmlns:a16="http://schemas.microsoft.com/office/drawing/2014/main" id="{D79E14A4-11B0-AAA9-5033-25DBDA4BF435}"/>
                </a:ext>
              </a:extLst>
            </p:cNvPr>
            <p:cNvSpPr txBox="1"/>
            <p:nvPr/>
          </p:nvSpPr>
          <p:spPr>
            <a:xfrm>
              <a:off x="5827227" y="4450284"/>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5 y 6</a:t>
              </a:r>
            </a:p>
          </p:txBody>
        </p:sp>
        <p:sp>
          <p:nvSpPr>
            <p:cNvPr id="1036" name="86 Rectángulo redondeado">
              <a:extLst>
                <a:ext uri="{FF2B5EF4-FFF2-40B4-BE49-F238E27FC236}">
                  <a16:creationId xmlns:a16="http://schemas.microsoft.com/office/drawing/2014/main" id="{3BD3C7B5-3FA7-CE4B-D5C7-3EBB2D8A3F45}"/>
                </a:ext>
              </a:extLst>
            </p:cNvPr>
            <p:cNvSpPr/>
            <p:nvPr/>
          </p:nvSpPr>
          <p:spPr>
            <a:xfrm>
              <a:off x="5998951" y="4740888"/>
              <a:ext cx="901926" cy="270084"/>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0,4%</a:t>
              </a:r>
            </a:p>
          </p:txBody>
        </p:sp>
        <p:sp>
          <p:nvSpPr>
            <p:cNvPr id="1037" name="85 CuadroTexto">
              <a:extLst>
                <a:ext uri="{FF2B5EF4-FFF2-40B4-BE49-F238E27FC236}">
                  <a16:creationId xmlns:a16="http://schemas.microsoft.com/office/drawing/2014/main" id="{68BFC29C-6499-C0E1-B83E-E1179D4E8BE4}"/>
                </a:ext>
              </a:extLst>
            </p:cNvPr>
            <p:cNvSpPr txBox="1"/>
            <p:nvPr/>
          </p:nvSpPr>
          <p:spPr>
            <a:xfrm>
              <a:off x="4769344" y="4472795"/>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Estrato 3 y 4</a:t>
              </a:r>
            </a:p>
          </p:txBody>
        </p:sp>
        <p:sp>
          <p:nvSpPr>
            <p:cNvPr id="1038" name="86 Rectángulo redondeado">
              <a:extLst>
                <a:ext uri="{FF2B5EF4-FFF2-40B4-BE49-F238E27FC236}">
                  <a16:creationId xmlns:a16="http://schemas.microsoft.com/office/drawing/2014/main" id="{0A4DC337-13B5-DC01-0231-A1427AED338A}"/>
                </a:ext>
              </a:extLst>
            </p:cNvPr>
            <p:cNvSpPr/>
            <p:nvPr/>
          </p:nvSpPr>
          <p:spPr>
            <a:xfrm>
              <a:off x="4953015" y="4733973"/>
              <a:ext cx="901926" cy="27699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26,1%</a:t>
              </a:r>
            </a:p>
          </p:txBody>
        </p:sp>
      </p:grpSp>
      <p:pic>
        <p:nvPicPr>
          <p:cNvPr id="1043" name="Google Shape;2545;p50">
            <a:extLst>
              <a:ext uri="{FF2B5EF4-FFF2-40B4-BE49-F238E27FC236}">
                <a16:creationId xmlns:a16="http://schemas.microsoft.com/office/drawing/2014/main" id="{C80A1A50-6A85-E033-8D94-25928ECA8FCC}"/>
              </a:ext>
            </a:extLst>
          </p:cNvPr>
          <p:cNvPicPr preferRelativeResize="0"/>
          <p:nvPr/>
        </p:nvPicPr>
        <p:blipFill rotWithShape="1">
          <a:blip r:embed="rId6">
            <a:alphaModFix/>
          </a:blip>
          <a:srcRect/>
          <a:stretch/>
        </p:blipFill>
        <p:spPr>
          <a:xfrm>
            <a:off x="750508" y="2970361"/>
            <a:ext cx="939538" cy="637689"/>
          </a:xfrm>
          <a:prstGeom prst="rect">
            <a:avLst/>
          </a:prstGeom>
          <a:noFill/>
          <a:ln>
            <a:noFill/>
          </a:ln>
        </p:spPr>
      </p:pic>
      <p:pic>
        <p:nvPicPr>
          <p:cNvPr id="1044" name="Google Shape;2766;p55">
            <a:extLst>
              <a:ext uri="{FF2B5EF4-FFF2-40B4-BE49-F238E27FC236}">
                <a16:creationId xmlns:a16="http://schemas.microsoft.com/office/drawing/2014/main" id="{48B43EA8-44D5-A505-84BA-043F9CDDB59A}"/>
              </a:ext>
            </a:extLst>
          </p:cNvPr>
          <p:cNvPicPr preferRelativeResize="0"/>
          <p:nvPr/>
        </p:nvPicPr>
        <p:blipFill rotWithShape="1">
          <a:blip r:embed="rId7">
            <a:alphaModFix/>
          </a:blip>
          <a:srcRect/>
          <a:stretch/>
        </p:blipFill>
        <p:spPr>
          <a:xfrm>
            <a:off x="6461010" y="8472149"/>
            <a:ext cx="718687" cy="659347"/>
          </a:xfrm>
          <a:prstGeom prst="rect">
            <a:avLst/>
          </a:prstGeom>
          <a:noFill/>
          <a:ln>
            <a:noFill/>
          </a:ln>
        </p:spPr>
      </p:pic>
      <p:grpSp>
        <p:nvGrpSpPr>
          <p:cNvPr id="4" name="Grupo 3">
            <a:extLst>
              <a:ext uri="{FF2B5EF4-FFF2-40B4-BE49-F238E27FC236}">
                <a16:creationId xmlns:a16="http://schemas.microsoft.com/office/drawing/2014/main" id="{F39B8249-8ED9-478B-BB02-1BEE0FF38220}"/>
              </a:ext>
            </a:extLst>
          </p:cNvPr>
          <p:cNvGrpSpPr/>
          <p:nvPr/>
        </p:nvGrpSpPr>
        <p:grpSpPr>
          <a:xfrm>
            <a:off x="1639002" y="6149599"/>
            <a:ext cx="1447386" cy="1452988"/>
            <a:chOff x="2277056" y="4093029"/>
            <a:chExt cx="1447386" cy="1452988"/>
          </a:xfrm>
        </p:grpSpPr>
        <p:sp>
          <p:nvSpPr>
            <p:cNvPr id="1048" name="64 CuadroTexto">
              <a:extLst>
                <a:ext uri="{FF2B5EF4-FFF2-40B4-BE49-F238E27FC236}">
                  <a16:creationId xmlns:a16="http://schemas.microsoft.com/office/drawing/2014/main" id="{11E6D49C-AA17-71E8-DD65-DC07916AB065}"/>
                </a:ext>
              </a:extLst>
            </p:cNvPr>
            <p:cNvSpPr txBox="1"/>
            <p:nvPr/>
          </p:nvSpPr>
          <p:spPr>
            <a:xfrm>
              <a:off x="2333177" y="409302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Aseguramiento</a:t>
              </a:r>
            </a:p>
          </p:txBody>
        </p:sp>
        <p:sp>
          <p:nvSpPr>
            <p:cNvPr id="1049" name="86 Rectángulo redondeado">
              <a:extLst>
                <a:ext uri="{FF2B5EF4-FFF2-40B4-BE49-F238E27FC236}">
                  <a16:creationId xmlns:a16="http://schemas.microsoft.com/office/drawing/2014/main" id="{7200D494-5BB4-6893-12F5-605633CAAFC4}"/>
                </a:ext>
              </a:extLst>
            </p:cNvPr>
            <p:cNvSpPr/>
            <p:nvPr/>
          </p:nvSpPr>
          <p:spPr>
            <a:xfrm>
              <a:off x="2309727" y="4417921"/>
              <a:ext cx="1401734" cy="198221"/>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Contributivo 57,1 %</a:t>
              </a:r>
            </a:p>
          </p:txBody>
        </p:sp>
        <p:sp>
          <p:nvSpPr>
            <p:cNvPr id="1050" name="86 Rectángulo redondeado">
              <a:extLst>
                <a:ext uri="{FF2B5EF4-FFF2-40B4-BE49-F238E27FC236}">
                  <a16:creationId xmlns:a16="http://schemas.microsoft.com/office/drawing/2014/main" id="{AF0DF049-2599-BECF-F5B2-44EF5B862645}"/>
                </a:ext>
              </a:extLst>
            </p:cNvPr>
            <p:cNvSpPr/>
            <p:nvPr/>
          </p:nvSpPr>
          <p:spPr>
            <a:xfrm>
              <a:off x="2290483" y="4699070"/>
              <a:ext cx="1420978" cy="182600"/>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Subsidiado 39,1%</a:t>
              </a:r>
            </a:p>
          </p:txBody>
        </p:sp>
        <p:sp>
          <p:nvSpPr>
            <p:cNvPr id="1051" name="86 Rectángulo redondeado">
              <a:extLst>
                <a:ext uri="{FF2B5EF4-FFF2-40B4-BE49-F238E27FC236}">
                  <a16:creationId xmlns:a16="http://schemas.microsoft.com/office/drawing/2014/main" id="{49119282-B775-EB19-20A1-E4E025056FB9}"/>
                </a:ext>
              </a:extLst>
            </p:cNvPr>
            <p:cNvSpPr/>
            <p:nvPr/>
          </p:nvSpPr>
          <p:spPr>
            <a:xfrm>
              <a:off x="2277056" y="5229850"/>
              <a:ext cx="1420978" cy="316167"/>
            </a:xfrm>
            <a:prstGeom prst="roundRect">
              <a:avLst>
                <a:gd name="adj" fmla="val 8966"/>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Ninguno/ particular 1,8%</a:t>
              </a:r>
            </a:p>
            <a:p>
              <a:pPr algn="ctr">
                <a:buClr>
                  <a:srgbClr val="000000"/>
                </a:buClr>
              </a:pPr>
              <a:r>
                <a:rPr lang="es-ES" sz="1000" b="1" dirty="0">
                  <a:solidFill>
                    <a:schemeClr val="dk1"/>
                  </a:solidFill>
                  <a:latin typeface="Arial Narrow"/>
                  <a:sym typeface="Arial"/>
                </a:rPr>
                <a:t>Indeterminado 0,8% </a:t>
              </a:r>
            </a:p>
          </p:txBody>
        </p:sp>
      </p:grpSp>
      <p:sp>
        <p:nvSpPr>
          <p:cNvPr id="1052" name="64 CuadroTexto">
            <a:extLst>
              <a:ext uri="{FF2B5EF4-FFF2-40B4-BE49-F238E27FC236}">
                <a16:creationId xmlns:a16="http://schemas.microsoft.com/office/drawing/2014/main" id="{37DA8DFD-23C8-B549-9BE4-7CDAFDD1B7E2}"/>
              </a:ext>
            </a:extLst>
          </p:cNvPr>
          <p:cNvSpPr txBox="1"/>
          <p:nvPr/>
        </p:nvSpPr>
        <p:spPr>
          <a:xfrm>
            <a:off x="480273" y="3608050"/>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Área</a:t>
            </a:r>
          </a:p>
        </p:txBody>
      </p:sp>
      <p:pic>
        <p:nvPicPr>
          <p:cNvPr id="2050" name="Picture 2" descr="Categoría «Icono minusvalido» de fotos, imágenes e ...">
            <a:extLst>
              <a:ext uri="{FF2B5EF4-FFF2-40B4-BE49-F238E27FC236}">
                <a16:creationId xmlns:a16="http://schemas.microsoft.com/office/drawing/2014/main" id="{54365793-2E31-6198-C760-6307A7F199BA}"/>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9676" t="9755" r="14303" b="14835"/>
          <a:stretch/>
        </p:blipFill>
        <p:spPr bwMode="auto">
          <a:xfrm>
            <a:off x="2582898" y="2371436"/>
            <a:ext cx="673060" cy="764210"/>
          </a:xfrm>
          <a:prstGeom prst="rect">
            <a:avLst/>
          </a:prstGeom>
          <a:noFill/>
          <a:extLst>
            <a:ext uri="{909E8E84-426E-40DD-AFC4-6F175D3DCCD1}">
              <a14:hiddenFill xmlns:a14="http://schemas.microsoft.com/office/drawing/2010/main">
                <a:solidFill>
                  <a:srgbClr val="FFFFFF"/>
                </a:solidFill>
              </a14:hiddenFill>
            </a:ext>
          </a:extLst>
        </p:spPr>
      </p:pic>
      <p:sp>
        <p:nvSpPr>
          <p:cNvPr id="1055" name="86 Rectángulo redondeado">
            <a:extLst>
              <a:ext uri="{FF2B5EF4-FFF2-40B4-BE49-F238E27FC236}">
                <a16:creationId xmlns:a16="http://schemas.microsoft.com/office/drawing/2014/main" id="{E9732D0D-15FD-62D6-3B0D-F4ED4B614221}"/>
              </a:ext>
            </a:extLst>
          </p:cNvPr>
          <p:cNvSpPr/>
          <p:nvPr/>
        </p:nvSpPr>
        <p:spPr>
          <a:xfrm>
            <a:off x="110014" y="3914636"/>
            <a:ext cx="1008869" cy="577733"/>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Urbana 95,2%</a:t>
            </a:r>
          </a:p>
          <a:p>
            <a:pPr algn="ctr">
              <a:buClr>
                <a:srgbClr val="000000"/>
              </a:buClr>
            </a:pPr>
            <a:r>
              <a:rPr lang="es-ES" sz="1200" b="1" dirty="0">
                <a:solidFill>
                  <a:schemeClr val="dk1"/>
                </a:solidFill>
                <a:latin typeface="Arial Narrow"/>
                <a:sym typeface="Arial"/>
              </a:rPr>
              <a:t>477 casos</a:t>
            </a:r>
          </a:p>
        </p:txBody>
      </p:sp>
      <p:grpSp>
        <p:nvGrpSpPr>
          <p:cNvPr id="3" name="Grupo 2">
            <a:extLst>
              <a:ext uri="{FF2B5EF4-FFF2-40B4-BE49-F238E27FC236}">
                <a16:creationId xmlns:a16="http://schemas.microsoft.com/office/drawing/2014/main" id="{325883D1-8C78-4370-B15D-641B524F9CB3}"/>
              </a:ext>
            </a:extLst>
          </p:cNvPr>
          <p:cNvGrpSpPr/>
          <p:nvPr/>
        </p:nvGrpSpPr>
        <p:grpSpPr>
          <a:xfrm>
            <a:off x="2221297" y="1331640"/>
            <a:ext cx="4823670" cy="908192"/>
            <a:chOff x="2219433" y="1011983"/>
            <a:chExt cx="4823670" cy="908192"/>
          </a:xfrm>
        </p:grpSpPr>
        <p:grpSp>
          <p:nvGrpSpPr>
            <p:cNvPr id="6" name="11 Grupo">
              <a:extLst>
                <a:ext uri="{FF2B5EF4-FFF2-40B4-BE49-F238E27FC236}">
                  <a16:creationId xmlns:a16="http://schemas.microsoft.com/office/drawing/2014/main" id="{B5D9E004-C5D6-D177-06B9-3BC55EEC5A4D}"/>
                </a:ext>
              </a:extLst>
            </p:cNvPr>
            <p:cNvGrpSpPr/>
            <p:nvPr/>
          </p:nvGrpSpPr>
          <p:grpSpPr>
            <a:xfrm>
              <a:off x="2219433" y="1138469"/>
              <a:ext cx="1472343" cy="781706"/>
              <a:chOff x="-78740" y="7024161"/>
              <a:chExt cx="1229607" cy="781706"/>
            </a:xfrm>
          </p:grpSpPr>
          <p:sp>
            <p:nvSpPr>
              <p:cNvPr id="9" name="52 CuadroTexto">
                <a:extLst>
                  <a:ext uri="{FF2B5EF4-FFF2-40B4-BE49-F238E27FC236}">
                    <a16:creationId xmlns:a16="http://schemas.microsoft.com/office/drawing/2014/main" id="{78E7CB15-D32C-3FAC-9EF8-24C1B8AA6EAF}"/>
                  </a:ext>
                </a:extLst>
              </p:cNvPr>
              <p:cNvSpPr txBox="1"/>
              <p:nvPr/>
            </p:nvSpPr>
            <p:spPr>
              <a:xfrm>
                <a:off x="-78740" y="702416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Gestantes</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69270" y="7313631"/>
                <a:ext cx="798165" cy="492236"/>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3,3%</a:t>
                </a:r>
              </a:p>
              <a:p>
                <a:pPr algn="ctr"/>
                <a:r>
                  <a:rPr lang="es-ES" sz="1200" b="1" dirty="0">
                    <a:solidFill>
                      <a:schemeClr val="tx1"/>
                    </a:solidFill>
                    <a:latin typeface="Arial Narrow" panose="020B0606020202030204" pitchFamily="34" charset="0"/>
                  </a:rPr>
                  <a:t>17 casos</a:t>
                </a:r>
              </a:p>
            </p:txBody>
          </p:sp>
        </p:grpSp>
        <p:grpSp>
          <p:nvGrpSpPr>
            <p:cNvPr id="22" name="63 Grupo">
              <a:extLst>
                <a:ext uri="{FF2B5EF4-FFF2-40B4-BE49-F238E27FC236}">
                  <a16:creationId xmlns:a16="http://schemas.microsoft.com/office/drawing/2014/main" id="{D19D3F6E-C8AA-C874-87A2-CA9A29109EB1}"/>
                </a:ext>
              </a:extLst>
            </p:cNvPr>
            <p:cNvGrpSpPr/>
            <p:nvPr/>
          </p:nvGrpSpPr>
          <p:grpSpPr>
            <a:xfrm>
              <a:off x="3395429" y="1152322"/>
              <a:ext cx="1229607" cy="744196"/>
              <a:chOff x="-28754" y="7060823"/>
              <a:chExt cx="1229607" cy="744196"/>
            </a:xfrm>
          </p:grpSpPr>
          <p:sp>
            <p:nvSpPr>
              <p:cNvPr id="31" name="64 CuadroTexto">
                <a:extLst>
                  <a:ext uri="{FF2B5EF4-FFF2-40B4-BE49-F238E27FC236}">
                    <a16:creationId xmlns:a16="http://schemas.microsoft.com/office/drawing/2014/main" id="{A49E8618-DFA0-C6D8-76B0-2410D6E3E4EB}"/>
                  </a:ext>
                </a:extLst>
              </p:cNvPr>
              <p:cNvSpPr txBox="1"/>
              <p:nvPr/>
            </p:nvSpPr>
            <p:spPr>
              <a:xfrm>
                <a:off x="-28754" y="706082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54604" y="7343460"/>
                <a:ext cx="914114" cy="461559"/>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0,4%</a:t>
                </a:r>
              </a:p>
              <a:p>
                <a:pPr algn="ctr"/>
                <a:r>
                  <a:rPr lang="es-ES" sz="1200" b="1" dirty="0">
                    <a:solidFill>
                      <a:schemeClr val="tx1"/>
                    </a:solidFill>
                    <a:latin typeface="Arial Narrow" panose="020B0606020202030204" pitchFamily="34" charset="0"/>
                  </a:rPr>
                  <a:t>2 casos</a:t>
                </a:r>
              </a:p>
            </p:txBody>
          </p:sp>
        </p:grpSp>
        <p:sp>
          <p:nvSpPr>
            <p:cNvPr id="1027" name="64 CuadroTexto">
              <a:extLst>
                <a:ext uri="{FF2B5EF4-FFF2-40B4-BE49-F238E27FC236}">
                  <a16:creationId xmlns:a16="http://schemas.microsoft.com/office/drawing/2014/main" id="{DA11E622-5EBA-3F8F-EC37-02BF436FAEE5}"/>
                </a:ext>
              </a:extLst>
            </p:cNvPr>
            <p:cNvSpPr txBox="1"/>
            <p:nvPr/>
          </p:nvSpPr>
          <p:spPr>
            <a:xfrm>
              <a:off x="4409767" y="1150941"/>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1028" name="65 Rectángulo redondeado">
              <a:extLst>
                <a:ext uri="{FF2B5EF4-FFF2-40B4-BE49-F238E27FC236}">
                  <a16:creationId xmlns:a16="http://schemas.microsoft.com/office/drawing/2014/main" id="{8D318E26-3D11-7499-F0FA-3026744DC66B}"/>
                </a:ext>
              </a:extLst>
            </p:cNvPr>
            <p:cNvSpPr/>
            <p:nvPr/>
          </p:nvSpPr>
          <p:spPr>
            <a:xfrm>
              <a:off x="4588297" y="1443728"/>
              <a:ext cx="1102627" cy="452790"/>
            </a:xfrm>
            <a:prstGeom prst="roundRect">
              <a:avLst/>
            </a:pr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1,8%</a:t>
              </a:r>
            </a:p>
            <a:p>
              <a:pPr algn="ctr"/>
              <a:r>
                <a:rPr lang="es-ES" sz="1200" b="1" dirty="0">
                  <a:solidFill>
                    <a:schemeClr val="tx1"/>
                  </a:solidFill>
                  <a:latin typeface="Arial Narrow" panose="020B0606020202030204" pitchFamily="34" charset="0"/>
                </a:rPr>
                <a:t>9 casos</a:t>
              </a:r>
            </a:p>
          </p:txBody>
        </p:sp>
        <p:sp>
          <p:nvSpPr>
            <p:cNvPr id="1065" name="64 CuadroTexto">
              <a:extLst>
                <a:ext uri="{FF2B5EF4-FFF2-40B4-BE49-F238E27FC236}">
                  <a16:creationId xmlns:a16="http://schemas.microsoft.com/office/drawing/2014/main" id="{2C0622D7-8D8A-1A57-67B0-BF683FC2F742}"/>
                </a:ext>
              </a:extLst>
            </p:cNvPr>
            <p:cNvSpPr txBox="1"/>
            <p:nvPr/>
          </p:nvSpPr>
          <p:spPr>
            <a:xfrm>
              <a:off x="5715336" y="1011983"/>
              <a:ext cx="1327767" cy="461665"/>
            </a:xfrm>
            <a:prstGeom prst="rect">
              <a:avLst/>
            </a:prstGeom>
            <a:noFill/>
          </p:spPr>
          <p:txBody>
            <a:bodyPr wrap="square" rtlCol="0">
              <a:spAutoFit/>
            </a:bodyPr>
            <a:lstStyle/>
            <a:p>
              <a:pPr algn="ctr"/>
              <a:r>
                <a:rPr lang="es-ES" sz="1200" b="1" u="sng" dirty="0">
                  <a:latin typeface="Arial Narrow" panose="020B0606020202030204" pitchFamily="34" charset="0"/>
                </a:rPr>
                <a:t>Centros psiquiátricos</a:t>
              </a:r>
            </a:p>
          </p:txBody>
        </p:sp>
        <p:sp>
          <p:nvSpPr>
            <p:cNvPr id="1066" name="Google Shape;2574;p50">
              <a:extLst>
                <a:ext uri="{FF2B5EF4-FFF2-40B4-BE49-F238E27FC236}">
                  <a16:creationId xmlns:a16="http://schemas.microsoft.com/office/drawing/2014/main" id="{E1C61B3B-CBAA-6482-0C6F-90C7D9069762}"/>
                </a:ext>
              </a:extLst>
            </p:cNvPr>
            <p:cNvSpPr/>
            <p:nvPr/>
          </p:nvSpPr>
          <p:spPr>
            <a:xfrm>
              <a:off x="5913468" y="1439876"/>
              <a:ext cx="1036554" cy="461559"/>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 </a:t>
              </a:r>
            </a:p>
            <a:p>
              <a:pPr algn="ctr"/>
              <a:r>
                <a:rPr lang="es-ES" sz="1200" b="1" dirty="0">
                  <a:solidFill>
                    <a:schemeClr val="tx1"/>
                  </a:solidFill>
                  <a:latin typeface="Arial Narrow" panose="020B0606020202030204" pitchFamily="34" charset="0"/>
                  <a:sym typeface="Calibri"/>
                </a:rPr>
                <a:t>0 casos</a:t>
              </a:r>
            </a:p>
          </p:txBody>
        </p:sp>
      </p:grpSp>
      <p:pic>
        <p:nvPicPr>
          <p:cNvPr id="2052" name="Picture 4" descr="Enfermedad - Iconos gratis de usuario">
            <a:extLst>
              <a:ext uri="{FF2B5EF4-FFF2-40B4-BE49-F238E27FC236}">
                <a16:creationId xmlns:a16="http://schemas.microsoft.com/office/drawing/2014/main" id="{00D27700-7502-BEA3-19C3-503F02AD710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967698" y="511037"/>
            <a:ext cx="853550" cy="892611"/>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icono de abuso conyugal. violencia intrafamiliar y discriminación de la  mujer. concepto de humillación, conflicto, disputa y odio. ilustración  vectorial 4996090 Vector en Vecteezy">
            <a:extLst>
              <a:ext uri="{FF2B5EF4-FFF2-40B4-BE49-F238E27FC236}">
                <a16:creationId xmlns:a16="http://schemas.microsoft.com/office/drawing/2014/main" id="{051E3CD3-1A39-C895-A1AE-725CBA4A7D80}"/>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6999" t="15548" r="25417" b="17765"/>
          <a:stretch/>
        </p:blipFill>
        <p:spPr bwMode="auto">
          <a:xfrm>
            <a:off x="4949424" y="2515748"/>
            <a:ext cx="727446" cy="659794"/>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resentation Name by alejiscardona1 on emaze">
            <a:extLst>
              <a:ext uri="{FF2B5EF4-FFF2-40B4-BE49-F238E27FC236}">
                <a16:creationId xmlns:a16="http://schemas.microsoft.com/office/drawing/2014/main" id="{BF1EF572-2EB7-EC28-CB21-7AF61664AB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27234" y="2440867"/>
            <a:ext cx="665489" cy="647872"/>
          </a:xfrm>
          <a:prstGeom prst="rect">
            <a:avLst/>
          </a:prstGeom>
          <a:noFill/>
          <a:extLst>
            <a:ext uri="{909E8E84-426E-40DD-AFC4-6F175D3DCCD1}">
              <a14:hiddenFill xmlns:a14="http://schemas.microsoft.com/office/drawing/2010/main">
                <a:solidFill>
                  <a:srgbClr val="FFFFFF"/>
                </a:solidFill>
              </a14:hiddenFill>
            </a:ext>
          </a:extLst>
        </p:spPr>
      </p:pic>
      <p:sp>
        <p:nvSpPr>
          <p:cNvPr id="1067" name="CuadroTexto 1066">
            <a:extLst>
              <a:ext uri="{FF2B5EF4-FFF2-40B4-BE49-F238E27FC236}">
                <a16:creationId xmlns:a16="http://schemas.microsoft.com/office/drawing/2014/main" id="{CAF3193C-680B-E40B-8151-B3EAD5336C96}"/>
              </a:ext>
            </a:extLst>
          </p:cNvPr>
          <p:cNvSpPr txBox="1"/>
          <p:nvPr/>
        </p:nvSpPr>
        <p:spPr>
          <a:xfrm>
            <a:off x="6086189" y="2548123"/>
            <a:ext cx="616565" cy="369332"/>
          </a:xfrm>
          <a:prstGeom prst="rect">
            <a:avLst/>
          </a:prstGeom>
          <a:noFill/>
          <a:ln>
            <a:solidFill>
              <a:schemeClr val="tx1"/>
            </a:solidFill>
          </a:ln>
        </p:spPr>
        <p:txBody>
          <a:bodyPr wrap="square" rtlCol="0">
            <a:spAutoFit/>
          </a:bodyPr>
          <a:lstStyle/>
          <a:p>
            <a:r>
              <a:rPr lang="es-ES" b="1" dirty="0"/>
              <a:t>ICBF</a:t>
            </a:r>
          </a:p>
        </p:txBody>
      </p:sp>
      <p:sp>
        <p:nvSpPr>
          <p:cNvPr id="7" name="CuadroTexto 6">
            <a:extLst>
              <a:ext uri="{FF2B5EF4-FFF2-40B4-BE49-F238E27FC236}">
                <a16:creationId xmlns:a16="http://schemas.microsoft.com/office/drawing/2014/main" id="{B9A6DF04-ABE3-7D98-B522-DD1CAAAF1B04}"/>
              </a:ext>
            </a:extLst>
          </p:cNvPr>
          <p:cNvSpPr txBox="1"/>
          <p:nvPr/>
        </p:nvSpPr>
        <p:spPr>
          <a:xfrm>
            <a:off x="906598" y="8254244"/>
            <a:ext cx="5577806" cy="584775"/>
          </a:xfrm>
          <a:prstGeom prst="rect">
            <a:avLst/>
          </a:prstGeom>
          <a:noFill/>
        </p:spPr>
        <p:txBody>
          <a:bodyPr wrap="square">
            <a:spAutoFit/>
          </a:bodyPr>
          <a:lstStyle/>
          <a:p>
            <a:pPr algn="ctr"/>
            <a:r>
              <a:rPr lang="es-ES" sz="1600" dirty="0">
                <a:latin typeface="Arial Narrow" panose="020B0606020202030204" pitchFamily="34" charset="0"/>
              </a:rPr>
              <a:t>No se presentaron ataques con agentes químicos durante el período epidemiológico I 2026p</a:t>
            </a:r>
          </a:p>
        </p:txBody>
      </p:sp>
      <p:grpSp>
        <p:nvGrpSpPr>
          <p:cNvPr id="16" name="Grupo 15">
            <a:extLst>
              <a:ext uri="{FF2B5EF4-FFF2-40B4-BE49-F238E27FC236}">
                <a16:creationId xmlns:a16="http://schemas.microsoft.com/office/drawing/2014/main" id="{AB9065F6-F26F-42AA-A15C-02CA57AA4CA0}"/>
              </a:ext>
            </a:extLst>
          </p:cNvPr>
          <p:cNvGrpSpPr/>
          <p:nvPr/>
        </p:nvGrpSpPr>
        <p:grpSpPr>
          <a:xfrm>
            <a:off x="2078838" y="3059832"/>
            <a:ext cx="5056061" cy="946153"/>
            <a:chOff x="2069865" y="2464365"/>
            <a:chExt cx="5056061" cy="946153"/>
          </a:xfrm>
        </p:grpSpPr>
        <p:sp>
          <p:nvSpPr>
            <p:cNvPr id="1054" name="64 CuadroTexto">
              <a:extLst>
                <a:ext uri="{FF2B5EF4-FFF2-40B4-BE49-F238E27FC236}">
                  <a16:creationId xmlns:a16="http://schemas.microsoft.com/office/drawing/2014/main" id="{3A65060A-5B5E-6691-78EE-512ACD215BD8}"/>
                </a:ext>
              </a:extLst>
            </p:cNvPr>
            <p:cNvSpPr txBox="1"/>
            <p:nvPr/>
          </p:nvSpPr>
          <p:spPr>
            <a:xfrm>
              <a:off x="2069865" y="2464365"/>
              <a:ext cx="1636362" cy="461665"/>
            </a:xfrm>
            <a:prstGeom prst="rect">
              <a:avLst/>
            </a:prstGeom>
            <a:noFill/>
          </p:spPr>
          <p:txBody>
            <a:bodyPr wrap="square" rtlCol="0">
              <a:spAutoFit/>
            </a:bodyPr>
            <a:lstStyle/>
            <a:p>
              <a:pPr algn="ctr"/>
              <a:r>
                <a:rPr lang="es-ES" sz="1200" b="1" u="sng" dirty="0">
                  <a:latin typeface="Arial Narrow" panose="020B0606020202030204" pitchFamily="34" charset="0"/>
                </a:rPr>
                <a:t>Personas en situación de discapacidad</a:t>
              </a:r>
            </a:p>
          </p:txBody>
        </p:sp>
        <p:sp>
          <p:nvSpPr>
            <p:cNvPr id="1056" name="Google Shape;2574;p50">
              <a:extLst>
                <a:ext uri="{FF2B5EF4-FFF2-40B4-BE49-F238E27FC236}">
                  <a16:creationId xmlns:a16="http://schemas.microsoft.com/office/drawing/2014/main" id="{7F4902EE-8585-F1CF-62B6-236110800C42}"/>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1,4%</a:t>
              </a:r>
            </a:p>
            <a:p>
              <a:pPr algn="ctr"/>
              <a:r>
                <a:rPr lang="es-ES" sz="1200" b="1" dirty="0">
                  <a:solidFill>
                    <a:schemeClr val="tx1"/>
                  </a:solidFill>
                  <a:latin typeface="Arial Narrow" panose="020B0606020202030204" pitchFamily="34" charset="0"/>
                  <a:sym typeface="Calibri"/>
                </a:rPr>
                <a:t>7 casos</a:t>
              </a:r>
            </a:p>
          </p:txBody>
        </p:sp>
        <p:sp>
          <p:nvSpPr>
            <p:cNvPr id="1058" name="64 CuadroTexto">
              <a:extLst>
                <a:ext uri="{FF2B5EF4-FFF2-40B4-BE49-F238E27FC236}">
                  <a16:creationId xmlns:a16="http://schemas.microsoft.com/office/drawing/2014/main" id="{280C4D3E-93EC-41F9-F188-F31FC89944A4}"/>
                </a:ext>
              </a:extLst>
            </p:cNvPr>
            <p:cNvSpPr txBox="1"/>
            <p:nvPr/>
          </p:nvSpPr>
          <p:spPr>
            <a:xfrm>
              <a:off x="3454399" y="2608764"/>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Migrantes </a:t>
              </a:r>
            </a:p>
          </p:txBody>
        </p:sp>
        <p:sp>
          <p:nvSpPr>
            <p:cNvPr id="1059" name="Google Shape;2574;p50">
              <a:extLst>
                <a:ext uri="{FF2B5EF4-FFF2-40B4-BE49-F238E27FC236}">
                  <a16:creationId xmlns:a16="http://schemas.microsoft.com/office/drawing/2014/main" id="{6570A830-DB45-4E98-541C-E592508E4E30}"/>
                </a:ext>
              </a:extLst>
            </p:cNvPr>
            <p:cNvSpPr/>
            <p:nvPr/>
          </p:nvSpPr>
          <p:spPr>
            <a:xfrm>
              <a:off x="3661698" y="2881469"/>
              <a:ext cx="977969" cy="48214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3,5%</a:t>
              </a:r>
            </a:p>
            <a:p>
              <a:pPr algn="ctr"/>
              <a:r>
                <a:rPr lang="es-ES" sz="1200" b="1" dirty="0">
                  <a:solidFill>
                    <a:schemeClr val="tx1"/>
                  </a:solidFill>
                  <a:latin typeface="Arial Narrow" panose="020B0606020202030204" pitchFamily="34" charset="0"/>
                  <a:sym typeface="Calibri"/>
                </a:rPr>
                <a:t>18 casos</a:t>
              </a:r>
            </a:p>
          </p:txBody>
        </p:sp>
        <p:sp>
          <p:nvSpPr>
            <p:cNvPr id="1061" name="64 CuadroTexto">
              <a:extLst>
                <a:ext uri="{FF2B5EF4-FFF2-40B4-BE49-F238E27FC236}">
                  <a16:creationId xmlns:a16="http://schemas.microsoft.com/office/drawing/2014/main" id="{5D27719C-17C3-8320-9BE9-A5A36A6CEE72}"/>
                </a:ext>
              </a:extLst>
            </p:cNvPr>
            <p:cNvSpPr txBox="1"/>
            <p:nvPr/>
          </p:nvSpPr>
          <p:spPr>
            <a:xfrm>
              <a:off x="4639668" y="2631835"/>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Victimas Violencia</a:t>
              </a:r>
            </a:p>
          </p:txBody>
        </p:sp>
        <p:sp>
          <p:nvSpPr>
            <p:cNvPr id="1063" name="64 CuadroTexto">
              <a:extLst>
                <a:ext uri="{FF2B5EF4-FFF2-40B4-BE49-F238E27FC236}">
                  <a16:creationId xmlns:a16="http://schemas.microsoft.com/office/drawing/2014/main" id="{739CB940-7698-462B-A7AF-19E8645FAB57}"/>
                </a:ext>
              </a:extLst>
            </p:cNvPr>
            <p:cNvSpPr txBox="1"/>
            <p:nvPr/>
          </p:nvSpPr>
          <p:spPr>
            <a:xfrm>
              <a:off x="5824937" y="261270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Población ICBF</a:t>
              </a:r>
            </a:p>
          </p:txBody>
        </p:sp>
        <p:sp>
          <p:nvSpPr>
            <p:cNvPr id="1064" name="Google Shape;2574;p50">
              <a:extLst>
                <a:ext uri="{FF2B5EF4-FFF2-40B4-BE49-F238E27FC236}">
                  <a16:creationId xmlns:a16="http://schemas.microsoft.com/office/drawing/2014/main" id="{5D350E6A-B9E6-7630-7BFC-49E80CF012E7}"/>
                </a:ext>
              </a:extLst>
            </p:cNvPr>
            <p:cNvSpPr/>
            <p:nvPr/>
          </p:nvSpPr>
          <p:spPr>
            <a:xfrm>
              <a:off x="5988696" y="2929418"/>
              <a:ext cx="913130" cy="481100"/>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1,2%</a:t>
              </a:r>
            </a:p>
            <a:p>
              <a:pPr algn="ctr"/>
              <a:r>
                <a:rPr lang="es-ES" sz="1200" b="1" dirty="0">
                  <a:solidFill>
                    <a:schemeClr val="tx1"/>
                  </a:solidFill>
                  <a:latin typeface="Arial Narrow" panose="020B0606020202030204" pitchFamily="34" charset="0"/>
                  <a:sym typeface="Calibri"/>
                </a:rPr>
                <a:t>6 casos</a:t>
              </a:r>
            </a:p>
          </p:txBody>
        </p:sp>
        <p:sp>
          <p:nvSpPr>
            <p:cNvPr id="2" name="Google Shape;2574;p50">
              <a:extLst>
                <a:ext uri="{FF2B5EF4-FFF2-40B4-BE49-F238E27FC236}">
                  <a16:creationId xmlns:a16="http://schemas.microsoft.com/office/drawing/2014/main" id="{E9521DAA-87F0-D99A-2AFC-92E91E11BE36}"/>
                </a:ext>
              </a:extLst>
            </p:cNvPr>
            <p:cNvSpPr/>
            <p:nvPr/>
          </p:nvSpPr>
          <p:spPr>
            <a:xfrm>
              <a:off x="4816066" y="2900563"/>
              <a:ext cx="1008870" cy="47540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1,0%</a:t>
              </a:r>
            </a:p>
            <a:p>
              <a:pPr algn="ctr"/>
              <a:r>
                <a:rPr lang="es-ES" sz="1200" b="1" dirty="0">
                  <a:solidFill>
                    <a:schemeClr val="tx1"/>
                  </a:solidFill>
                  <a:latin typeface="Arial Narrow" panose="020B0606020202030204" pitchFamily="34" charset="0"/>
                  <a:sym typeface="Calibri"/>
                </a:rPr>
                <a:t>5 casos</a:t>
              </a:r>
            </a:p>
          </p:txBody>
        </p:sp>
      </p:grpSp>
      <p:pic>
        <p:nvPicPr>
          <p:cNvPr id="62" name="Google Shape;2552;p50">
            <a:extLst>
              <a:ext uri="{FF2B5EF4-FFF2-40B4-BE49-F238E27FC236}">
                <a16:creationId xmlns:a16="http://schemas.microsoft.com/office/drawing/2014/main" id="{139D037F-19E0-421A-8D09-733DB6D756F0}"/>
              </a:ext>
            </a:extLst>
          </p:cNvPr>
          <p:cNvPicPr preferRelativeResize="0"/>
          <p:nvPr/>
        </p:nvPicPr>
        <p:blipFill rotWithShape="1">
          <a:blip r:embed="rId12">
            <a:alphaModFix/>
          </a:blip>
          <a:srcRect/>
          <a:stretch/>
        </p:blipFill>
        <p:spPr>
          <a:xfrm>
            <a:off x="199843" y="6367472"/>
            <a:ext cx="1197425" cy="756988"/>
          </a:xfrm>
          <a:prstGeom prst="rect">
            <a:avLst/>
          </a:prstGeom>
          <a:noFill/>
          <a:ln>
            <a:noFill/>
          </a:ln>
        </p:spPr>
      </p:pic>
      <p:pic>
        <p:nvPicPr>
          <p:cNvPr id="17" name="Imagen 16">
            <a:extLst>
              <a:ext uri="{FF2B5EF4-FFF2-40B4-BE49-F238E27FC236}">
                <a16:creationId xmlns:a16="http://schemas.microsoft.com/office/drawing/2014/main" id="{CA9802C3-2410-424D-AD44-AE382BF48BD3}"/>
              </a:ext>
            </a:extLst>
          </p:cNvPr>
          <p:cNvPicPr>
            <a:picLocks noChangeAspect="1"/>
          </p:cNvPicPr>
          <p:nvPr/>
        </p:nvPicPr>
        <p:blipFill rotWithShape="1">
          <a:blip r:embed="rId13"/>
          <a:srcRect l="7535" t="14838" r="11024" b="27980"/>
          <a:stretch/>
        </p:blipFill>
        <p:spPr>
          <a:xfrm>
            <a:off x="2424399" y="4305893"/>
            <a:ext cx="934599" cy="743198"/>
          </a:xfrm>
          <a:prstGeom prst="rect">
            <a:avLst/>
          </a:prstGeom>
        </p:spPr>
      </p:pic>
      <p:grpSp>
        <p:nvGrpSpPr>
          <p:cNvPr id="67" name="Grupo 66">
            <a:extLst>
              <a:ext uri="{FF2B5EF4-FFF2-40B4-BE49-F238E27FC236}">
                <a16:creationId xmlns:a16="http://schemas.microsoft.com/office/drawing/2014/main" id="{37763F36-043F-4B5C-B800-B94BDEF1AD60}"/>
              </a:ext>
            </a:extLst>
          </p:cNvPr>
          <p:cNvGrpSpPr/>
          <p:nvPr/>
        </p:nvGrpSpPr>
        <p:grpSpPr>
          <a:xfrm>
            <a:off x="2243777" y="5004048"/>
            <a:ext cx="4891622" cy="900784"/>
            <a:chOff x="2314961" y="2499383"/>
            <a:chExt cx="4891622" cy="900784"/>
          </a:xfrm>
        </p:grpSpPr>
        <p:sp>
          <p:nvSpPr>
            <p:cNvPr id="68" name="64 CuadroTexto">
              <a:extLst>
                <a:ext uri="{FF2B5EF4-FFF2-40B4-BE49-F238E27FC236}">
                  <a16:creationId xmlns:a16="http://schemas.microsoft.com/office/drawing/2014/main" id="{67666F4A-B282-446F-A86C-EF7651D17726}"/>
                </a:ext>
              </a:extLst>
            </p:cNvPr>
            <p:cNvSpPr txBox="1"/>
            <p:nvPr/>
          </p:nvSpPr>
          <p:spPr>
            <a:xfrm>
              <a:off x="2314961" y="2604469"/>
              <a:ext cx="1391265" cy="276999"/>
            </a:xfrm>
            <a:prstGeom prst="rect">
              <a:avLst/>
            </a:prstGeom>
            <a:noFill/>
          </p:spPr>
          <p:txBody>
            <a:bodyPr wrap="square" rtlCol="0">
              <a:spAutoFit/>
            </a:bodyPr>
            <a:lstStyle/>
            <a:p>
              <a:pPr algn="ctr"/>
              <a:r>
                <a:rPr lang="es-ES" sz="1200" b="1" u="sng" dirty="0">
                  <a:latin typeface="Arial Narrow" panose="020B0606020202030204" pitchFamily="34" charset="0"/>
                </a:rPr>
                <a:t>Desplazados</a:t>
              </a:r>
            </a:p>
          </p:txBody>
        </p:sp>
        <p:sp>
          <p:nvSpPr>
            <p:cNvPr id="69" name="Google Shape;2574;p50">
              <a:extLst>
                <a:ext uri="{FF2B5EF4-FFF2-40B4-BE49-F238E27FC236}">
                  <a16:creationId xmlns:a16="http://schemas.microsoft.com/office/drawing/2014/main" id="{CB00BA7F-1668-4D2D-A5F0-E8AC73BB62DA}"/>
                </a:ext>
              </a:extLst>
            </p:cNvPr>
            <p:cNvSpPr/>
            <p:nvPr/>
          </p:nvSpPr>
          <p:spPr>
            <a:xfrm>
              <a:off x="2391589" y="2897510"/>
              <a:ext cx="106281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0,6%</a:t>
              </a:r>
            </a:p>
            <a:p>
              <a:pPr algn="ctr"/>
              <a:r>
                <a:rPr lang="es-ES" sz="1200" b="1" dirty="0">
                  <a:solidFill>
                    <a:schemeClr val="tx1"/>
                  </a:solidFill>
                  <a:latin typeface="Arial Narrow" panose="020B0606020202030204" pitchFamily="34" charset="0"/>
                  <a:sym typeface="Calibri"/>
                </a:rPr>
                <a:t>3 casos</a:t>
              </a:r>
            </a:p>
          </p:txBody>
        </p:sp>
        <p:sp>
          <p:nvSpPr>
            <p:cNvPr id="70" name="64 CuadroTexto">
              <a:extLst>
                <a:ext uri="{FF2B5EF4-FFF2-40B4-BE49-F238E27FC236}">
                  <a16:creationId xmlns:a16="http://schemas.microsoft.com/office/drawing/2014/main" id="{A813CCA1-EE32-4871-88EB-3517D623A10D}"/>
                </a:ext>
              </a:extLst>
            </p:cNvPr>
            <p:cNvSpPr txBox="1"/>
            <p:nvPr/>
          </p:nvSpPr>
          <p:spPr>
            <a:xfrm>
              <a:off x="3454399" y="2499383"/>
              <a:ext cx="1391265" cy="461665"/>
            </a:xfrm>
            <a:prstGeom prst="rect">
              <a:avLst/>
            </a:prstGeom>
            <a:noFill/>
          </p:spPr>
          <p:txBody>
            <a:bodyPr wrap="square" rtlCol="0">
              <a:spAutoFit/>
            </a:bodyPr>
            <a:lstStyle/>
            <a:p>
              <a:pPr algn="ctr"/>
              <a:r>
                <a:rPr lang="es-ES" sz="1200" b="1" u="sng" dirty="0">
                  <a:latin typeface="Arial Narrow" panose="020B0606020202030204" pitchFamily="34" charset="0"/>
                </a:rPr>
                <a:t>Población privada de la libertad </a:t>
              </a:r>
            </a:p>
          </p:txBody>
        </p:sp>
        <p:sp>
          <p:nvSpPr>
            <p:cNvPr id="71" name="Google Shape;2574;p50">
              <a:extLst>
                <a:ext uri="{FF2B5EF4-FFF2-40B4-BE49-F238E27FC236}">
                  <a16:creationId xmlns:a16="http://schemas.microsoft.com/office/drawing/2014/main" id="{FCBD7C68-79EF-4601-9897-6140AE15BE0A}"/>
                </a:ext>
              </a:extLst>
            </p:cNvPr>
            <p:cNvSpPr/>
            <p:nvPr/>
          </p:nvSpPr>
          <p:spPr>
            <a:xfrm>
              <a:off x="3664902" y="2900650"/>
              <a:ext cx="913130" cy="466098"/>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sp>
          <p:nvSpPr>
            <p:cNvPr id="72" name="64 CuadroTexto">
              <a:extLst>
                <a:ext uri="{FF2B5EF4-FFF2-40B4-BE49-F238E27FC236}">
                  <a16:creationId xmlns:a16="http://schemas.microsoft.com/office/drawing/2014/main" id="{654CF78B-2E3D-409E-87F4-AE66AB17F941}"/>
                </a:ext>
              </a:extLst>
            </p:cNvPr>
            <p:cNvSpPr txBox="1"/>
            <p:nvPr/>
          </p:nvSpPr>
          <p:spPr>
            <a:xfrm>
              <a:off x="4639668" y="2631835"/>
              <a:ext cx="1462819" cy="276999"/>
            </a:xfrm>
            <a:prstGeom prst="rect">
              <a:avLst/>
            </a:prstGeom>
            <a:noFill/>
          </p:spPr>
          <p:txBody>
            <a:bodyPr wrap="square" rtlCol="0">
              <a:spAutoFit/>
            </a:bodyPr>
            <a:lstStyle/>
            <a:p>
              <a:pPr algn="ctr"/>
              <a:r>
                <a:rPr lang="es-ES" sz="1200" b="1" u="sng" dirty="0">
                  <a:latin typeface="Arial Narrow" panose="020B0606020202030204" pitchFamily="34" charset="0"/>
                </a:rPr>
                <a:t>Madres comunitarias</a:t>
              </a:r>
            </a:p>
          </p:txBody>
        </p:sp>
        <p:sp>
          <p:nvSpPr>
            <p:cNvPr id="73" name="64 CuadroTexto">
              <a:extLst>
                <a:ext uri="{FF2B5EF4-FFF2-40B4-BE49-F238E27FC236}">
                  <a16:creationId xmlns:a16="http://schemas.microsoft.com/office/drawing/2014/main" id="{2506C497-B49E-4355-8E24-4B8F2C4062DA}"/>
                </a:ext>
              </a:extLst>
            </p:cNvPr>
            <p:cNvSpPr txBox="1"/>
            <p:nvPr/>
          </p:nvSpPr>
          <p:spPr>
            <a:xfrm>
              <a:off x="5905594" y="2639098"/>
              <a:ext cx="1300989" cy="276999"/>
            </a:xfrm>
            <a:prstGeom prst="rect">
              <a:avLst/>
            </a:prstGeom>
            <a:noFill/>
          </p:spPr>
          <p:txBody>
            <a:bodyPr wrap="square" rtlCol="0">
              <a:spAutoFit/>
            </a:bodyPr>
            <a:lstStyle/>
            <a:p>
              <a:pPr algn="ctr"/>
              <a:r>
                <a:rPr lang="es-ES" sz="1200" b="1" u="sng" dirty="0">
                  <a:latin typeface="Arial Narrow" panose="020B0606020202030204" pitchFamily="34" charset="0"/>
                </a:rPr>
                <a:t>Desmovilizados</a:t>
              </a:r>
            </a:p>
          </p:txBody>
        </p:sp>
        <p:sp>
          <p:nvSpPr>
            <p:cNvPr id="75" name="Google Shape;2574;p50">
              <a:extLst>
                <a:ext uri="{FF2B5EF4-FFF2-40B4-BE49-F238E27FC236}">
                  <a16:creationId xmlns:a16="http://schemas.microsoft.com/office/drawing/2014/main" id="{67C7F620-21F3-4BE9-B016-80F55E434BF1}"/>
                </a:ext>
              </a:extLst>
            </p:cNvPr>
            <p:cNvSpPr/>
            <p:nvPr/>
          </p:nvSpPr>
          <p:spPr>
            <a:xfrm>
              <a:off x="4875254" y="2897510"/>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grpSp>
      <p:pic>
        <p:nvPicPr>
          <p:cNvPr id="76" name="Picture 5">
            <a:extLst>
              <a:ext uri="{FF2B5EF4-FFF2-40B4-BE49-F238E27FC236}">
                <a16:creationId xmlns:a16="http://schemas.microsoft.com/office/drawing/2014/main" id="{5271377B-A3B2-40B0-BF7A-D46C01A23065}"/>
              </a:ext>
            </a:extLst>
          </p:cNvPr>
          <p:cNvPicPr>
            <a:picLocks noChangeAspect="1" noChangeArrowheads="1"/>
          </p:cNvPicPr>
          <p:nvPr/>
        </p:nvPicPr>
        <p:blipFill rotWithShape="1">
          <a:blip r:embed="rId14">
            <a:extLst>
              <a:ext uri="{28A0092B-C50C-407E-A947-70E740481C1C}">
                <a14:useLocalDpi xmlns:a14="http://schemas.microsoft.com/office/drawing/2010/main" val="0"/>
              </a:ext>
            </a:extLst>
          </a:blip>
          <a:srcRect l="12084" r="68057"/>
          <a:stretch/>
        </p:blipFill>
        <p:spPr bwMode="auto">
          <a:xfrm>
            <a:off x="238435" y="4554949"/>
            <a:ext cx="727035" cy="7431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7" name="84 Grupo">
            <a:extLst>
              <a:ext uri="{FF2B5EF4-FFF2-40B4-BE49-F238E27FC236}">
                <a16:creationId xmlns:a16="http://schemas.microsoft.com/office/drawing/2014/main" id="{95BFBE9F-1323-46AB-B115-0479A1AE37EF}"/>
              </a:ext>
            </a:extLst>
          </p:cNvPr>
          <p:cNvGrpSpPr/>
          <p:nvPr/>
        </p:nvGrpSpPr>
        <p:grpSpPr>
          <a:xfrm>
            <a:off x="27431" y="5319287"/>
            <a:ext cx="1229607" cy="754569"/>
            <a:chOff x="-14122" y="7072716"/>
            <a:chExt cx="1229607" cy="754569"/>
          </a:xfrm>
        </p:grpSpPr>
        <p:sp>
          <p:nvSpPr>
            <p:cNvPr id="78" name="85 CuadroTexto">
              <a:extLst>
                <a:ext uri="{FF2B5EF4-FFF2-40B4-BE49-F238E27FC236}">
                  <a16:creationId xmlns:a16="http://schemas.microsoft.com/office/drawing/2014/main" id="{2CC1D66D-4455-4E76-9475-1A2132F5E8AB}"/>
                </a:ext>
              </a:extLst>
            </p:cNvPr>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Hospitalizados</a:t>
              </a:r>
            </a:p>
          </p:txBody>
        </p:sp>
        <p:sp>
          <p:nvSpPr>
            <p:cNvPr id="79" name="86 Rectángulo redondeado">
              <a:extLst>
                <a:ext uri="{FF2B5EF4-FFF2-40B4-BE49-F238E27FC236}">
                  <a16:creationId xmlns:a16="http://schemas.microsoft.com/office/drawing/2014/main" id="{1FA0A824-E87A-48B9-9A6E-ADF555D580F4}"/>
                </a:ext>
              </a:extLst>
            </p:cNvPr>
            <p:cNvSpPr/>
            <p:nvPr/>
          </p:nvSpPr>
          <p:spPr>
            <a:xfrm>
              <a:off x="132344" y="7370612"/>
              <a:ext cx="936665" cy="456673"/>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18,2%</a:t>
              </a:r>
            </a:p>
            <a:p>
              <a:pPr algn="ctr">
                <a:buClr>
                  <a:srgbClr val="000000"/>
                </a:buClr>
              </a:pPr>
              <a:r>
                <a:rPr lang="es-ES" sz="1200" b="1" dirty="0">
                  <a:solidFill>
                    <a:schemeClr val="dk1"/>
                  </a:solidFill>
                  <a:latin typeface="Arial Narrow"/>
                  <a:sym typeface="Arial"/>
                </a:rPr>
                <a:t>91 casos</a:t>
              </a:r>
            </a:p>
          </p:txBody>
        </p:sp>
      </p:grpSp>
      <p:sp>
        <p:nvSpPr>
          <p:cNvPr id="80" name="86 Rectángulo redondeado">
            <a:extLst>
              <a:ext uri="{FF2B5EF4-FFF2-40B4-BE49-F238E27FC236}">
                <a16:creationId xmlns:a16="http://schemas.microsoft.com/office/drawing/2014/main" id="{EABB1DCA-4CF5-4521-B148-4F7AF7733DAD}"/>
              </a:ext>
            </a:extLst>
          </p:cNvPr>
          <p:cNvSpPr/>
          <p:nvPr/>
        </p:nvSpPr>
        <p:spPr>
          <a:xfrm>
            <a:off x="1192203" y="3914637"/>
            <a:ext cx="1008869" cy="550986"/>
          </a:xfrm>
          <a:prstGeom prst="roundRect">
            <a:avLst/>
          </a:prstGeom>
          <a:solidFill>
            <a:srgbClr val="92D050"/>
          </a:solidFill>
          <a:ln w="25400" cap="flat" cmpd="sng">
            <a:solidFill>
              <a:srgbClr val="92D050"/>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Rural 4,8%</a:t>
            </a:r>
          </a:p>
          <a:p>
            <a:pPr algn="ctr">
              <a:buClr>
                <a:srgbClr val="000000"/>
              </a:buClr>
            </a:pPr>
            <a:r>
              <a:rPr lang="es-ES" sz="1200" b="1" dirty="0">
                <a:solidFill>
                  <a:schemeClr val="dk1"/>
                </a:solidFill>
                <a:latin typeface="Arial Narrow"/>
                <a:sym typeface="Arial"/>
              </a:rPr>
              <a:t>24 casos</a:t>
            </a:r>
          </a:p>
        </p:txBody>
      </p:sp>
      <p:pic>
        <p:nvPicPr>
          <p:cNvPr id="1026" name="Picture 2" descr="Reja: Más de 342,196 ilustraciones y dibujos de stock con licencia libres  de regalías | Shutterstock">
            <a:extLst>
              <a:ext uri="{FF2B5EF4-FFF2-40B4-BE49-F238E27FC236}">
                <a16:creationId xmlns:a16="http://schemas.microsoft.com/office/drawing/2014/main" id="{83DE4809-35CA-4E1F-9F67-487006995341}"/>
              </a:ext>
            </a:extLst>
          </p:cNvPr>
          <p:cNvPicPr>
            <a:picLocks noChangeAspect="1" noChangeArrowheads="1"/>
          </p:cNvPicPr>
          <p:nvPr/>
        </p:nvPicPr>
        <p:blipFill rotWithShape="1">
          <a:blip r:embed="rId15">
            <a:extLst>
              <a:ext uri="{28A0092B-C50C-407E-A947-70E740481C1C}">
                <a14:useLocalDpi xmlns:a14="http://schemas.microsoft.com/office/drawing/2010/main" val="0"/>
              </a:ext>
            </a:extLst>
          </a:blip>
          <a:srcRect l="9475" t="7428" r="9361" b="7924"/>
          <a:stretch/>
        </p:blipFill>
        <p:spPr bwMode="auto">
          <a:xfrm>
            <a:off x="3727234" y="4139952"/>
            <a:ext cx="732028" cy="89967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4" descr="Pegatinas de otros silueta día de la madre | Diseños únicos | Spreadshirt">
            <a:extLst>
              <a:ext uri="{FF2B5EF4-FFF2-40B4-BE49-F238E27FC236}">
                <a16:creationId xmlns:a16="http://schemas.microsoft.com/office/drawing/2014/main" id="{D494A6FE-DD00-4495-BE38-B1353B1E0A6B}"/>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4802815" y="4253874"/>
            <a:ext cx="848350" cy="84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Dibujo de símbolo de la paz Para Colorear - Img 30111">
            <a:extLst>
              <a:ext uri="{FF2B5EF4-FFF2-40B4-BE49-F238E27FC236}">
                <a16:creationId xmlns:a16="http://schemas.microsoft.com/office/drawing/2014/main" id="{3658A00E-59A4-4096-9804-9193900C978F}"/>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6174742" y="4329197"/>
            <a:ext cx="572535" cy="808819"/>
          </a:xfrm>
          <a:prstGeom prst="rect">
            <a:avLst/>
          </a:prstGeom>
          <a:noFill/>
          <a:extLst>
            <a:ext uri="{909E8E84-426E-40DD-AFC4-6F175D3DCCD1}">
              <a14:hiddenFill xmlns:a14="http://schemas.microsoft.com/office/drawing/2010/main">
                <a:solidFill>
                  <a:srgbClr val="FFFFFF"/>
                </a:solidFill>
              </a14:hiddenFill>
            </a:ext>
          </a:extLst>
        </p:spPr>
      </p:pic>
      <p:sp>
        <p:nvSpPr>
          <p:cNvPr id="84" name="Google Shape;2574;p50">
            <a:extLst>
              <a:ext uri="{FF2B5EF4-FFF2-40B4-BE49-F238E27FC236}">
                <a16:creationId xmlns:a16="http://schemas.microsoft.com/office/drawing/2014/main" id="{19B1A4AF-1DC9-48F1-89F6-BE28D0945E7B}"/>
              </a:ext>
            </a:extLst>
          </p:cNvPr>
          <p:cNvSpPr/>
          <p:nvPr/>
        </p:nvSpPr>
        <p:spPr>
          <a:xfrm>
            <a:off x="6053624" y="5406879"/>
            <a:ext cx="913130" cy="502657"/>
          </a:xfrm>
          <a:custGeom>
            <a:avLst/>
            <a:gdLst/>
            <a:ahLst/>
            <a:cxnLst/>
            <a:rect l="l" t="t" r="r" b="b"/>
            <a:pathLst>
              <a:path w="913129" h="360044" extrusionOk="0">
                <a:moveTo>
                  <a:pt x="852932" y="0"/>
                </a:moveTo>
                <a:lnTo>
                  <a:pt x="59944" y="0"/>
                </a:lnTo>
                <a:lnTo>
                  <a:pt x="36593" y="4704"/>
                </a:lnTo>
                <a:lnTo>
                  <a:pt x="17541" y="17541"/>
                </a:lnTo>
                <a:lnTo>
                  <a:pt x="4704" y="36593"/>
                </a:lnTo>
                <a:lnTo>
                  <a:pt x="0" y="59943"/>
                </a:lnTo>
                <a:lnTo>
                  <a:pt x="0" y="299719"/>
                </a:lnTo>
                <a:lnTo>
                  <a:pt x="4704" y="323070"/>
                </a:lnTo>
                <a:lnTo>
                  <a:pt x="17541" y="342122"/>
                </a:lnTo>
                <a:lnTo>
                  <a:pt x="36593" y="354959"/>
                </a:lnTo>
                <a:lnTo>
                  <a:pt x="59944" y="359663"/>
                </a:lnTo>
                <a:lnTo>
                  <a:pt x="852932" y="359663"/>
                </a:lnTo>
                <a:lnTo>
                  <a:pt x="876282" y="354959"/>
                </a:lnTo>
                <a:lnTo>
                  <a:pt x="895334" y="342122"/>
                </a:lnTo>
                <a:lnTo>
                  <a:pt x="908171" y="323070"/>
                </a:lnTo>
                <a:lnTo>
                  <a:pt x="912876" y="299719"/>
                </a:lnTo>
                <a:lnTo>
                  <a:pt x="912876" y="59943"/>
                </a:lnTo>
                <a:lnTo>
                  <a:pt x="908171" y="36593"/>
                </a:lnTo>
                <a:lnTo>
                  <a:pt x="895334" y="17541"/>
                </a:lnTo>
                <a:lnTo>
                  <a:pt x="876282" y="4704"/>
                </a:lnTo>
                <a:lnTo>
                  <a:pt x="852932" y="0"/>
                </a:lnTo>
                <a:close/>
              </a:path>
            </a:pathLst>
          </a:custGeom>
          <a:solidFill>
            <a:srgbClr val="AF8386"/>
          </a:solidFill>
          <a:ln>
            <a:solidFill>
              <a:srgbClr val="AF83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sym typeface="Calibri"/>
              </a:rPr>
              <a:t>0,0%</a:t>
            </a:r>
          </a:p>
          <a:p>
            <a:pPr algn="ctr"/>
            <a:r>
              <a:rPr lang="es-ES" sz="1200" b="1" dirty="0">
                <a:solidFill>
                  <a:schemeClr val="tx1"/>
                </a:solidFill>
                <a:latin typeface="Arial Narrow" panose="020B0606020202030204" pitchFamily="34" charset="0"/>
                <a:sym typeface="Calibri"/>
              </a:rPr>
              <a:t>0 casos</a:t>
            </a:r>
          </a:p>
        </p:txBody>
      </p:sp>
      <p:pic>
        <p:nvPicPr>
          <p:cNvPr id="19" name="Picture 8" descr="58.500+ Duelo Fotografías de stock, fotos e imágenes libres de derechos -  iStock | Tristeza, Muerte, Funeral">
            <a:extLst>
              <a:ext uri="{FF2B5EF4-FFF2-40B4-BE49-F238E27FC236}">
                <a16:creationId xmlns:a16="http://schemas.microsoft.com/office/drawing/2014/main" id="{6803C468-BA50-4B4C-B2DB-0893606EABA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213119" y="4520398"/>
            <a:ext cx="935342" cy="935342"/>
          </a:xfrm>
          <a:prstGeom prst="rect">
            <a:avLst/>
          </a:prstGeom>
          <a:noFill/>
          <a:extLst>
            <a:ext uri="{909E8E84-426E-40DD-AFC4-6F175D3DCCD1}">
              <a14:hiddenFill xmlns:a14="http://schemas.microsoft.com/office/drawing/2010/main">
                <a:solidFill>
                  <a:srgbClr val="FFFFFF"/>
                </a:solidFill>
              </a14:hiddenFill>
            </a:ext>
          </a:extLst>
        </p:spPr>
      </p:pic>
      <p:sp>
        <p:nvSpPr>
          <p:cNvPr id="86" name="86 Rectángulo redondeado">
            <a:extLst>
              <a:ext uri="{FF2B5EF4-FFF2-40B4-BE49-F238E27FC236}">
                <a16:creationId xmlns:a16="http://schemas.microsoft.com/office/drawing/2014/main" id="{CA0C4FAC-511A-458B-90C3-CE350D9A4B16}"/>
              </a:ext>
            </a:extLst>
          </p:cNvPr>
          <p:cNvSpPr/>
          <p:nvPr/>
        </p:nvSpPr>
        <p:spPr>
          <a:xfrm>
            <a:off x="1213502" y="5594695"/>
            <a:ext cx="936665" cy="495671"/>
          </a:xfrm>
          <a:prstGeom prst="roundRect">
            <a:avLst/>
          </a:prstGeom>
          <a:solidFill>
            <a:srgbClr val="F57E1B"/>
          </a:solidFill>
          <a:ln w="25400" cap="flat" cmpd="sng">
            <a:solidFill>
              <a:srgbClr val="F57E1B"/>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200" b="1" dirty="0">
                <a:solidFill>
                  <a:schemeClr val="dk1"/>
                </a:solidFill>
                <a:latin typeface="Arial Narrow"/>
                <a:sym typeface="Arial"/>
              </a:rPr>
              <a:t>0,20%</a:t>
            </a:r>
          </a:p>
          <a:p>
            <a:pPr algn="ctr">
              <a:buClr>
                <a:srgbClr val="000000"/>
              </a:buClr>
            </a:pPr>
            <a:r>
              <a:rPr lang="es-ES" sz="1200" b="1" dirty="0">
                <a:solidFill>
                  <a:schemeClr val="dk1"/>
                </a:solidFill>
                <a:latin typeface="Arial Narrow"/>
                <a:sym typeface="Arial"/>
              </a:rPr>
              <a:t>1 caso</a:t>
            </a:r>
          </a:p>
        </p:txBody>
      </p:sp>
      <p:sp>
        <p:nvSpPr>
          <p:cNvPr id="87" name="85 CuadroTexto">
            <a:extLst>
              <a:ext uri="{FF2B5EF4-FFF2-40B4-BE49-F238E27FC236}">
                <a16:creationId xmlns:a16="http://schemas.microsoft.com/office/drawing/2014/main" id="{C6515D13-8037-48AD-B208-C4EE0EAF805C}"/>
              </a:ext>
            </a:extLst>
          </p:cNvPr>
          <p:cNvSpPr txBox="1"/>
          <p:nvPr/>
        </p:nvSpPr>
        <p:spPr>
          <a:xfrm>
            <a:off x="1027598" y="531928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Muertes</a:t>
            </a:r>
          </a:p>
        </p:txBody>
      </p:sp>
      <p:sp>
        <p:nvSpPr>
          <p:cNvPr id="88" name="86 Rectángulo redondeado">
            <a:extLst>
              <a:ext uri="{FF2B5EF4-FFF2-40B4-BE49-F238E27FC236}">
                <a16:creationId xmlns:a16="http://schemas.microsoft.com/office/drawing/2014/main" id="{4CB044F9-DDA3-4B18-9636-222500AA7571}"/>
              </a:ext>
            </a:extLst>
          </p:cNvPr>
          <p:cNvSpPr/>
          <p:nvPr/>
        </p:nvSpPr>
        <p:spPr>
          <a:xfrm>
            <a:off x="1639002" y="7033403"/>
            <a:ext cx="1439351" cy="184800"/>
          </a:xfrm>
          <a:prstGeom prst="roundRect">
            <a:avLst/>
          </a:prstGeom>
          <a:solidFill>
            <a:schemeClr val="accent5">
              <a:lumMod val="20000"/>
              <a:lumOff val="80000"/>
            </a:schemeClr>
          </a:solidFill>
          <a:ln w="25400" cap="flat" cmpd="sng">
            <a:solidFill>
              <a:schemeClr val="accent5">
                <a:lumMod val="20000"/>
                <a:lumOff val="80000"/>
              </a:schemeClr>
            </a:solidFill>
            <a:prstDash val="solid"/>
            <a:round/>
            <a:headEnd type="none" w="sm" len="sm"/>
            <a:tailEnd type="none" w="sm" len="sm"/>
          </a:ln>
        </p:spPr>
        <p:txBody>
          <a:bodyPr spcFirstLastPara="1" wrap="square" lIns="91425" tIns="45700" rIns="91425" bIns="45700" anchor="ctr" anchorCtr="0">
            <a:noAutofit/>
          </a:bodyPr>
          <a:lstStyle/>
          <a:p>
            <a:pPr algn="ctr">
              <a:buClr>
                <a:srgbClr val="000000"/>
              </a:buClr>
            </a:pPr>
            <a:r>
              <a:rPr lang="es-ES" sz="1000" b="1" dirty="0">
                <a:solidFill>
                  <a:schemeClr val="dk1"/>
                </a:solidFill>
                <a:latin typeface="Arial Narrow"/>
                <a:sym typeface="Arial"/>
              </a:rPr>
              <a:t>Excepción 1,0%</a:t>
            </a:r>
          </a:p>
        </p:txBody>
      </p:sp>
    </p:spTree>
    <p:extLst>
      <p:ext uri="{BB962C8B-B14F-4D97-AF65-F5344CB8AC3E}">
        <p14:creationId xmlns:p14="http://schemas.microsoft.com/office/powerpoint/2010/main" val="12270958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215552"/>
            <a:ext cx="7140580" cy="504056"/>
          </a:xfrm>
          <a:prstGeom prst="rect">
            <a:avLst/>
          </a:prstGeom>
          <a:solidFill>
            <a:schemeClr val="accent5">
              <a:lumMod val="20000"/>
              <a:lumOff val="8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s-ES" dirty="0"/>
              <a:t>                            </a:t>
            </a:r>
            <a:r>
              <a:rPr lang="es-ES" b="1" dirty="0">
                <a:solidFill>
                  <a:schemeClr val="tx1"/>
                </a:solidFill>
              </a:rPr>
              <a:t>Violencia Sexual</a:t>
            </a:r>
          </a:p>
        </p:txBody>
      </p:sp>
      <p:grpSp>
        <p:nvGrpSpPr>
          <p:cNvPr id="26" name="25 Grupo"/>
          <p:cNvGrpSpPr/>
          <p:nvPr/>
        </p:nvGrpSpPr>
        <p:grpSpPr>
          <a:xfrm>
            <a:off x="3506470" y="305924"/>
            <a:ext cx="3446504" cy="307777"/>
            <a:chOff x="2448322" y="74775"/>
            <a:chExt cx="3446504" cy="307777"/>
          </a:xfrm>
        </p:grpSpPr>
        <p:sp>
          <p:nvSpPr>
            <p:cNvPr id="27" name="26 Elipse"/>
            <p:cNvSpPr/>
            <p:nvPr/>
          </p:nvSpPr>
          <p:spPr>
            <a:xfrm>
              <a:off x="2448322" y="74775"/>
              <a:ext cx="288032" cy="261610"/>
            </a:xfrm>
            <a:prstGeom prst="ellipse">
              <a:avLst/>
            </a:prstGeom>
            <a:solidFill>
              <a:schemeClr val="accent3">
                <a:lumMod val="40000"/>
                <a:lumOff val="60000"/>
              </a:schemeClr>
            </a:solidFill>
            <a:ln>
              <a:solidFill>
                <a:schemeClr val="accent3">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307777"/>
            </a:xfrm>
            <a:prstGeom prst="rect">
              <a:avLst/>
            </a:prstGeom>
            <a:noFill/>
          </p:spPr>
          <p:txBody>
            <a:bodyPr wrap="square" rtlCol="0">
              <a:spAutoFit/>
            </a:bodyPr>
            <a:lstStyle/>
            <a:p>
              <a:r>
                <a:rPr lang="es-ES" sz="1400" b="1" dirty="0">
                  <a:latin typeface="Arial Narrow" panose="020B0606020202030204" pitchFamily="34" charset="0"/>
                </a:rPr>
                <a:t>280 casos de violencia sexual</a:t>
              </a:r>
            </a:p>
          </p:txBody>
        </p:sp>
      </p:grpSp>
      <p:sp>
        <p:nvSpPr>
          <p:cNvPr id="63" name="62 CuadroTexto"/>
          <p:cNvSpPr txBox="1"/>
          <p:nvPr/>
        </p:nvSpPr>
        <p:spPr>
          <a:xfrm>
            <a:off x="6461011" y="12503"/>
            <a:ext cx="739888" cy="261609"/>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25</a:t>
            </a:r>
            <a:endParaRPr lang="es-ES" sz="1050" b="1" dirty="0">
              <a:latin typeface="Arial Narrow" panose="020B0606020202030204" pitchFamily="34" charset="0"/>
            </a:endParaRPr>
          </a:p>
        </p:txBody>
      </p:sp>
      <p:grpSp>
        <p:nvGrpSpPr>
          <p:cNvPr id="6" name="11 Grupo">
            <a:extLst>
              <a:ext uri="{FF2B5EF4-FFF2-40B4-BE49-F238E27FC236}">
                <a16:creationId xmlns:a16="http://schemas.microsoft.com/office/drawing/2014/main" id="{B5D9E004-C5D6-D177-06B9-3BC55EEC5A4D}"/>
              </a:ext>
            </a:extLst>
          </p:cNvPr>
          <p:cNvGrpSpPr/>
          <p:nvPr/>
        </p:nvGrpSpPr>
        <p:grpSpPr>
          <a:xfrm>
            <a:off x="1868156" y="1756132"/>
            <a:ext cx="1379228" cy="1020396"/>
            <a:chOff x="-36885" y="6930221"/>
            <a:chExt cx="1229608" cy="1020396"/>
          </a:xfrm>
        </p:grpSpPr>
        <p:sp>
          <p:nvSpPr>
            <p:cNvPr id="9" name="52 CuadroTexto">
              <a:extLst>
                <a:ext uri="{FF2B5EF4-FFF2-40B4-BE49-F238E27FC236}">
                  <a16:creationId xmlns:a16="http://schemas.microsoft.com/office/drawing/2014/main" id="{78E7CB15-D32C-3FAC-9EF8-24C1B8AA6EAF}"/>
                </a:ext>
              </a:extLst>
            </p:cNvPr>
            <p:cNvSpPr txBox="1"/>
            <p:nvPr/>
          </p:nvSpPr>
          <p:spPr>
            <a:xfrm>
              <a:off x="-36885" y="693022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10" name="54 Rectángulo redondeado">
              <a:extLst>
                <a:ext uri="{FF2B5EF4-FFF2-40B4-BE49-F238E27FC236}">
                  <a16:creationId xmlns:a16="http://schemas.microsoft.com/office/drawing/2014/main" id="{499BEDC8-B0CD-BE70-A5FD-5F68B9CC62E8}"/>
                </a:ext>
              </a:extLst>
            </p:cNvPr>
            <p:cNvSpPr/>
            <p:nvPr/>
          </p:nvSpPr>
          <p:spPr>
            <a:xfrm>
              <a:off x="55178" y="7268741"/>
              <a:ext cx="1028495" cy="504055"/>
            </a:xfrm>
            <a:prstGeom prst="roundRect">
              <a:avLst/>
            </a:prstGeom>
            <a:solidFill>
              <a:srgbClr val="00B0F0"/>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17,5%</a:t>
              </a:r>
            </a:p>
            <a:p>
              <a:pPr algn="ctr"/>
              <a:r>
                <a:rPr lang="es-ES" sz="1200" b="1" dirty="0">
                  <a:solidFill>
                    <a:schemeClr val="tx1"/>
                  </a:solidFill>
                  <a:latin typeface="Arial Narrow" panose="020B0606020202030204" pitchFamily="34" charset="0"/>
                </a:rPr>
                <a:t>49 casos</a:t>
              </a:r>
            </a:p>
          </p:txBody>
        </p:sp>
        <p:sp>
          <p:nvSpPr>
            <p:cNvPr id="12" name="55 CuadroTexto">
              <a:extLst>
                <a:ext uri="{FF2B5EF4-FFF2-40B4-BE49-F238E27FC236}">
                  <a16:creationId xmlns:a16="http://schemas.microsoft.com/office/drawing/2014/main" id="{E1A0926A-9C56-1AC4-C889-E356CD374438}"/>
                </a:ext>
              </a:extLst>
            </p:cNvPr>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18" name="Picture 3">
            <a:extLst>
              <a:ext uri="{FF2B5EF4-FFF2-40B4-BE49-F238E27FC236}">
                <a16:creationId xmlns:a16="http://schemas.microsoft.com/office/drawing/2014/main" id="{C122BA20-1B86-6702-EF83-0668407D148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83073"/>
          <a:stretch/>
        </p:blipFill>
        <p:spPr bwMode="auto">
          <a:xfrm>
            <a:off x="2161640" y="814552"/>
            <a:ext cx="898297" cy="950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a:extLst>
              <a:ext uri="{FF2B5EF4-FFF2-40B4-BE49-F238E27FC236}">
                <a16:creationId xmlns:a16="http://schemas.microsoft.com/office/drawing/2014/main" id="{8BF3265D-A929-B65C-F34C-89D93B0FD2A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990" t="-1382" r="53581" b="1382"/>
          <a:stretch/>
        </p:blipFill>
        <p:spPr bwMode="auto">
          <a:xfrm>
            <a:off x="720368" y="904571"/>
            <a:ext cx="898297" cy="9230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2" name="63 Grupo">
            <a:extLst>
              <a:ext uri="{FF2B5EF4-FFF2-40B4-BE49-F238E27FC236}">
                <a16:creationId xmlns:a16="http://schemas.microsoft.com/office/drawing/2014/main" id="{D19D3F6E-C8AA-C874-87A2-CA9A29109EB1}"/>
              </a:ext>
            </a:extLst>
          </p:cNvPr>
          <p:cNvGrpSpPr/>
          <p:nvPr/>
        </p:nvGrpSpPr>
        <p:grpSpPr>
          <a:xfrm>
            <a:off x="512865" y="1740826"/>
            <a:ext cx="1304959" cy="835784"/>
            <a:chOff x="-14121" y="6984971"/>
            <a:chExt cx="1304959" cy="835784"/>
          </a:xfrm>
        </p:grpSpPr>
        <p:sp>
          <p:nvSpPr>
            <p:cNvPr id="31" name="64 CuadroTexto">
              <a:extLst>
                <a:ext uri="{FF2B5EF4-FFF2-40B4-BE49-F238E27FC236}">
                  <a16:creationId xmlns:a16="http://schemas.microsoft.com/office/drawing/2014/main" id="{A49E8618-DFA0-C6D8-76B0-2410D6E3E4EB}"/>
                </a:ext>
              </a:extLst>
            </p:cNvPr>
            <p:cNvSpPr txBox="1"/>
            <p:nvPr/>
          </p:nvSpPr>
          <p:spPr>
            <a:xfrm>
              <a:off x="61231" y="6984971"/>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32" name="65 Rectángulo redondeado">
              <a:extLst>
                <a:ext uri="{FF2B5EF4-FFF2-40B4-BE49-F238E27FC236}">
                  <a16:creationId xmlns:a16="http://schemas.microsoft.com/office/drawing/2014/main" id="{5D2B4A8A-654D-2030-D894-82CB13D3F89A}"/>
                </a:ext>
              </a:extLst>
            </p:cNvPr>
            <p:cNvSpPr/>
            <p:nvPr/>
          </p:nvSpPr>
          <p:spPr>
            <a:xfrm>
              <a:off x="-14121" y="7363320"/>
              <a:ext cx="1153644" cy="457435"/>
            </a:xfrm>
            <a:prstGeom prst="roundRect">
              <a:avLst/>
            </a:prstGeom>
            <a:solidFill>
              <a:srgbClr val="FF0000"/>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82,5%</a:t>
              </a:r>
            </a:p>
            <a:p>
              <a:pPr algn="ctr"/>
              <a:r>
                <a:rPr lang="es-ES" sz="1200" b="1" dirty="0">
                  <a:solidFill>
                    <a:schemeClr val="tx1"/>
                  </a:solidFill>
                  <a:latin typeface="Arial Narrow" panose="020B0606020202030204" pitchFamily="34" charset="0"/>
                </a:rPr>
                <a:t>231 casos</a:t>
              </a:r>
            </a:p>
          </p:txBody>
        </p:sp>
      </p:grpSp>
      <p:pic>
        <p:nvPicPr>
          <p:cNvPr id="16" name="Imagen 15">
            <a:extLst>
              <a:ext uri="{FF2B5EF4-FFF2-40B4-BE49-F238E27FC236}">
                <a16:creationId xmlns:a16="http://schemas.microsoft.com/office/drawing/2014/main" id="{C2294BFB-09CD-BDD2-F581-2524ACAA1CB2}"/>
              </a:ext>
            </a:extLst>
          </p:cNvPr>
          <p:cNvPicPr>
            <a:picLocks noChangeAspect="1"/>
          </p:cNvPicPr>
          <p:nvPr/>
        </p:nvPicPr>
        <p:blipFill>
          <a:blip r:embed="rId3"/>
          <a:stretch>
            <a:fillRect/>
          </a:stretch>
        </p:blipFill>
        <p:spPr>
          <a:xfrm>
            <a:off x="11916" y="22227"/>
            <a:ext cx="887913" cy="692355"/>
          </a:xfrm>
          <a:prstGeom prst="rect">
            <a:avLst/>
          </a:prstGeom>
        </p:spPr>
      </p:pic>
      <p:sp>
        <p:nvSpPr>
          <p:cNvPr id="19" name="CuadroTexto 18">
            <a:extLst>
              <a:ext uri="{FF2B5EF4-FFF2-40B4-BE49-F238E27FC236}">
                <a16:creationId xmlns:a16="http://schemas.microsoft.com/office/drawing/2014/main" id="{E187AB55-74EC-A895-30C8-2C0E13DFD992}"/>
              </a:ext>
            </a:extLst>
          </p:cNvPr>
          <p:cNvSpPr txBox="1"/>
          <p:nvPr/>
        </p:nvSpPr>
        <p:spPr>
          <a:xfrm>
            <a:off x="3540867" y="759044"/>
            <a:ext cx="3412107" cy="369332"/>
          </a:xfrm>
          <a:prstGeom prst="rect">
            <a:avLst/>
          </a:prstGeom>
          <a:solidFill>
            <a:schemeClr val="accent5">
              <a:lumMod val="60000"/>
              <a:lumOff val="40000"/>
            </a:schemeClr>
          </a:solidFill>
        </p:spPr>
        <p:txBody>
          <a:bodyPr wrap="square" rtlCol="0">
            <a:spAutoFit/>
          </a:bodyPr>
          <a:lstStyle/>
          <a:p>
            <a:pPr algn="ctr"/>
            <a:r>
              <a:rPr lang="es-ES" b="1" dirty="0">
                <a:latin typeface="+mj-lt"/>
                <a:cs typeface="Arial" panose="020B0604020202020204" pitchFamily="34" charset="0"/>
              </a:rPr>
              <a:t>Tasa notificación</a:t>
            </a:r>
          </a:p>
        </p:txBody>
      </p:sp>
      <p:sp>
        <p:nvSpPr>
          <p:cNvPr id="21" name="CuadroTexto 20">
            <a:extLst>
              <a:ext uri="{FF2B5EF4-FFF2-40B4-BE49-F238E27FC236}">
                <a16:creationId xmlns:a16="http://schemas.microsoft.com/office/drawing/2014/main" id="{442C9975-AAFE-CEF7-7637-7078A877E64D}"/>
              </a:ext>
            </a:extLst>
          </p:cNvPr>
          <p:cNvSpPr txBox="1"/>
          <p:nvPr/>
        </p:nvSpPr>
        <p:spPr>
          <a:xfrm>
            <a:off x="3540867" y="1076328"/>
            <a:ext cx="3412107" cy="523220"/>
          </a:xfrm>
          <a:prstGeom prst="rect">
            <a:avLst/>
          </a:prstGeom>
          <a:solidFill>
            <a:schemeClr val="accent6">
              <a:lumMod val="60000"/>
              <a:lumOff val="40000"/>
            </a:schemeClr>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General: 20 casos x 100 000 habitantes del Distrito </a:t>
            </a:r>
          </a:p>
        </p:txBody>
      </p:sp>
      <p:sp>
        <p:nvSpPr>
          <p:cNvPr id="40" name="CuadroTexto 39">
            <a:extLst>
              <a:ext uri="{FF2B5EF4-FFF2-40B4-BE49-F238E27FC236}">
                <a16:creationId xmlns:a16="http://schemas.microsoft.com/office/drawing/2014/main" id="{56D5317D-2278-D56F-2E9B-7A2814FE264A}"/>
              </a:ext>
            </a:extLst>
          </p:cNvPr>
          <p:cNvSpPr txBox="1"/>
          <p:nvPr/>
        </p:nvSpPr>
        <p:spPr>
          <a:xfrm>
            <a:off x="741235" y="2721749"/>
            <a:ext cx="6027567" cy="646331"/>
          </a:xfrm>
          <a:prstGeom prst="rect">
            <a:avLst/>
          </a:prstGeom>
          <a:noFill/>
        </p:spPr>
        <p:txBody>
          <a:bodyPr wrap="square">
            <a:spAutoFit/>
          </a:bodyPr>
          <a:lstStyle/>
          <a:p>
            <a:pPr algn="ctr"/>
            <a:r>
              <a:rPr lang="es-ES" sz="1200" dirty="0">
                <a:effectLst/>
                <a:latin typeface="Arial Narrow" panose="020B0606020202030204" pitchFamily="34" charset="0"/>
                <a:ea typeface="Cambria" panose="02040503050406030204" pitchFamily="18" charset="0"/>
              </a:rPr>
              <a:t>La violencia sexual fue infligida por un agresor familiar en un 37</a:t>
            </a:r>
            <a:r>
              <a:rPr lang="es-ES" sz="1200" dirty="0">
                <a:latin typeface="Arial Narrow" panose="020B0606020202030204" pitchFamily="34" charset="0"/>
                <a:ea typeface="Cambria" panose="02040503050406030204" pitchFamily="18" charset="0"/>
              </a:rPr>
              <a:t>,1</a:t>
            </a:r>
            <a:r>
              <a:rPr lang="es-ES" sz="1200" dirty="0">
                <a:effectLst/>
                <a:latin typeface="Arial Narrow" panose="020B0606020202030204" pitchFamily="34" charset="0"/>
                <a:ea typeface="Cambria" panose="02040503050406030204" pitchFamily="18" charset="0"/>
              </a:rPr>
              <a:t>%. </a:t>
            </a:r>
          </a:p>
          <a:p>
            <a:pPr algn="ctr"/>
            <a:r>
              <a:rPr lang="es-ES" sz="1200" dirty="0">
                <a:latin typeface="Arial Narrow" panose="020B0606020202030204" pitchFamily="34" charset="0"/>
                <a:ea typeface="Cambria" panose="02040503050406030204" pitchFamily="18" charset="0"/>
              </a:rPr>
              <a:t>La violencia sexual se presentó principalmente en la vivienda (63,9% de los casos).</a:t>
            </a:r>
          </a:p>
          <a:p>
            <a:pPr algn="ctr"/>
            <a:endParaRPr lang="es-ES" sz="1200" dirty="0">
              <a:effectLst/>
              <a:latin typeface="Arial Narrow" panose="020B0606020202030204" pitchFamily="34" charset="0"/>
              <a:ea typeface="Cambria" panose="02040503050406030204" pitchFamily="18" charset="0"/>
            </a:endParaRPr>
          </a:p>
        </p:txBody>
      </p:sp>
      <p:pic>
        <p:nvPicPr>
          <p:cNvPr id="53" name="Google Shape;2766;p55">
            <a:extLst>
              <a:ext uri="{FF2B5EF4-FFF2-40B4-BE49-F238E27FC236}">
                <a16:creationId xmlns:a16="http://schemas.microsoft.com/office/drawing/2014/main" id="{31368703-B471-8A2A-8046-683E9580AD7C}"/>
              </a:ext>
            </a:extLst>
          </p:cNvPr>
          <p:cNvPicPr preferRelativeResize="0"/>
          <p:nvPr/>
        </p:nvPicPr>
        <p:blipFill rotWithShape="1">
          <a:blip r:embed="rId4">
            <a:alphaModFix/>
          </a:blip>
          <a:srcRect/>
          <a:stretch/>
        </p:blipFill>
        <p:spPr>
          <a:xfrm>
            <a:off x="6060183" y="8246760"/>
            <a:ext cx="1091858" cy="881700"/>
          </a:xfrm>
          <a:prstGeom prst="rect">
            <a:avLst/>
          </a:prstGeom>
          <a:noFill/>
          <a:ln>
            <a:noFill/>
          </a:ln>
        </p:spPr>
      </p:pic>
      <p:sp>
        <p:nvSpPr>
          <p:cNvPr id="54" name="CuadroTexto 53">
            <a:extLst>
              <a:ext uri="{FF2B5EF4-FFF2-40B4-BE49-F238E27FC236}">
                <a16:creationId xmlns:a16="http://schemas.microsoft.com/office/drawing/2014/main" id="{CE060560-CF5E-417C-5FB2-7B03CC55F943}"/>
              </a:ext>
            </a:extLst>
          </p:cNvPr>
          <p:cNvSpPr txBox="1"/>
          <p:nvPr/>
        </p:nvSpPr>
        <p:spPr>
          <a:xfrm>
            <a:off x="455872" y="7153553"/>
            <a:ext cx="5771255" cy="1384995"/>
          </a:xfrm>
          <a:prstGeom prst="rect">
            <a:avLst/>
          </a:prstGeom>
          <a:solidFill>
            <a:schemeClr val="accent5">
              <a:lumMod val="20000"/>
              <a:lumOff val="80000"/>
            </a:schemeClr>
          </a:solidFill>
        </p:spPr>
        <p:txBody>
          <a:bodyPr wrap="square">
            <a:spAutoFit/>
          </a:bodyPr>
          <a:lstStyle>
            <a:defPPr>
              <a:defRPr lang="es-ES"/>
            </a:defPPr>
            <a:lvl1pPr algn="just">
              <a:defRPr sz="1200">
                <a:effectLst/>
                <a:latin typeface="Arial Narrow" panose="020B0606020202030204" pitchFamily="34" charset="0"/>
                <a:ea typeface="Cambria" panose="02040503050406030204" pitchFamily="18" charset="0"/>
              </a:defRPr>
            </a:lvl1pPr>
          </a:lstStyle>
          <a:p>
            <a:r>
              <a:rPr lang="es-ES" dirty="0"/>
              <a:t>Fuente numerador Sivigila Medellín a Período epidemiológico I 2026 p, sujeto a ajustes a la fecha de realización de este informe preliminar, no se han cargado la totalidad de las notificaciones de las comisarías de familia. Por lo tanto, se ajustará este informe una vez se tenga el cierre del año.</a:t>
            </a:r>
          </a:p>
          <a:p>
            <a:endParaRPr lang="es-ES" dirty="0"/>
          </a:p>
          <a:p>
            <a:r>
              <a:rPr lang="es-ES" dirty="0"/>
              <a:t>Fuente denominador: Proyección poblacional página Alcaldía de Medellín: https://www.medellin.gov.co/es/centro-documental/proyecciones-poblacion-Viviendas-y-hogares/ DANE Municipio de Medellín, Base de proyección Censo 2018.</a:t>
            </a:r>
          </a:p>
        </p:txBody>
      </p:sp>
      <p:sp>
        <p:nvSpPr>
          <p:cNvPr id="2" name="CuadroTexto 1">
            <a:extLst>
              <a:ext uri="{FF2B5EF4-FFF2-40B4-BE49-F238E27FC236}">
                <a16:creationId xmlns:a16="http://schemas.microsoft.com/office/drawing/2014/main" id="{633373EF-FF2A-8724-3785-79231C432D4B}"/>
              </a:ext>
            </a:extLst>
          </p:cNvPr>
          <p:cNvSpPr txBox="1"/>
          <p:nvPr/>
        </p:nvSpPr>
        <p:spPr>
          <a:xfrm>
            <a:off x="586646" y="6505549"/>
            <a:ext cx="5805451" cy="584775"/>
          </a:xfrm>
          <a:prstGeom prst="rect">
            <a:avLst/>
          </a:prstGeom>
          <a:noFill/>
        </p:spPr>
        <p:txBody>
          <a:bodyPr wrap="square" rtlCol="0">
            <a:spAutoFit/>
          </a:bodyPr>
          <a:lstStyle/>
          <a:p>
            <a:pPr algn="just"/>
            <a:r>
              <a:rPr lang="es-ES" sz="800" dirty="0">
                <a:latin typeface="Arial Narrow" panose="020B0606020202030204" pitchFamily="34" charset="0"/>
              </a:rPr>
              <a:t>Fuente: SVIIGILA. Secretaria de Salud de Medellín. PE I– 2026.</a:t>
            </a:r>
            <a:endParaRPr lang="es-CO" sz="1200" dirty="0">
              <a:latin typeface="Arial Narrow" panose="020B0606020202030204" pitchFamily="34" charset="0"/>
              <a:ea typeface="Cambria" panose="02040503050406030204" pitchFamily="18" charset="0"/>
            </a:endParaRPr>
          </a:p>
          <a:p>
            <a:pPr algn="just"/>
            <a:r>
              <a:rPr lang="es-CO" sz="1200" dirty="0">
                <a:latin typeface="Arial Narrow" panose="020B0606020202030204" pitchFamily="34" charset="0"/>
                <a:ea typeface="Cambria" panose="02040503050406030204" pitchFamily="18" charset="0"/>
              </a:rPr>
              <a:t>Figura X. Distribución porcentual de los casos de violencia sexual según ciclo de la vida propuesto por </a:t>
            </a:r>
            <a:r>
              <a:rPr lang="es-CO" sz="1200" dirty="0" err="1">
                <a:latin typeface="Arial Narrow" panose="020B0606020202030204" pitchFamily="34" charset="0"/>
                <a:ea typeface="Cambria" panose="02040503050406030204" pitchFamily="18" charset="0"/>
              </a:rPr>
              <a:t>MinSalud</a:t>
            </a:r>
            <a:r>
              <a:rPr lang="es-CO" sz="1200" dirty="0">
                <a:latin typeface="Arial Narrow" panose="020B0606020202030204" pitchFamily="34" charset="0"/>
                <a:ea typeface="Cambria" panose="02040503050406030204" pitchFamily="18" charset="0"/>
              </a:rPr>
              <a:t> Colombia. Medellín, PE I 2026.</a:t>
            </a:r>
            <a:endParaRPr lang="en-US" sz="1200" dirty="0">
              <a:latin typeface="Arial Narrow" panose="020B0606020202030204" pitchFamily="34" charset="0"/>
              <a:ea typeface="Cambria" panose="02040503050406030204" pitchFamily="18" charset="0"/>
            </a:endParaRPr>
          </a:p>
        </p:txBody>
      </p:sp>
      <p:sp>
        <p:nvSpPr>
          <p:cNvPr id="30" name="CuadroTexto 29">
            <a:extLst>
              <a:ext uri="{FF2B5EF4-FFF2-40B4-BE49-F238E27FC236}">
                <a16:creationId xmlns:a16="http://schemas.microsoft.com/office/drawing/2014/main" id="{441F94B0-0E8A-4C7D-A338-3A459FEF8CE1}"/>
              </a:ext>
            </a:extLst>
          </p:cNvPr>
          <p:cNvSpPr txBox="1"/>
          <p:nvPr/>
        </p:nvSpPr>
        <p:spPr>
          <a:xfrm>
            <a:off x="3540867" y="1633021"/>
            <a:ext cx="3412107" cy="523220"/>
          </a:xfrm>
          <a:prstGeom prst="rect">
            <a:avLst/>
          </a:prstGeom>
          <a:solidFill>
            <a:srgbClr val="FF000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Mujeres: 17 casos x 100 000 mujeres habitantes del Distrito</a:t>
            </a:r>
          </a:p>
        </p:txBody>
      </p:sp>
      <p:sp>
        <p:nvSpPr>
          <p:cNvPr id="34" name="CuadroTexto 33">
            <a:extLst>
              <a:ext uri="{FF2B5EF4-FFF2-40B4-BE49-F238E27FC236}">
                <a16:creationId xmlns:a16="http://schemas.microsoft.com/office/drawing/2014/main" id="{F9282B2A-CD88-43FF-9705-5F8088D4D8DF}"/>
              </a:ext>
            </a:extLst>
          </p:cNvPr>
          <p:cNvSpPr txBox="1"/>
          <p:nvPr/>
        </p:nvSpPr>
        <p:spPr>
          <a:xfrm>
            <a:off x="3540867" y="2181244"/>
            <a:ext cx="3412106" cy="523220"/>
          </a:xfrm>
          <a:prstGeom prst="rect">
            <a:avLst/>
          </a:prstGeom>
          <a:solidFill>
            <a:srgbClr val="00B0F0"/>
          </a:solidFill>
          <a:ln>
            <a:solidFill>
              <a:schemeClr val="accent6">
                <a:lumMod val="60000"/>
                <a:lumOff val="40000"/>
              </a:schemeClr>
            </a:solidFill>
          </a:ln>
        </p:spPr>
        <p:txBody>
          <a:bodyPr wrap="square" rtlCol="0">
            <a:spAutoFit/>
          </a:bodyPr>
          <a:lstStyle/>
          <a:p>
            <a:pPr algn="ctr"/>
            <a:r>
              <a:rPr lang="es-ES" sz="1400" b="1" dirty="0">
                <a:latin typeface="+mj-lt"/>
                <a:cs typeface="Arial" panose="020B0604020202020204" pitchFamily="34" charset="0"/>
              </a:rPr>
              <a:t>Hombres 4 casos x 100 000 hombres habitantes del Distrito</a:t>
            </a:r>
          </a:p>
        </p:txBody>
      </p:sp>
      <p:pic>
        <p:nvPicPr>
          <p:cNvPr id="3" name="Imagen 2">
            <a:extLst>
              <a:ext uri="{FF2B5EF4-FFF2-40B4-BE49-F238E27FC236}">
                <a16:creationId xmlns:a16="http://schemas.microsoft.com/office/drawing/2014/main" id="{F1D7DE42-3844-4C8B-81A7-F8E75DC23F05}"/>
              </a:ext>
            </a:extLst>
          </p:cNvPr>
          <p:cNvPicPr>
            <a:picLocks noChangeAspect="1"/>
          </p:cNvPicPr>
          <p:nvPr/>
        </p:nvPicPr>
        <p:blipFill>
          <a:blip r:embed="rId5"/>
          <a:stretch>
            <a:fillRect/>
          </a:stretch>
        </p:blipFill>
        <p:spPr>
          <a:xfrm>
            <a:off x="1498530" y="3335313"/>
            <a:ext cx="4084674" cy="2944623"/>
          </a:xfrm>
          <a:prstGeom prst="rect">
            <a:avLst/>
          </a:prstGeom>
        </p:spPr>
      </p:pic>
    </p:spTree>
    <p:extLst>
      <p:ext uri="{BB962C8B-B14F-4D97-AF65-F5344CB8AC3E}">
        <p14:creationId xmlns:p14="http://schemas.microsoft.com/office/powerpoint/2010/main" val="3677388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 name="Imagen 62">
            <a:extLst>
              <a:ext uri="{FF2B5EF4-FFF2-40B4-BE49-F238E27FC236}">
                <a16:creationId xmlns:a16="http://schemas.microsoft.com/office/drawing/2014/main" id="{1377E732-789B-43E6-8200-DE90F16B21D1}"/>
              </a:ext>
            </a:extLst>
          </p:cNvPr>
          <p:cNvPicPr/>
          <p:nvPr/>
        </p:nvPicPr>
        <p:blipFill>
          <a:blip r:embed="rId2"/>
          <a:stretch>
            <a:fillRect/>
          </a:stretch>
        </p:blipFill>
        <p:spPr>
          <a:xfrm>
            <a:off x="2354435" y="6134353"/>
            <a:ext cx="4826470" cy="1518243"/>
          </a:xfrm>
          <a:prstGeom prst="rect">
            <a:avLst/>
          </a:prstGeom>
        </p:spPr>
      </p:pic>
      <p:sp>
        <p:nvSpPr>
          <p:cNvPr id="58" name="13 Rectángulo"/>
          <p:cNvSpPr/>
          <p:nvPr/>
        </p:nvSpPr>
        <p:spPr>
          <a:xfrm>
            <a:off x="0" y="-36512"/>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448322" y="35496"/>
            <a:ext cx="4320481" cy="276999"/>
            <a:chOff x="2448322" y="35496"/>
            <a:chExt cx="3504920" cy="276999"/>
          </a:xfrm>
        </p:grpSpPr>
        <p:sp>
          <p:nvSpPr>
            <p:cNvPr id="11" name="10 Elipse"/>
            <p:cNvSpPr/>
            <p:nvPr/>
          </p:nvSpPr>
          <p:spPr>
            <a:xfrm>
              <a:off x="2448322" y="35496"/>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166301"/>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60954" y="35496"/>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28359"/>
            <a:ext cx="7200900" cy="448175"/>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16074" y="5635532"/>
            <a:ext cx="3528392" cy="276999"/>
            <a:chOff x="2448322" y="74775"/>
            <a:chExt cx="3528392"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74775"/>
              <a:ext cx="2592288" cy="276999"/>
            </a:xfrm>
            <a:prstGeom prst="rect">
              <a:avLst/>
            </a:prstGeom>
            <a:noFill/>
          </p:spPr>
          <p:txBody>
            <a:bodyPr wrap="square" rtlCol="0">
              <a:spAutoFit/>
            </a:bodyPr>
            <a:lstStyle/>
            <a:p>
              <a:r>
                <a:rPr lang="es-ES" sz="1200" b="1" dirty="0">
                  <a:latin typeface="Arial Narrow" panose="020B0606020202030204" pitchFamily="34" charset="0"/>
                </a:rPr>
                <a:t>Variables de interés</a:t>
              </a:r>
            </a:p>
          </p:txBody>
        </p:sp>
      </p:grpSp>
      <p:pic>
        <p:nvPicPr>
          <p:cNvPr id="4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9764" y="611560"/>
            <a:ext cx="2092534" cy="1258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41 CuadroTexto"/>
          <p:cNvSpPr txBox="1"/>
          <p:nvPr/>
        </p:nvSpPr>
        <p:spPr>
          <a:xfrm>
            <a:off x="8112" y="341869"/>
            <a:ext cx="2368202" cy="276999"/>
          </a:xfrm>
          <a:prstGeom prst="rect">
            <a:avLst/>
          </a:prstGeom>
          <a:noFill/>
          <a:ln>
            <a:noFill/>
          </a:ln>
        </p:spPr>
        <p:txBody>
          <a:bodyPr wrap="square" rtlCol="0">
            <a:spAutoFit/>
          </a:bodyPr>
          <a:lstStyle/>
          <a:p>
            <a:pPr algn="ctr"/>
            <a:r>
              <a:rPr lang="es-ES" sz="1200" b="1" dirty="0">
                <a:latin typeface="Arial Narrow" panose="020B0606020202030204" pitchFamily="34" charset="0"/>
              </a:rPr>
              <a:t>Periodo epidemiológico I de 2026</a:t>
            </a:r>
          </a:p>
        </p:txBody>
      </p:sp>
      <p:sp>
        <p:nvSpPr>
          <p:cNvPr id="43" name="36 Título"/>
          <p:cNvSpPr txBox="1">
            <a:spLocks/>
          </p:cNvSpPr>
          <p:nvPr/>
        </p:nvSpPr>
        <p:spPr>
          <a:xfrm>
            <a:off x="78522" y="-36512"/>
            <a:ext cx="2075175" cy="369332"/>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800" b="1" dirty="0">
                <a:solidFill>
                  <a:srgbClr val="C00000"/>
                </a:solidFill>
                <a:latin typeface="Arial Narrow" panose="020B0606020202030204" pitchFamily="34" charset="0"/>
                <a:ea typeface="+mn-ea"/>
                <a:cs typeface="+mn-cs"/>
              </a:rPr>
              <a:t>Dengue</a:t>
            </a:r>
          </a:p>
        </p:txBody>
      </p:sp>
      <p:sp>
        <p:nvSpPr>
          <p:cNvPr id="3" name="2 Rectángulo"/>
          <p:cNvSpPr/>
          <p:nvPr/>
        </p:nvSpPr>
        <p:spPr>
          <a:xfrm>
            <a:off x="2592338" y="5940152"/>
            <a:ext cx="4567659" cy="215444"/>
          </a:xfrm>
          <a:prstGeom prst="rect">
            <a:avLst/>
          </a:prstGeom>
        </p:spPr>
        <p:txBody>
          <a:bodyPr wrap="square">
            <a:spAutoFit/>
          </a:bodyPr>
          <a:lstStyle/>
          <a:p>
            <a:pPr algn="ctr"/>
            <a:r>
              <a:rPr lang="es-CO" sz="800" b="1" i="1" dirty="0">
                <a:solidFill>
                  <a:prstClr val="black"/>
                </a:solidFill>
              </a:rPr>
              <a:t>Casos e incidencia de Dengue por grupo de edad y sexo. Medellín a semana epidemiológica 4 de 2026</a:t>
            </a:r>
          </a:p>
        </p:txBody>
      </p:sp>
      <p:sp>
        <p:nvSpPr>
          <p:cNvPr id="39" name="17 Rectángulo"/>
          <p:cNvSpPr/>
          <p:nvPr/>
        </p:nvSpPr>
        <p:spPr>
          <a:xfrm>
            <a:off x="66870" y="3750876"/>
            <a:ext cx="1517358" cy="677108"/>
          </a:xfrm>
          <a:prstGeom prst="rect">
            <a:avLst/>
          </a:prstGeom>
        </p:spPr>
        <p:txBody>
          <a:bodyPr wrap="square">
            <a:spAutoFit/>
          </a:bodyPr>
          <a:lstStyle/>
          <a:p>
            <a:pPr algn="just"/>
            <a:r>
              <a:rPr lang="es-ES" sz="900" b="1" i="1" dirty="0">
                <a:solidFill>
                  <a:prstClr val="black"/>
                </a:solidFill>
              </a:rPr>
              <a:t>Número de casos de Dengue, Medellín, a semana epidemiológica 4, años 2024-2026</a:t>
            </a:r>
            <a:r>
              <a:rPr lang="es-ES" sz="1100" dirty="0">
                <a:latin typeface="Arial Narrow" panose="020B0606020202030204" pitchFamily="34" charset="0"/>
              </a:rPr>
              <a:t>. </a:t>
            </a:r>
          </a:p>
        </p:txBody>
      </p:sp>
      <p:sp>
        <p:nvSpPr>
          <p:cNvPr id="54" name="88 CuadroTexto"/>
          <p:cNvSpPr txBox="1"/>
          <p:nvPr/>
        </p:nvSpPr>
        <p:spPr>
          <a:xfrm>
            <a:off x="68154" y="8214791"/>
            <a:ext cx="1300048" cy="461665"/>
          </a:xfrm>
          <a:prstGeom prst="rect">
            <a:avLst/>
          </a:prstGeom>
          <a:noFill/>
        </p:spPr>
        <p:txBody>
          <a:bodyPr wrap="square" rtlCol="0">
            <a:spAutoFit/>
          </a:bodyPr>
          <a:lstStyle/>
          <a:p>
            <a:pPr algn="ctr"/>
            <a:r>
              <a:rPr lang="es-ES" sz="1200" b="1" u="sng" dirty="0">
                <a:latin typeface="Arial Narrow" panose="020B0606020202030204" pitchFamily="34" charset="0"/>
              </a:rPr>
              <a:t>Afiliación al SGSS</a:t>
            </a:r>
          </a:p>
          <a:p>
            <a:pPr algn="ctr"/>
            <a:r>
              <a:rPr lang="es-ES" sz="1200" b="1" u="sng" dirty="0">
                <a:latin typeface="Arial Narrow" panose="020B0606020202030204" pitchFamily="34" charset="0"/>
              </a:rPr>
              <a:t>Medellín</a:t>
            </a:r>
          </a:p>
        </p:txBody>
      </p:sp>
      <p:pic>
        <p:nvPicPr>
          <p:cNvPr id="56" name="Picture 5"/>
          <p:cNvPicPr>
            <a:picLocks noChangeAspect="1" noChangeArrowheads="1"/>
          </p:cNvPicPr>
          <p:nvPr/>
        </p:nvPicPr>
        <p:blipFill>
          <a:blip r:embed="rId4">
            <a:biLevel thresh="50000"/>
            <a:extLst>
              <a:ext uri="{28A0092B-C50C-407E-A947-70E740481C1C}">
                <a14:useLocalDpi xmlns:a14="http://schemas.microsoft.com/office/drawing/2010/main" val="0"/>
              </a:ext>
            </a:extLst>
          </a:blip>
          <a:srcRect/>
          <a:stretch>
            <a:fillRect/>
          </a:stretch>
        </p:blipFill>
        <p:spPr bwMode="auto">
          <a:xfrm>
            <a:off x="298962" y="7513657"/>
            <a:ext cx="745204" cy="5931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Rectángulo 46"/>
          <p:cNvSpPr/>
          <p:nvPr/>
        </p:nvSpPr>
        <p:spPr>
          <a:xfrm>
            <a:off x="94821" y="2039444"/>
            <a:ext cx="1489406" cy="1338828"/>
          </a:xfrm>
          <a:prstGeom prst="rect">
            <a:avLst/>
          </a:prstGeom>
        </p:spPr>
        <p:txBody>
          <a:bodyPr wrap="square">
            <a:spAutoFit/>
          </a:bodyPr>
          <a:lstStyle/>
          <a:p>
            <a:pPr algn="just"/>
            <a:r>
              <a:rPr lang="es-ES" sz="900" b="1" i="1" dirty="0">
                <a:solidFill>
                  <a:prstClr val="black"/>
                </a:solidFill>
              </a:rPr>
              <a:t>Canal endémico de Dengue. Medellín, a semana epidemiológica 4 acumulado de 2025. </a:t>
            </a:r>
          </a:p>
          <a:p>
            <a:pPr algn="just"/>
            <a:endParaRPr lang="es-ES" sz="900" b="1" i="1" dirty="0">
              <a:solidFill>
                <a:prstClr val="black"/>
              </a:solidFill>
            </a:endParaRPr>
          </a:p>
          <a:p>
            <a:pPr algn="just"/>
            <a:endParaRPr lang="es-ES" sz="900" b="1" i="1" dirty="0">
              <a:solidFill>
                <a:prstClr val="black"/>
              </a:solidFill>
            </a:endParaRPr>
          </a:p>
          <a:p>
            <a:pPr algn="just"/>
            <a:r>
              <a:rPr lang="es-ES" sz="900" b="1" i="1" dirty="0">
                <a:solidFill>
                  <a:prstClr val="black"/>
                </a:solidFill>
              </a:rPr>
              <a:t>Actualmente los casos se ubican en zona de seguridad</a:t>
            </a:r>
          </a:p>
        </p:txBody>
      </p:sp>
      <p:sp>
        <p:nvSpPr>
          <p:cNvPr id="53" name="8 CuadroTexto"/>
          <p:cNvSpPr txBox="1"/>
          <p:nvPr/>
        </p:nvSpPr>
        <p:spPr>
          <a:xfrm>
            <a:off x="139764" y="4563289"/>
            <a:ext cx="1157819" cy="707886"/>
          </a:xfrm>
          <a:prstGeom prst="rect">
            <a:avLst/>
          </a:prstGeom>
          <a:solidFill>
            <a:srgbClr val="FFC000"/>
          </a:solidFill>
        </p:spPr>
        <p:txBody>
          <a:bodyPr wrap="square" rtlCol="0">
            <a:spAutoFit/>
          </a:bodyPr>
          <a:lstStyle/>
          <a:p>
            <a:pPr algn="ctr"/>
            <a:r>
              <a:rPr lang="es-ES" sz="800" b="1" dirty="0">
                <a:latin typeface="Arial Narrow" panose="020B0606020202030204" pitchFamily="34" charset="0"/>
              </a:rPr>
              <a:t>La variación porcentual con respecto al mismo periodo del año anterior es de un decremento en un 72% </a:t>
            </a:r>
          </a:p>
        </p:txBody>
      </p:sp>
      <p:grpSp>
        <p:nvGrpSpPr>
          <p:cNvPr id="41" name="11 Grupo"/>
          <p:cNvGrpSpPr/>
          <p:nvPr/>
        </p:nvGrpSpPr>
        <p:grpSpPr>
          <a:xfrm>
            <a:off x="72058" y="6502411"/>
            <a:ext cx="1252369" cy="877901"/>
            <a:chOff x="-36884" y="7072716"/>
            <a:chExt cx="1252369" cy="877901"/>
          </a:xfrm>
        </p:grpSpPr>
        <p:sp>
          <p:nvSpPr>
            <p:cNvPr id="44" name="52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46" name="54 Rectángulo redondeado"/>
            <p:cNvSpPr/>
            <p:nvPr/>
          </p:nvSpPr>
          <p:spPr>
            <a:xfrm>
              <a:off x="60879" y="7363321"/>
              <a:ext cx="888735"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28 casos</a:t>
              </a:r>
            </a:p>
            <a:p>
              <a:pPr algn="ctr"/>
              <a:r>
                <a:rPr lang="es-ES" sz="1200" b="1" dirty="0">
                  <a:solidFill>
                    <a:schemeClr val="tx1"/>
                  </a:solidFill>
                  <a:latin typeface="Arial Narrow" panose="020B0606020202030204" pitchFamily="34" charset="0"/>
                </a:rPr>
                <a:t>45,9%</a:t>
              </a:r>
            </a:p>
          </p:txBody>
        </p:sp>
        <p:sp>
          <p:nvSpPr>
            <p:cNvPr id="48" name="55 CuadroTexto"/>
            <p:cNvSpPr txBox="1"/>
            <p:nvPr/>
          </p:nvSpPr>
          <p:spPr>
            <a:xfrm>
              <a:off x="-36884"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9"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r="83073"/>
          <a:stretch/>
        </p:blipFill>
        <p:spPr bwMode="auto">
          <a:xfrm>
            <a:off x="432098" y="5997956"/>
            <a:ext cx="557930"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28990" t="-1382" r="53581" b="1382"/>
          <a:stretch/>
        </p:blipFill>
        <p:spPr bwMode="auto">
          <a:xfrm>
            <a:off x="1513827" y="5990895"/>
            <a:ext cx="574455" cy="5902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1" name="63 Grupo"/>
          <p:cNvGrpSpPr/>
          <p:nvPr/>
        </p:nvGrpSpPr>
        <p:grpSpPr>
          <a:xfrm>
            <a:off x="1174940" y="6502411"/>
            <a:ext cx="1229607" cy="877901"/>
            <a:chOff x="-14122" y="7072716"/>
            <a:chExt cx="1229607" cy="877901"/>
          </a:xfrm>
        </p:grpSpPr>
        <p:sp>
          <p:nvSpPr>
            <p:cNvPr id="52"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55" name="65 Rectángulo redondeado"/>
            <p:cNvSpPr/>
            <p:nvPr/>
          </p:nvSpPr>
          <p:spPr>
            <a:xfrm>
              <a:off x="209545" y="7363321"/>
              <a:ext cx="929977"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chemeClr val="tx1"/>
                  </a:solidFill>
                  <a:latin typeface="Arial Narrow" panose="020B0606020202030204" pitchFamily="34" charset="0"/>
                </a:rPr>
                <a:t>33 casos</a:t>
              </a:r>
            </a:p>
            <a:p>
              <a:pPr algn="ctr"/>
              <a:r>
                <a:rPr lang="es-ES" sz="1200" b="1" dirty="0">
                  <a:solidFill>
                    <a:schemeClr val="tx1"/>
                  </a:solidFill>
                  <a:latin typeface="Arial Narrow" panose="020B0606020202030204" pitchFamily="34" charset="0"/>
                </a:rPr>
                <a:t>54,1%</a:t>
              </a:r>
            </a:p>
          </p:txBody>
        </p:sp>
        <p:sp>
          <p:nvSpPr>
            <p:cNvPr id="57" name="66 CuadroTexto"/>
            <p:cNvSpPr txBox="1"/>
            <p:nvPr/>
          </p:nvSpPr>
          <p:spPr>
            <a:xfrm>
              <a:off x="-14122" y="7673618"/>
              <a:ext cx="1229607" cy="276999"/>
            </a:xfrm>
            <a:prstGeom prst="rect">
              <a:avLst/>
            </a:prstGeom>
            <a:noFill/>
          </p:spPr>
          <p:txBody>
            <a:bodyPr wrap="square" rtlCol="0">
              <a:spAutoFit/>
            </a:bodyPr>
            <a:lstStyle/>
            <a:p>
              <a:pPr algn="ctr"/>
              <a:endParaRPr lang="es-ES" sz="1200" b="1" dirty="0">
                <a:latin typeface="Arial Narrow" panose="020B0606020202030204" pitchFamily="34" charset="0"/>
              </a:endParaRPr>
            </a:p>
          </p:txBody>
        </p:sp>
      </p:grpSp>
      <p:pic>
        <p:nvPicPr>
          <p:cNvPr id="45" name="Imagen 44"/>
          <p:cNvPicPr>
            <a:picLocks noChangeAspect="1"/>
          </p:cNvPicPr>
          <p:nvPr/>
        </p:nvPicPr>
        <p:blipFill>
          <a:blip r:embed="rId6"/>
          <a:stretch>
            <a:fillRect/>
          </a:stretch>
        </p:blipFill>
        <p:spPr>
          <a:xfrm>
            <a:off x="5698667" y="8094090"/>
            <a:ext cx="1451023" cy="996582"/>
          </a:xfrm>
          <a:prstGeom prst="rect">
            <a:avLst/>
          </a:prstGeom>
        </p:spPr>
      </p:pic>
      <p:sp>
        <p:nvSpPr>
          <p:cNvPr id="17" name="Rectángulo 16"/>
          <p:cNvSpPr/>
          <p:nvPr/>
        </p:nvSpPr>
        <p:spPr>
          <a:xfrm>
            <a:off x="15062" y="3779912"/>
            <a:ext cx="7180855" cy="17814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60" name="Rectángulo 59"/>
          <p:cNvSpPr/>
          <p:nvPr/>
        </p:nvSpPr>
        <p:spPr>
          <a:xfrm>
            <a:off x="19995" y="1979712"/>
            <a:ext cx="7180855" cy="173548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59" name="58 Rectángulo">
            <a:extLst>
              <a:ext uri="{FF2B5EF4-FFF2-40B4-BE49-F238E27FC236}">
                <a16:creationId xmlns:a16="http://schemas.microsoft.com/office/drawing/2014/main" id="{DEB949B1-BED7-43DD-B4E9-488462E84CB1}"/>
              </a:ext>
            </a:extLst>
          </p:cNvPr>
          <p:cNvSpPr/>
          <p:nvPr/>
        </p:nvSpPr>
        <p:spPr>
          <a:xfrm>
            <a:off x="50" y="8892480"/>
            <a:ext cx="2088232" cy="223138"/>
          </a:xfrm>
          <a:prstGeom prst="rect">
            <a:avLst/>
          </a:prstGeom>
        </p:spPr>
        <p:txBody>
          <a:bodyPr wrap="square">
            <a:spAutoFit/>
          </a:bodyPr>
          <a:lstStyle/>
          <a:p>
            <a:pPr algn="just"/>
            <a:r>
              <a:rPr lang="es-ES" sz="700" dirty="0">
                <a:latin typeface="Arial Narrow" panose="020B0606020202030204" pitchFamily="34" charset="0"/>
              </a:rPr>
              <a:t>Fuente: SIVIGILA. Secretaria de Salud de Medellín</a:t>
            </a:r>
            <a:r>
              <a:rPr lang="es-ES" sz="850" dirty="0">
                <a:latin typeface="Arial Narrow" panose="020B0606020202030204" pitchFamily="34" charset="0"/>
              </a:rPr>
              <a:t>. </a:t>
            </a:r>
          </a:p>
        </p:txBody>
      </p:sp>
      <p:pic>
        <p:nvPicPr>
          <p:cNvPr id="2" name="Imagen 1">
            <a:extLst>
              <a:ext uri="{FF2B5EF4-FFF2-40B4-BE49-F238E27FC236}">
                <a16:creationId xmlns:a16="http://schemas.microsoft.com/office/drawing/2014/main" id="{3B6353A0-34D2-4323-9970-5B64FBFA6E9F}"/>
              </a:ext>
            </a:extLst>
          </p:cNvPr>
          <p:cNvPicPr>
            <a:picLocks noChangeAspect="1"/>
          </p:cNvPicPr>
          <p:nvPr/>
        </p:nvPicPr>
        <p:blipFill>
          <a:blip r:embed="rId7"/>
          <a:stretch>
            <a:fillRect/>
          </a:stretch>
        </p:blipFill>
        <p:spPr>
          <a:xfrm>
            <a:off x="2255821" y="353254"/>
            <a:ext cx="4945029" cy="1602556"/>
          </a:xfrm>
          <a:prstGeom prst="rect">
            <a:avLst/>
          </a:prstGeom>
        </p:spPr>
      </p:pic>
      <p:pic>
        <p:nvPicPr>
          <p:cNvPr id="61" name="Imagen 60">
            <a:extLst>
              <a:ext uri="{FF2B5EF4-FFF2-40B4-BE49-F238E27FC236}">
                <a16:creationId xmlns:a16="http://schemas.microsoft.com/office/drawing/2014/main" id="{CC3D2179-DE9C-489E-A005-1F3FF5AECA99}"/>
              </a:ext>
            </a:extLst>
          </p:cNvPr>
          <p:cNvPicPr/>
          <p:nvPr/>
        </p:nvPicPr>
        <p:blipFill>
          <a:blip r:embed="rId8"/>
          <a:stretch>
            <a:fillRect/>
          </a:stretch>
        </p:blipFill>
        <p:spPr>
          <a:xfrm>
            <a:off x="1548221" y="2064600"/>
            <a:ext cx="5632684" cy="1499288"/>
          </a:xfrm>
          <a:prstGeom prst="rect">
            <a:avLst/>
          </a:prstGeom>
        </p:spPr>
      </p:pic>
      <p:pic>
        <p:nvPicPr>
          <p:cNvPr id="62" name="Imagen 61">
            <a:extLst>
              <a:ext uri="{FF2B5EF4-FFF2-40B4-BE49-F238E27FC236}">
                <a16:creationId xmlns:a16="http://schemas.microsoft.com/office/drawing/2014/main" id="{CA3DEA66-E776-4961-BF07-56632DF60303}"/>
              </a:ext>
            </a:extLst>
          </p:cNvPr>
          <p:cNvPicPr/>
          <p:nvPr/>
        </p:nvPicPr>
        <p:blipFill>
          <a:blip r:embed="rId9"/>
          <a:stretch>
            <a:fillRect/>
          </a:stretch>
        </p:blipFill>
        <p:spPr>
          <a:xfrm>
            <a:off x="1499125" y="3855204"/>
            <a:ext cx="5660872" cy="1515336"/>
          </a:xfrm>
          <a:prstGeom prst="rect">
            <a:avLst/>
          </a:prstGeom>
        </p:spPr>
      </p:pic>
      <p:pic>
        <p:nvPicPr>
          <p:cNvPr id="6" name="Imagen 5">
            <a:extLst>
              <a:ext uri="{FF2B5EF4-FFF2-40B4-BE49-F238E27FC236}">
                <a16:creationId xmlns:a16="http://schemas.microsoft.com/office/drawing/2014/main" id="{F6363CC4-CC77-4DE6-8EB8-0DE6301E9C83}"/>
              </a:ext>
            </a:extLst>
          </p:cNvPr>
          <p:cNvPicPr>
            <a:picLocks noChangeAspect="1"/>
          </p:cNvPicPr>
          <p:nvPr/>
        </p:nvPicPr>
        <p:blipFill>
          <a:blip r:embed="rId10"/>
          <a:stretch>
            <a:fillRect/>
          </a:stretch>
        </p:blipFill>
        <p:spPr>
          <a:xfrm>
            <a:off x="1663326" y="7380312"/>
            <a:ext cx="1844103" cy="1549590"/>
          </a:xfrm>
          <a:prstGeom prst="rect">
            <a:avLst/>
          </a:prstGeom>
        </p:spPr>
      </p:pic>
    </p:spTree>
    <p:extLst>
      <p:ext uri="{BB962C8B-B14F-4D97-AF65-F5344CB8AC3E}">
        <p14:creationId xmlns:p14="http://schemas.microsoft.com/office/powerpoint/2010/main" val="3740289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13 Rectángulo"/>
          <p:cNvSpPr/>
          <p:nvPr/>
        </p:nvSpPr>
        <p:spPr>
          <a:xfrm>
            <a:off x="-50" y="3549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72058" y="74581"/>
            <a:ext cx="4100130" cy="461665"/>
            <a:chOff x="2448322" y="74581"/>
            <a:chExt cx="3702711" cy="461665"/>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558745" y="74581"/>
              <a:ext cx="2592288" cy="461665"/>
            </a:xfrm>
            <a:prstGeom prst="rect">
              <a:avLst/>
            </a:prstGeom>
            <a:noFill/>
          </p:spPr>
          <p:txBody>
            <a:bodyPr wrap="square" rtlCol="0">
              <a:spAutoFit/>
            </a:bodyPr>
            <a:lstStyle/>
            <a:p>
              <a:r>
                <a:rPr lang="es-ES" sz="1200" b="1" dirty="0">
                  <a:latin typeface="Arial Narrow" panose="020B0606020202030204" pitchFamily="34" charset="0"/>
                </a:rPr>
                <a:t>Variables de interés de los casos en Medellín</a:t>
              </a:r>
            </a:p>
          </p:txBody>
        </p:sp>
      </p:grpSp>
      <p:sp>
        <p:nvSpPr>
          <p:cNvPr id="14" name="13 Rectángulo"/>
          <p:cNvSpPr/>
          <p:nvPr/>
        </p:nvSpPr>
        <p:spPr>
          <a:xfrm>
            <a:off x="0" y="3568956"/>
            <a:ext cx="7200900" cy="35497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16073" y="3989605"/>
            <a:ext cx="4199150" cy="276999"/>
            <a:chOff x="2397239" y="2767"/>
            <a:chExt cx="3497587" cy="276999"/>
          </a:xfrm>
        </p:grpSpPr>
        <p:sp>
          <p:nvSpPr>
            <p:cNvPr id="27" name="26 Elipse"/>
            <p:cNvSpPr/>
            <p:nvPr/>
          </p:nvSpPr>
          <p:spPr>
            <a:xfrm>
              <a:off x="2397239" y="2767"/>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685271" y="133572"/>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2767"/>
              <a:ext cx="2592288" cy="276999"/>
            </a:xfrm>
            <a:prstGeom prst="rect">
              <a:avLst/>
            </a:prstGeom>
            <a:noFill/>
          </p:spPr>
          <p:txBody>
            <a:bodyPr wrap="square" rtlCol="0">
              <a:spAutoFit/>
            </a:bodyPr>
            <a:lstStyle/>
            <a:p>
              <a:r>
                <a:rPr lang="es-ES" sz="1200" b="1" dirty="0">
                  <a:latin typeface="Arial Narrow" panose="020B0606020202030204" pitchFamily="34" charset="0"/>
                </a:rPr>
                <a:t>Ubicación geográfica de casos de dengue</a:t>
              </a:r>
            </a:p>
          </p:txBody>
        </p:sp>
      </p:grpSp>
      <p:sp>
        <p:nvSpPr>
          <p:cNvPr id="10" name="AutoShape 2" descr="C:\Users\98493498\Desktop\Laboratorio-Cli%CC%81nico.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16" name="AutoShape 4" descr="C:\Users\98493498\Desktop\Laboratorio-Cli%CC%81nico.webp"/>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6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94146" y="19007"/>
            <a:ext cx="937301" cy="70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 name="36 Título"/>
          <p:cNvSpPr txBox="1">
            <a:spLocks/>
          </p:cNvSpPr>
          <p:nvPr/>
        </p:nvSpPr>
        <p:spPr>
          <a:xfrm>
            <a:off x="4018978" y="35496"/>
            <a:ext cx="207517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DENGUE</a:t>
            </a:r>
          </a:p>
        </p:txBody>
      </p:sp>
      <p:sp>
        <p:nvSpPr>
          <p:cNvPr id="72" name="42 Rectángulo redondeado"/>
          <p:cNvSpPr/>
          <p:nvPr/>
        </p:nvSpPr>
        <p:spPr>
          <a:xfrm>
            <a:off x="113747" y="3415082"/>
            <a:ext cx="678419"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3" name="43 Rectángulo redondeado"/>
          <p:cNvSpPr/>
          <p:nvPr/>
        </p:nvSpPr>
        <p:spPr>
          <a:xfrm>
            <a:off x="864146" y="3415082"/>
            <a:ext cx="620257"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1,6%     </a:t>
            </a:r>
          </a:p>
          <a:p>
            <a:pPr algn="ctr"/>
            <a:r>
              <a:rPr lang="es-ES" sz="1050" b="1" dirty="0">
                <a:solidFill>
                  <a:schemeClr val="tx1"/>
                </a:solidFill>
                <a:latin typeface="Arial Narrow" panose="020B0606020202030204" pitchFamily="34" charset="0"/>
              </a:rPr>
              <a:t>1 casos</a:t>
            </a:r>
          </a:p>
        </p:txBody>
      </p:sp>
      <p:pic>
        <p:nvPicPr>
          <p:cNvPr id="74"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59910" t="12083" r="27482"/>
          <a:stretch/>
        </p:blipFill>
        <p:spPr bwMode="auto">
          <a:xfrm>
            <a:off x="302847" y="2797029"/>
            <a:ext cx="343790" cy="429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 name="Picture 3"/>
          <p:cNvPicPr>
            <a:picLocks noChangeAspect="1" noChangeArrowheads="1"/>
          </p:cNvPicPr>
          <p:nvPr/>
        </p:nvPicPr>
        <p:blipFill rotWithShape="1">
          <a:blip r:embed="rId3">
            <a:biLevel thresh="75000"/>
            <a:extLst>
              <a:ext uri="{28A0092B-C50C-407E-A947-70E740481C1C}">
                <a14:useLocalDpi xmlns:a14="http://schemas.microsoft.com/office/drawing/2010/main" val="0"/>
              </a:ext>
            </a:extLst>
          </a:blip>
          <a:srcRect l="87770"/>
          <a:stretch/>
        </p:blipFill>
        <p:spPr bwMode="auto">
          <a:xfrm>
            <a:off x="1003361" y="2771220"/>
            <a:ext cx="359726" cy="459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0" name="71 Abrir llave"/>
          <p:cNvSpPr/>
          <p:nvPr/>
        </p:nvSpPr>
        <p:spPr>
          <a:xfrm rot="5400000">
            <a:off x="1045122" y="1457856"/>
            <a:ext cx="286123" cy="2232249"/>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76 Rectángulo"/>
          <p:cNvSpPr/>
          <p:nvPr/>
        </p:nvSpPr>
        <p:spPr>
          <a:xfrm>
            <a:off x="-27642" y="3203848"/>
            <a:ext cx="1016624" cy="246221"/>
          </a:xfrm>
          <a:prstGeom prst="rect">
            <a:avLst/>
          </a:prstGeom>
        </p:spPr>
        <p:txBody>
          <a:bodyPr wrap="none">
            <a:spAutoFit/>
          </a:bodyPr>
          <a:lstStyle/>
          <a:p>
            <a:pPr algn="ctr"/>
            <a:r>
              <a:rPr lang="es-ES" sz="1000" dirty="0"/>
              <a:t> </a:t>
            </a:r>
            <a:r>
              <a:rPr lang="es-ES" sz="1000" b="1" u="sng" dirty="0">
                <a:latin typeface="Arial Narrow" panose="020B0606020202030204" pitchFamily="34" charset="0"/>
              </a:rPr>
              <a:t>Afrocolombiano</a:t>
            </a:r>
            <a:endParaRPr lang="es-ES" sz="1000" b="1" u="sng" dirty="0">
              <a:solidFill>
                <a:sysClr val="windowText" lastClr="000000"/>
              </a:solidFill>
              <a:latin typeface="Arial Narrow" panose="020B0606020202030204" pitchFamily="34" charset="0"/>
            </a:endParaRPr>
          </a:p>
        </p:txBody>
      </p:sp>
      <p:sp>
        <p:nvSpPr>
          <p:cNvPr id="82" name="9 Rectángulo"/>
          <p:cNvSpPr/>
          <p:nvPr/>
        </p:nvSpPr>
        <p:spPr>
          <a:xfrm>
            <a:off x="864146" y="3194747"/>
            <a:ext cx="64312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Indígena</a:t>
            </a:r>
            <a:endParaRPr lang="es-ES" sz="1000" b="1" u="sng" dirty="0">
              <a:solidFill>
                <a:sysClr val="windowText" lastClr="000000"/>
              </a:solidFill>
              <a:latin typeface="Arial Narrow" panose="020B0606020202030204" pitchFamily="34" charset="0"/>
            </a:endParaRPr>
          </a:p>
        </p:txBody>
      </p:sp>
      <p:grpSp>
        <p:nvGrpSpPr>
          <p:cNvPr id="83" name="7 Grupo"/>
          <p:cNvGrpSpPr/>
          <p:nvPr/>
        </p:nvGrpSpPr>
        <p:grpSpPr>
          <a:xfrm>
            <a:off x="1543140" y="3156840"/>
            <a:ext cx="709249" cy="617559"/>
            <a:chOff x="5397274" y="1274444"/>
            <a:chExt cx="794791" cy="617559"/>
          </a:xfrm>
        </p:grpSpPr>
        <p:sp>
          <p:nvSpPr>
            <p:cNvPr id="84" name="43 Rectángulo redondeado"/>
            <p:cNvSpPr/>
            <p:nvPr/>
          </p:nvSpPr>
          <p:spPr>
            <a:xfrm>
              <a:off x="5397274" y="1531963"/>
              <a:ext cx="794791" cy="360040"/>
            </a:xfrm>
            <a:prstGeom prst="roundRect">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 0 casos</a:t>
              </a:r>
            </a:p>
          </p:txBody>
        </p:sp>
        <p:sp>
          <p:nvSpPr>
            <p:cNvPr id="88" name="33 Rectángulo"/>
            <p:cNvSpPr/>
            <p:nvPr/>
          </p:nvSpPr>
          <p:spPr>
            <a:xfrm>
              <a:off x="5502960" y="1274444"/>
              <a:ext cx="502061" cy="253916"/>
            </a:xfrm>
            <a:prstGeom prst="rect">
              <a:avLst/>
            </a:prstGeom>
          </p:spPr>
          <p:txBody>
            <a:bodyPr wrap="none">
              <a:spAutoFit/>
            </a:bodyPr>
            <a:lstStyle/>
            <a:p>
              <a:r>
                <a:rPr lang="es-ES" sz="1050" b="1" u="sng" dirty="0">
                  <a:latin typeface="Arial Narrow" panose="020B0606020202030204" pitchFamily="34" charset="0"/>
                </a:rPr>
                <a:t>Raizal</a:t>
              </a:r>
              <a:endParaRPr lang="es-ES" sz="1050" b="1" u="sng" dirty="0">
                <a:solidFill>
                  <a:sysClr val="windowText" lastClr="000000"/>
                </a:solidFill>
                <a:latin typeface="Arial Narrow" panose="020B0606020202030204" pitchFamily="34" charset="0"/>
              </a:endParaRPr>
            </a:p>
          </p:txBody>
        </p:sp>
      </p:grpSp>
      <p:sp>
        <p:nvSpPr>
          <p:cNvPr id="122" name="55 Rectángulo redondeado"/>
          <p:cNvSpPr/>
          <p:nvPr/>
        </p:nvSpPr>
        <p:spPr>
          <a:xfrm>
            <a:off x="2974587" y="3414359"/>
            <a:ext cx="625863" cy="360040"/>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sp>
        <p:nvSpPr>
          <p:cNvPr id="123" name="56 Rectángulo redondeado"/>
          <p:cNvSpPr/>
          <p:nvPr/>
        </p:nvSpPr>
        <p:spPr>
          <a:xfrm>
            <a:off x="3651724" y="3420998"/>
            <a:ext cx="685991"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1,6%</a:t>
            </a:r>
          </a:p>
          <a:p>
            <a:pPr algn="ctr"/>
            <a:r>
              <a:rPr lang="es-ES" sz="1050" b="1" dirty="0">
                <a:solidFill>
                  <a:schemeClr val="tx1"/>
                </a:solidFill>
                <a:latin typeface="Arial Narrow" panose="020B0606020202030204" pitchFamily="34" charset="0"/>
              </a:rPr>
              <a:t>1 casos</a:t>
            </a:r>
          </a:p>
        </p:txBody>
      </p:sp>
      <p:sp>
        <p:nvSpPr>
          <p:cNvPr id="124" name="83 Abrir llave"/>
          <p:cNvSpPr/>
          <p:nvPr/>
        </p:nvSpPr>
        <p:spPr>
          <a:xfrm rot="5400000">
            <a:off x="4612384" y="197980"/>
            <a:ext cx="280384" cy="4757741"/>
          </a:xfrm>
          <a:prstGeom prst="leftBrac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pic>
        <p:nvPicPr>
          <p:cNvPr id="125"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5232627" y="2697312"/>
            <a:ext cx="326912" cy="534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7" name="90 CuadroTexto"/>
          <p:cNvSpPr txBox="1"/>
          <p:nvPr/>
        </p:nvSpPr>
        <p:spPr>
          <a:xfrm>
            <a:off x="4608562" y="3169202"/>
            <a:ext cx="1610597" cy="253916"/>
          </a:xfrm>
          <a:prstGeom prst="rect">
            <a:avLst/>
          </a:prstGeom>
          <a:noFill/>
        </p:spPr>
        <p:txBody>
          <a:bodyPr wrap="square" rtlCol="0">
            <a:spAutoFit/>
          </a:bodyPr>
          <a:lstStyle/>
          <a:p>
            <a:pPr algn="ctr"/>
            <a:r>
              <a:rPr lang="es-ES" sz="1000" b="1" u="sng" dirty="0">
                <a:latin typeface="Arial Narrow" panose="020B0606020202030204" pitchFamily="34" charset="0"/>
              </a:rPr>
              <a:t>Gestantes</a:t>
            </a:r>
            <a:endParaRPr lang="es-ES" sz="1050" b="1" u="sng" dirty="0">
              <a:solidFill>
                <a:sysClr val="windowText" lastClr="000000"/>
              </a:solidFill>
              <a:latin typeface="Arial Narrow" panose="020B0606020202030204" pitchFamily="34" charset="0"/>
            </a:endParaRPr>
          </a:p>
        </p:txBody>
      </p:sp>
      <p:sp>
        <p:nvSpPr>
          <p:cNvPr id="129" name="75 CuadroTexto"/>
          <p:cNvSpPr txBox="1"/>
          <p:nvPr/>
        </p:nvSpPr>
        <p:spPr>
          <a:xfrm>
            <a:off x="388976" y="2159106"/>
            <a:ext cx="1571320" cy="413920"/>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sp>
        <p:nvSpPr>
          <p:cNvPr id="130" name="85 CuadroTexto"/>
          <p:cNvSpPr txBox="1"/>
          <p:nvPr/>
        </p:nvSpPr>
        <p:spPr>
          <a:xfrm>
            <a:off x="2346598" y="2172548"/>
            <a:ext cx="4811955" cy="338554"/>
          </a:xfrm>
          <a:prstGeom prst="rect">
            <a:avLst/>
          </a:prstGeom>
          <a:noFill/>
        </p:spPr>
        <p:txBody>
          <a:bodyPr wrap="square" rtlCol="0">
            <a:spAutoFit/>
          </a:bodyPr>
          <a:lstStyle/>
          <a:p>
            <a:pPr algn="ctr"/>
            <a:r>
              <a:rPr lang="es-ES" sz="1600" b="1" dirty="0">
                <a:latin typeface="Arial Narrow" panose="020B0606020202030204" pitchFamily="34" charset="0"/>
              </a:rPr>
              <a:t>Poblaciones especiales</a:t>
            </a:r>
          </a:p>
        </p:txBody>
      </p:sp>
      <p:pic>
        <p:nvPicPr>
          <p:cNvPr id="132" name="Imagen 131"/>
          <p:cNvPicPr>
            <a:picLocks noChangeAspect="1"/>
          </p:cNvPicPr>
          <p:nvPr/>
        </p:nvPicPr>
        <p:blipFill>
          <a:blip r:embed="rId5"/>
          <a:stretch>
            <a:fillRect/>
          </a:stretch>
        </p:blipFill>
        <p:spPr>
          <a:xfrm>
            <a:off x="1659337" y="2757111"/>
            <a:ext cx="475198" cy="445497"/>
          </a:xfrm>
          <a:prstGeom prst="rect">
            <a:avLst/>
          </a:prstGeom>
        </p:spPr>
      </p:pic>
      <p:pic>
        <p:nvPicPr>
          <p:cNvPr id="133" name="Imagen 132"/>
          <p:cNvPicPr>
            <a:picLocks noChangeAspect="1"/>
          </p:cNvPicPr>
          <p:nvPr/>
        </p:nvPicPr>
        <p:blipFill>
          <a:blip r:embed="rId6"/>
          <a:stretch>
            <a:fillRect/>
          </a:stretch>
        </p:blipFill>
        <p:spPr>
          <a:xfrm>
            <a:off x="3726744" y="2738513"/>
            <a:ext cx="539746" cy="493598"/>
          </a:xfrm>
          <a:prstGeom prst="rect">
            <a:avLst/>
          </a:prstGeom>
        </p:spPr>
      </p:pic>
      <p:sp>
        <p:nvSpPr>
          <p:cNvPr id="59" name="9 Rectángulo"/>
          <p:cNvSpPr/>
          <p:nvPr/>
        </p:nvSpPr>
        <p:spPr>
          <a:xfrm>
            <a:off x="4248522" y="3183505"/>
            <a:ext cx="91403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Discapacidad</a:t>
            </a:r>
            <a:endParaRPr lang="es-ES" sz="1000" b="1" u="sng" dirty="0">
              <a:solidFill>
                <a:sysClr val="windowText" lastClr="000000"/>
              </a:solidFill>
              <a:latin typeface="Arial Narrow" panose="020B0606020202030204" pitchFamily="34" charset="0"/>
            </a:endParaRPr>
          </a:p>
        </p:txBody>
      </p:sp>
      <p:sp>
        <p:nvSpPr>
          <p:cNvPr id="62" name="43 Rectángulo redondeado"/>
          <p:cNvSpPr/>
          <p:nvPr/>
        </p:nvSpPr>
        <p:spPr>
          <a:xfrm>
            <a:off x="4377356" y="3412982"/>
            <a:ext cx="683988" cy="360040"/>
          </a:xfrm>
          <a:prstGeom prst="roundRect">
            <a:avLst/>
          </a:prstGeom>
          <a:solidFill>
            <a:schemeClr val="accent2"/>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pic>
        <p:nvPicPr>
          <p:cNvPr id="24" name="Imagen 23"/>
          <p:cNvPicPr>
            <a:picLocks noChangeAspect="1"/>
          </p:cNvPicPr>
          <p:nvPr/>
        </p:nvPicPr>
        <p:blipFill>
          <a:blip r:embed="rId7"/>
          <a:stretch>
            <a:fillRect/>
          </a:stretch>
        </p:blipFill>
        <p:spPr>
          <a:xfrm>
            <a:off x="5698667" y="8094090"/>
            <a:ext cx="1451023" cy="996582"/>
          </a:xfrm>
          <a:prstGeom prst="rect">
            <a:avLst/>
          </a:prstGeom>
        </p:spPr>
      </p:pic>
      <p:pic>
        <p:nvPicPr>
          <p:cNvPr id="49" name="Imagen 48"/>
          <p:cNvPicPr>
            <a:picLocks noChangeAspect="1"/>
          </p:cNvPicPr>
          <p:nvPr/>
        </p:nvPicPr>
        <p:blipFill>
          <a:blip r:embed="rId8"/>
          <a:stretch>
            <a:fillRect/>
          </a:stretch>
        </p:blipFill>
        <p:spPr>
          <a:xfrm>
            <a:off x="5893158" y="2753811"/>
            <a:ext cx="503030" cy="441792"/>
          </a:xfrm>
          <a:prstGeom prst="rect">
            <a:avLst/>
          </a:prstGeom>
        </p:spPr>
      </p:pic>
      <p:sp>
        <p:nvSpPr>
          <p:cNvPr id="50" name="43 Rectángulo redondeado"/>
          <p:cNvSpPr/>
          <p:nvPr/>
        </p:nvSpPr>
        <p:spPr>
          <a:xfrm>
            <a:off x="5790084" y="3426363"/>
            <a:ext cx="70797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51" name="9 Rectángulo"/>
          <p:cNvSpPr/>
          <p:nvPr/>
        </p:nvSpPr>
        <p:spPr>
          <a:xfrm>
            <a:off x="5701263" y="3147984"/>
            <a:ext cx="85151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Desplazados</a:t>
            </a:r>
            <a:endParaRPr lang="es-ES" sz="1000" b="1" u="sng" dirty="0">
              <a:solidFill>
                <a:sysClr val="windowText" lastClr="000000"/>
              </a:solidFill>
              <a:latin typeface="Arial Narrow" panose="020B0606020202030204" pitchFamily="34" charset="0"/>
            </a:endParaRPr>
          </a:p>
        </p:txBody>
      </p:sp>
      <p:sp>
        <p:nvSpPr>
          <p:cNvPr id="53" name="55 Rectángulo redondeado"/>
          <p:cNvSpPr/>
          <p:nvPr/>
        </p:nvSpPr>
        <p:spPr>
          <a:xfrm>
            <a:off x="2304306" y="3414359"/>
            <a:ext cx="633743"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sz="1050" b="1" dirty="0">
              <a:solidFill>
                <a:schemeClr val="tx1"/>
              </a:solidFill>
              <a:latin typeface="Arial Narrow" panose="020B0606020202030204" pitchFamily="34" charset="0"/>
            </a:endParaRPr>
          </a:p>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a:p>
            <a:pPr algn="ctr"/>
            <a:endParaRPr lang="es-ES" sz="1050" b="1" dirty="0">
              <a:solidFill>
                <a:schemeClr val="tx1"/>
              </a:solidFill>
              <a:latin typeface="Arial Narrow" panose="020B0606020202030204" pitchFamily="34" charset="0"/>
            </a:endParaRPr>
          </a:p>
        </p:txBody>
      </p:sp>
      <p:pic>
        <p:nvPicPr>
          <p:cNvPr id="54" name="Imagen 53"/>
          <p:cNvPicPr>
            <a:picLocks noChangeAspect="1"/>
          </p:cNvPicPr>
          <p:nvPr/>
        </p:nvPicPr>
        <p:blipFill>
          <a:blip r:embed="rId9"/>
          <a:stretch>
            <a:fillRect/>
          </a:stretch>
        </p:blipFill>
        <p:spPr>
          <a:xfrm>
            <a:off x="2407380" y="2774179"/>
            <a:ext cx="410987" cy="439209"/>
          </a:xfrm>
          <a:prstGeom prst="rect">
            <a:avLst/>
          </a:prstGeom>
        </p:spPr>
      </p:pic>
      <p:sp>
        <p:nvSpPr>
          <p:cNvPr id="9" name="CuadroTexto 8"/>
          <p:cNvSpPr txBox="1"/>
          <p:nvPr/>
        </p:nvSpPr>
        <p:spPr>
          <a:xfrm>
            <a:off x="1034350" y="4246076"/>
            <a:ext cx="5969255" cy="253916"/>
          </a:xfrm>
          <a:prstGeom prst="rect">
            <a:avLst/>
          </a:prstGeom>
          <a:noFill/>
        </p:spPr>
        <p:txBody>
          <a:bodyPr wrap="square" rtlCol="0">
            <a:spAutoFit/>
          </a:bodyPr>
          <a:lstStyle/>
          <a:p>
            <a:r>
              <a:rPr lang="es-MX" sz="1050" b="1" dirty="0"/>
              <a:t>Casos e incidencia de dengue por comuna en Medellín con corte a semana epidemiológica 4 2026 </a:t>
            </a:r>
            <a:endParaRPr lang="es-CO" sz="1050" b="1" dirty="0"/>
          </a:p>
        </p:txBody>
      </p:sp>
      <p:sp>
        <p:nvSpPr>
          <p:cNvPr id="17" name="Rectángulo 16"/>
          <p:cNvSpPr/>
          <p:nvPr/>
        </p:nvSpPr>
        <p:spPr>
          <a:xfrm>
            <a:off x="3136021" y="7829819"/>
            <a:ext cx="3231058" cy="184666"/>
          </a:xfrm>
          <a:prstGeom prst="rect">
            <a:avLst/>
          </a:prstGeom>
        </p:spPr>
        <p:txBody>
          <a:bodyPr wrap="square">
            <a:spAutoFit/>
          </a:bodyPr>
          <a:lstStyle/>
          <a:p>
            <a:r>
              <a:rPr lang="es-CO" sz="600" dirty="0"/>
              <a:t>https://www.medellin.gov.co/mapgis9/mapa.jsp?aplicacion=1&amp;css=css/app_mapas_medellin.css</a:t>
            </a:r>
          </a:p>
        </p:txBody>
      </p:sp>
      <p:sp>
        <p:nvSpPr>
          <p:cNvPr id="64" name="58 Rectángulo"/>
          <p:cNvSpPr/>
          <p:nvPr/>
        </p:nvSpPr>
        <p:spPr>
          <a:xfrm>
            <a:off x="-29226" y="8938420"/>
            <a:ext cx="2088232" cy="223138"/>
          </a:xfrm>
          <a:prstGeom prst="rect">
            <a:avLst/>
          </a:prstGeom>
        </p:spPr>
        <p:txBody>
          <a:bodyPr wrap="square">
            <a:spAutoFit/>
          </a:bodyPr>
          <a:lstStyle/>
          <a:p>
            <a:pPr algn="just"/>
            <a:r>
              <a:rPr lang="es-ES" sz="600" dirty="0"/>
              <a:t>Fuente: SIVIGILA. Secretaria de Salud de Medellín</a:t>
            </a:r>
            <a:r>
              <a:rPr lang="es-ES" sz="800" dirty="0"/>
              <a:t>. </a:t>
            </a:r>
          </a:p>
        </p:txBody>
      </p:sp>
      <p:sp>
        <p:nvSpPr>
          <p:cNvPr id="65" name="9 Rectángulo"/>
          <p:cNvSpPr/>
          <p:nvPr/>
        </p:nvSpPr>
        <p:spPr>
          <a:xfrm>
            <a:off x="2211343" y="3175799"/>
            <a:ext cx="81304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Psiquiátrico</a:t>
            </a:r>
            <a:endParaRPr lang="es-ES" sz="1000" b="1" u="sng" dirty="0">
              <a:solidFill>
                <a:sysClr val="windowText" lastClr="000000"/>
              </a:solidFill>
              <a:latin typeface="Arial Narrow" panose="020B0606020202030204" pitchFamily="34" charset="0"/>
            </a:endParaRPr>
          </a:p>
        </p:txBody>
      </p:sp>
      <p:sp>
        <p:nvSpPr>
          <p:cNvPr id="66" name="9 Rectángulo"/>
          <p:cNvSpPr/>
          <p:nvPr/>
        </p:nvSpPr>
        <p:spPr>
          <a:xfrm>
            <a:off x="3014403" y="3183237"/>
            <a:ext cx="418705"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PPL</a:t>
            </a:r>
            <a:endParaRPr lang="es-ES" sz="1000" b="1" u="sng" dirty="0">
              <a:solidFill>
                <a:sysClr val="windowText" lastClr="000000"/>
              </a:solidFill>
              <a:latin typeface="Arial Narrow" panose="020B0606020202030204" pitchFamily="34" charset="0"/>
            </a:endParaRPr>
          </a:p>
        </p:txBody>
      </p:sp>
      <p:sp>
        <p:nvSpPr>
          <p:cNvPr id="67" name="9 Rectángulo"/>
          <p:cNvSpPr/>
          <p:nvPr/>
        </p:nvSpPr>
        <p:spPr>
          <a:xfrm>
            <a:off x="3651724" y="3175354"/>
            <a:ext cx="651139"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Migrante</a:t>
            </a:r>
            <a:endParaRPr lang="es-ES" sz="1000" b="1" u="sng" dirty="0">
              <a:solidFill>
                <a:sysClr val="windowText" lastClr="000000"/>
              </a:solidFill>
              <a:latin typeface="Arial Narrow" panose="020B0606020202030204" pitchFamily="34" charset="0"/>
            </a:endParaRPr>
          </a:p>
        </p:txBody>
      </p:sp>
      <p:sp>
        <p:nvSpPr>
          <p:cNvPr id="68" name="91 Rectángulo redondeado"/>
          <p:cNvSpPr/>
          <p:nvPr/>
        </p:nvSpPr>
        <p:spPr>
          <a:xfrm>
            <a:off x="5074979" y="3423969"/>
            <a:ext cx="692791"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pic>
        <p:nvPicPr>
          <p:cNvPr id="7" name="Imagen 6"/>
          <p:cNvPicPr>
            <a:picLocks noChangeAspect="1"/>
          </p:cNvPicPr>
          <p:nvPr/>
        </p:nvPicPr>
        <p:blipFill>
          <a:blip r:embed="rId10"/>
          <a:stretch>
            <a:fillRect/>
          </a:stretch>
        </p:blipFill>
        <p:spPr>
          <a:xfrm>
            <a:off x="3045446" y="2717042"/>
            <a:ext cx="431179" cy="496907"/>
          </a:xfrm>
          <a:prstGeom prst="rect">
            <a:avLst/>
          </a:prstGeom>
        </p:spPr>
      </p:pic>
      <p:pic>
        <p:nvPicPr>
          <p:cNvPr id="12" name="Imagen 11"/>
          <p:cNvPicPr>
            <a:picLocks noChangeAspect="1"/>
          </p:cNvPicPr>
          <p:nvPr/>
        </p:nvPicPr>
        <p:blipFill>
          <a:blip r:embed="rId11"/>
          <a:stretch>
            <a:fillRect/>
          </a:stretch>
        </p:blipFill>
        <p:spPr>
          <a:xfrm>
            <a:off x="4429547" y="2652682"/>
            <a:ext cx="599270" cy="546934"/>
          </a:xfrm>
          <a:prstGeom prst="rect">
            <a:avLst/>
          </a:prstGeom>
        </p:spPr>
      </p:pic>
      <p:sp>
        <p:nvSpPr>
          <p:cNvPr id="69" name="43 Rectángulo redondeado"/>
          <p:cNvSpPr/>
          <p:nvPr/>
        </p:nvSpPr>
        <p:spPr>
          <a:xfrm>
            <a:off x="6498062" y="3421771"/>
            <a:ext cx="630780" cy="360040"/>
          </a:xfrm>
          <a:prstGeom prst="roundRect">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050" b="1" dirty="0">
                <a:solidFill>
                  <a:schemeClr val="tx1"/>
                </a:solidFill>
                <a:latin typeface="Arial Narrow" panose="020B0606020202030204" pitchFamily="34" charset="0"/>
              </a:rPr>
              <a:t>0%</a:t>
            </a:r>
          </a:p>
          <a:p>
            <a:pPr algn="ctr"/>
            <a:r>
              <a:rPr lang="es-ES" sz="1050" b="1" dirty="0">
                <a:solidFill>
                  <a:schemeClr val="tx1"/>
                </a:solidFill>
                <a:latin typeface="Arial Narrow" panose="020B0606020202030204" pitchFamily="34" charset="0"/>
              </a:rPr>
              <a:t>0 casos</a:t>
            </a:r>
          </a:p>
        </p:txBody>
      </p:sp>
      <p:sp>
        <p:nvSpPr>
          <p:cNvPr id="75" name="9 Rectángulo"/>
          <p:cNvSpPr/>
          <p:nvPr/>
        </p:nvSpPr>
        <p:spPr>
          <a:xfrm>
            <a:off x="6416652" y="3147984"/>
            <a:ext cx="684803" cy="246221"/>
          </a:xfrm>
          <a:prstGeom prst="rect">
            <a:avLst/>
          </a:prstGeom>
        </p:spPr>
        <p:txBody>
          <a:bodyPr wrap="none">
            <a:spAutoFit/>
          </a:bodyPr>
          <a:lstStyle/>
          <a:p>
            <a:pPr algn="ctr"/>
            <a:r>
              <a:rPr lang="es-ES" sz="1000" b="1" dirty="0">
                <a:latin typeface="Arial Narrow" panose="020B0606020202030204" pitchFamily="34" charset="0"/>
              </a:rPr>
              <a:t> </a:t>
            </a:r>
            <a:r>
              <a:rPr lang="es-ES" sz="1000" b="1" u="sng" dirty="0">
                <a:latin typeface="Arial Narrow" panose="020B0606020202030204" pitchFamily="34" charset="0"/>
              </a:rPr>
              <a:t>Victima V</a:t>
            </a:r>
            <a:endParaRPr lang="es-ES" sz="1000" b="1" u="sng" dirty="0">
              <a:solidFill>
                <a:sysClr val="windowText" lastClr="000000"/>
              </a:solidFill>
              <a:latin typeface="Arial Narrow" panose="020B0606020202030204" pitchFamily="34" charset="0"/>
            </a:endParaRPr>
          </a:p>
        </p:txBody>
      </p:sp>
      <p:pic>
        <p:nvPicPr>
          <p:cNvPr id="31" name="Imagen 30"/>
          <p:cNvPicPr>
            <a:picLocks noChangeAspect="1"/>
          </p:cNvPicPr>
          <p:nvPr/>
        </p:nvPicPr>
        <p:blipFill>
          <a:blip r:embed="rId12"/>
          <a:stretch>
            <a:fillRect/>
          </a:stretch>
        </p:blipFill>
        <p:spPr>
          <a:xfrm>
            <a:off x="6530818" y="2645034"/>
            <a:ext cx="526016" cy="528533"/>
          </a:xfrm>
          <a:prstGeom prst="rect">
            <a:avLst/>
          </a:prstGeom>
        </p:spPr>
      </p:pic>
      <p:pic>
        <p:nvPicPr>
          <p:cNvPr id="2" name="Imagen 1">
            <a:extLst>
              <a:ext uri="{FF2B5EF4-FFF2-40B4-BE49-F238E27FC236}">
                <a16:creationId xmlns:a16="http://schemas.microsoft.com/office/drawing/2014/main" id="{FAD6F206-EBF6-4CF5-A6F7-C8769EA33F62}"/>
              </a:ext>
            </a:extLst>
          </p:cNvPr>
          <p:cNvPicPr>
            <a:picLocks noChangeAspect="1"/>
          </p:cNvPicPr>
          <p:nvPr/>
        </p:nvPicPr>
        <p:blipFill>
          <a:blip r:embed="rId13"/>
          <a:stretch>
            <a:fillRect/>
          </a:stretch>
        </p:blipFill>
        <p:spPr>
          <a:xfrm>
            <a:off x="76150" y="528861"/>
            <a:ext cx="7124700" cy="1666875"/>
          </a:xfrm>
          <a:prstGeom prst="rect">
            <a:avLst/>
          </a:prstGeom>
        </p:spPr>
      </p:pic>
      <p:pic>
        <p:nvPicPr>
          <p:cNvPr id="60" name="Imagen 59">
            <a:extLst>
              <a:ext uri="{FF2B5EF4-FFF2-40B4-BE49-F238E27FC236}">
                <a16:creationId xmlns:a16="http://schemas.microsoft.com/office/drawing/2014/main" id="{529188A0-AA15-4A4E-8A9D-86D1E894FBB5}"/>
              </a:ext>
            </a:extLst>
          </p:cNvPr>
          <p:cNvPicPr/>
          <p:nvPr/>
        </p:nvPicPr>
        <p:blipFill>
          <a:blip r:embed="rId14"/>
          <a:stretch>
            <a:fillRect/>
          </a:stretch>
        </p:blipFill>
        <p:spPr>
          <a:xfrm>
            <a:off x="3140950" y="4526753"/>
            <a:ext cx="4059900" cy="3285607"/>
          </a:xfrm>
          <a:prstGeom prst="rect">
            <a:avLst/>
          </a:prstGeom>
        </p:spPr>
      </p:pic>
      <p:graphicFrame>
        <p:nvGraphicFramePr>
          <p:cNvPr id="18" name="Tabla 17">
            <a:extLst>
              <a:ext uri="{FF2B5EF4-FFF2-40B4-BE49-F238E27FC236}">
                <a16:creationId xmlns:a16="http://schemas.microsoft.com/office/drawing/2014/main" id="{AE967DEB-AB7A-4B27-917D-F462AE0CE8FC}"/>
              </a:ext>
            </a:extLst>
          </p:cNvPr>
          <p:cNvGraphicFramePr>
            <a:graphicFrameLocks noGrp="1"/>
          </p:cNvGraphicFramePr>
          <p:nvPr>
            <p:extLst/>
          </p:nvPr>
        </p:nvGraphicFramePr>
        <p:xfrm>
          <a:off x="50" y="4519148"/>
          <a:ext cx="3124201" cy="4312920"/>
        </p:xfrm>
        <a:graphic>
          <a:graphicData uri="http://schemas.openxmlformats.org/drawingml/2006/table">
            <a:tbl>
              <a:tblPr firstRow="1" firstCol="1" bandRow="1"/>
              <a:tblGrid>
                <a:gridCol w="1290638">
                  <a:extLst>
                    <a:ext uri="{9D8B030D-6E8A-4147-A177-3AD203B41FA5}">
                      <a16:colId xmlns:a16="http://schemas.microsoft.com/office/drawing/2014/main" val="499452315"/>
                    </a:ext>
                  </a:extLst>
                </a:gridCol>
                <a:gridCol w="600075">
                  <a:extLst>
                    <a:ext uri="{9D8B030D-6E8A-4147-A177-3AD203B41FA5}">
                      <a16:colId xmlns:a16="http://schemas.microsoft.com/office/drawing/2014/main" val="3687254304"/>
                    </a:ext>
                  </a:extLst>
                </a:gridCol>
                <a:gridCol w="584200">
                  <a:extLst>
                    <a:ext uri="{9D8B030D-6E8A-4147-A177-3AD203B41FA5}">
                      <a16:colId xmlns:a16="http://schemas.microsoft.com/office/drawing/2014/main" val="3307258574"/>
                    </a:ext>
                  </a:extLst>
                </a:gridCol>
                <a:gridCol w="649288">
                  <a:extLst>
                    <a:ext uri="{9D8B030D-6E8A-4147-A177-3AD203B41FA5}">
                      <a16:colId xmlns:a16="http://schemas.microsoft.com/office/drawing/2014/main" val="3465403685"/>
                    </a:ext>
                  </a:extLst>
                </a:gridCol>
              </a:tblGrid>
              <a:tr h="179705">
                <a:tc>
                  <a:txBody>
                    <a:bodyPr/>
                    <a:lstStyle/>
                    <a:p>
                      <a:r>
                        <a:rPr lang="es-CO" sz="900" b="1">
                          <a:solidFill>
                            <a:srgbClr val="000000"/>
                          </a:solidFill>
                          <a:effectLst/>
                          <a:latin typeface="Calibri" panose="020F0502020204030204" pitchFamily="34" charset="0"/>
                          <a:ea typeface="Times New Roman" panose="02020603050405020304" pitchFamily="18" charset="0"/>
                        </a:rPr>
                        <a:t>Comuna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 de casos</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Población</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Incidencia</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1278892299"/>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EL POBLADO</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tc>
                  <a:txBody>
                    <a:bodyPr/>
                    <a:lstStyle/>
                    <a:p>
                      <a:pPr algn="ctr"/>
                      <a:r>
                        <a:rPr lang="es-CO" sz="900" dirty="0">
                          <a:solidFill>
                            <a:srgbClr val="000000"/>
                          </a:solidFill>
                          <a:effectLst/>
                          <a:latin typeface="Calibri" panose="020F0502020204030204" pitchFamily="34" charset="0"/>
                          <a:ea typeface="Times New Roman" panose="02020603050405020304" pitchFamily="18" charset="0"/>
                        </a:rPr>
                        <a:t>113594</a:t>
                      </a:r>
                      <a:endParaRPr lang="es-CO" sz="9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9,7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8696B"/>
                    </a:solidFill>
                  </a:tcPr>
                </a:tc>
                <a:extLst>
                  <a:ext uri="{0D108BD9-81ED-4DB2-BD59-A6C34878D82A}">
                    <a16:rowId xmlns:a16="http://schemas.microsoft.com/office/drawing/2014/main" val="189264178"/>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VILLA HERMOSA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A8671"/>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179508</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47A"/>
                    </a:solidFill>
                  </a:tcPr>
                </a:tc>
                <a:extLst>
                  <a:ext uri="{0D108BD9-81ED-4DB2-BD59-A6C34878D82A}">
                    <a16:rowId xmlns:a16="http://schemas.microsoft.com/office/drawing/2014/main" val="1319191681"/>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LAURELES</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C07C"/>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101487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DB67A"/>
                    </a:solidFill>
                  </a:tcPr>
                </a:tc>
                <a:extLst>
                  <a:ext uri="{0D108BD9-81ED-4DB2-BD59-A6C34878D82A}">
                    <a16:rowId xmlns:a16="http://schemas.microsoft.com/office/drawing/2014/main" val="477002421"/>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ARANJUEZ</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147250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483"/>
                    </a:solidFill>
                  </a:tcPr>
                </a:tc>
                <a:extLst>
                  <a:ext uri="{0D108BD9-81ED-4DB2-BD59-A6C34878D82A}">
                    <a16:rowId xmlns:a16="http://schemas.microsoft.com/office/drawing/2014/main" val="3830028558"/>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SAN CRISTOBAL</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168924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884"/>
                    </a:solidFill>
                  </a:tcPr>
                </a:tc>
                <a:extLst>
                  <a:ext uri="{0D108BD9-81ED-4DB2-BD59-A6C34878D82A}">
                    <a16:rowId xmlns:a16="http://schemas.microsoft.com/office/drawing/2014/main" val="26232821"/>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BUENOS AIRES</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183086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2957672548"/>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CASTILLA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128067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F82"/>
                    </a:solidFill>
                  </a:tcPr>
                </a:tc>
                <a:extLst>
                  <a:ext uri="{0D108BD9-81ED-4DB2-BD59-A6C34878D82A}">
                    <a16:rowId xmlns:a16="http://schemas.microsoft.com/office/drawing/2014/main" val="3951390014"/>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DOCE DE OCTUBRE</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186227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437779219"/>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LA CANDELARIA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80444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C97E"/>
                    </a:solidFill>
                  </a:tcPr>
                </a:tc>
                <a:extLst>
                  <a:ext uri="{0D108BD9-81ED-4DB2-BD59-A6C34878D82A}">
                    <a16:rowId xmlns:a16="http://schemas.microsoft.com/office/drawing/2014/main" val="802366668"/>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NO CODIFICA DIRECCIÓN</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DD82"/>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016375231"/>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SAN ANTONIO DE PRADO</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126953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EEA83"/>
                    </a:solidFill>
                  </a:tcPr>
                </a:tc>
                <a:extLst>
                  <a:ext uri="{0D108BD9-81ED-4DB2-BD59-A6C34878D82A}">
                    <a16:rowId xmlns:a16="http://schemas.microsoft.com/office/drawing/2014/main" val="1236268067"/>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SAN JAVIER</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182447</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FDD81"/>
                    </a:solidFill>
                  </a:tcPr>
                </a:tc>
                <a:extLst>
                  <a:ext uri="{0D108BD9-81ED-4DB2-BD59-A6C34878D82A}">
                    <a16:rowId xmlns:a16="http://schemas.microsoft.com/office/drawing/2014/main" val="1599910477"/>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SANTA CRUZ</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126425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extLst>
                  <a:ext uri="{0D108BD9-81ED-4DB2-BD59-A6C34878D82A}">
                    <a16:rowId xmlns:a16="http://schemas.microsoft.com/office/drawing/2014/main" val="3231439369"/>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LA AMERICA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88714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182"/>
                    </a:solidFill>
                  </a:tcPr>
                </a:tc>
                <a:extLst>
                  <a:ext uri="{0D108BD9-81ED-4DB2-BD59-A6C34878D82A}">
                    <a16:rowId xmlns:a16="http://schemas.microsoft.com/office/drawing/2014/main" val="2547045499"/>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BELEN</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222266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BD780"/>
                    </a:solidFill>
                  </a:tcPr>
                </a:tc>
                <a:extLst>
                  <a:ext uri="{0D108BD9-81ED-4DB2-BD59-A6C34878D82A}">
                    <a16:rowId xmlns:a16="http://schemas.microsoft.com/office/drawing/2014/main" val="2247263739"/>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ROBLEDO</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216194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ED880"/>
                    </a:solidFill>
                  </a:tcPr>
                </a:tc>
                <a:extLst>
                  <a:ext uri="{0D108BD9-81ED-4DB2-BD59-A6C34878D82A}">
                    <a16:rowId xmlns:a16="http://schemas.microsoft.com/office/drawing/2014/main" val="1060560784"/>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MANRIQUE</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2</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EB84"/>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185895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DDC81"/>
                    </a:solidFill>
                  </a:tcPr>
                </a:tc>
                <a:extLst>
                  <a:ext uri="{0D108BD9-81ED-4DB2-BD59-A6C34878D82A}">
                    <a16:rowId xmlns:a16="http://schemas.microsoft.com/office/drawing/2014/main" val="1850374555"/>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POPULAR</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1D47F"/>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154823</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A2D07E"/>
                    </a:solidFill>
                  </a:tcPr>
                </a:tc>
                <a:extLst>
                  <a:ext uri="{0D108BD9-81ED-4DB2-BD59-A6C34878D82A}">
                    <a16:rowId xmlns:a16="http://schemas.microsoft.com/office/drawing/2014/main" val="3971839085"/>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GUAYABAL</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64320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673519963"/>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ALTAVISTA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47189</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335827504"/>
                  </a:ext>
                </a:extLst>
              </a:tr>
              <a:tr h="179705">
                <a:tc>
                  <a:txBody>
                    <a:bodyPr/>
                    <a:lstStyle/>
                    <a:p>
                      <a:r>
                        <a:rPr lang="es-CO" sz="900">
                          <a:solidFill>
                            <a:srgbClr val="000000"/>
                          </a:solidFill>
                          <a:effectLst/>
                          <a:latin typeface="Calibri" panose="020F0502020204030204" pitchFamily="34" charset="0"/>
                          <a:ea typeface="Times New Roman" panose="02020603050405020304" pitchFamily="18" charset="0"/>
                        </a:rPr>
                        <a:t>SANTA ELENA</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34715</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1631951709"/>
                  </a:ext>
                </a:extLst>
              </a:tr>
              <a:tr h="179705">
                <a:tc>
                  <a:txBody>
                    <a:bodyPr/>
                    <a:lstStyle/>
                    <a:p>
                      <a:r>
                        <a:rPr lang="es-CO" sz="900" dirty="0">
                          <a:solidFill>
                            <a:srgbClr val="000000"/>
                          </a:solidFill>
                          <a:effectLst/>
                          <a:latin typeface="Calibri" panose="020F0502020204030204" pitchFamily="34" charset="0"/>
                          <a:ea typeface="Times New Roman" panose="02020603050405020304" pitchFamily="18" charset="0"/>
                        </a:rPr>
                        <a:t>PALMITAS</a:t>
                      </a:r>
                      <a:endParaRPr lang="es-CO" sz="900" dirty="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6936</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r>
                        <a:rPr lang="es-CO" sz="900">
                          <a:solidFill>
                            <a:srgbClr val="000000"/>
                          </a:solidFill>
                          <a:effectLst/>
                          <a:latin typeface="Calibri" panose="020F0502020204030204" pitchFamily="34" charset="0"/>
                          <a:ea typeface="Times New Roman" panose="02020603050405020304" pitchFamily="18" charset="0"/>
                        </a:rPr>
                        <a:t>0,0</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63BE7B"/>
                    </a:solidFill>
                  </a:tcPr>
                </a:tc>
                <a:extLst>
                  <a:ext uri="{0D108BD9-81ED-4DB2-BD59-A6C34878D82A}">
                    <a16:rowId xmlns:a16="http://schemas.microsoft.com/office/drawing/2014/main" val="2654158564"/>
                  </a:ext>
                </a:extLst>
              </a:tr>
              <a:tr h="179705">
                <a:tc>
                  <a:txBody>
                    <a:bodyPr/>
                    <a:lstStyle/>
                    <a:p>
                      <a:r>
                        <a:rPr lang="es-CO" sz="900" b="1">
                          <a:solidFill>
                            <a:srgbClr val="000000"/>
                          </a:solidFill>
                          <a:effectLst/>
                          <a:latin typeface="Calibri" panose="020F0502020204030204" pitchFamily="34" charset="0"/>
                          <a:ea typeface="Times New Roman" panose="02020603050405020304" pitchFamily="18" charset="0"/>
                        </a:rPr>
                        <a:t>Total general</a:t>
                      </a:r>
                      <a:endParaRPr lang="es-CO" sz="900">
                        <a:effectLst/>
                        <a:latin typeface="Calibri" panose="020F0502020204030204" pitchFamily="34" charset="0"/>
                        <a:ea typeface="Cambria" panose="02040503050406030204" pitchFamily="18" charset="0"/>
                      </a:endParaRPr>
                    </a:p>
                  </a:txBody>
                  <a:tcPr marL="44450" marR="4445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61</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900" b="1">
                          <a:solidFill>
                            <a:srgbClr val="000000"/>
                          </a:solidFill>
                          <a:effectLst/>
                          <a:latin typeface="Calibri" panose="020F0502020204030204" pitchFamily="34" charset="0"/>
                          <a:ea typeface="Times New Roman" panose="02020603050405020304" pitchFamily="18" charset="0"/>
                        </a:rPr>
                        <a:t>2745464</a:t>
                      </a:r>
                      <a:endParaRPr lang="es-CO" sz="90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tc>
                  <a:txBody>
                    <a:bodyPr/>
                    <a:lstStyle/>
                    <a:p>
                      <a:pPr algn="ctr"/>
                      <a:r>
                        <a:rPr lang="es-CO" sz="900" b="1" dirty="0">
                          <a:solidFill>
                            <a:srgbClr val="000000"/>
                          </a:solidFill>
                          <a:effectLst/>
                          <a:latin typeface="Calibri" panose="020F0502020204030204" pitchFamily="34" charset="0"/>
                          <a:ea typeface="Times New Roman" panose="02020603050405020304" pitchFamily="18" charset="0"/>
                        </a:rPr>
                        <a:t>2,2 </a:t>
                      </a:r>
                      <a:endParaRPr lang="es-CO" sz="900" dirty="0">
                        <a:effectLst/>
                        <a:latin typeface="Calibri" panose="020F0502020204030204" pitchFamily="34" charset="0"/>
                        <a:ea typeface="Cambria" panose="02040503050406030204" pitchFamily="18" charset="0"/>
                      </a:endParaRPr>
                    </a:p>
                  </a:txBody>
                  <a:tcPr marL="44450" marR="4445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E1F2"/>
                    </a:solidFill>
                  </a:tcPr>
                </a:tc>
                <a:extLst>
                  <a:ext uri="{0D108BD9-81ED-4DB2-BD59-A6C34878D82A}">
                    <a16:rowId xmlns:a16="http://schemas.microsoft.com/office/drawing/2014/main" val="3998656531"/>
                  </a:ext>
                </a:extLst>
              </a:tr>
            </a:tbl>
          </a:graphicData>
        </a:graphic>
      </p:graphicFrame>
    </p:spTree>
    <p:extLst>
      <p:ext uri="{BB962C8B-B14F-4D97-AF65-F5344CB8AC3E}">
        <p14:creationId xmlns:p14="http://schemas.microsoft.com/office/powerpoint/2010/main" val="21319151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 name="Rectángulo 1"/>
          <p:cNvSpPr/>
          <p:nvPr/>
        </p:nvSpPr>
        <p:spPr>
          <a:xfrm>
            <a:off x="0" y="-17514"/>
            <a:ext cx="2123207" cy="2212218"/>
          </a:xfrm>
          <a:prstGeom prst="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s-CO"/>
          </a:p>
        </p:txBody>
      </p:sp>
      <p:sp>
        <p:nvSpPr>
          <p:cNvPr id="26" name="13 Rectángulo">
            <a:extLst>
              <a:ext uri="{FF2B5EF4-FFF2-40B4-BE49-F238E27FC236}">
                <a16:creationId xmlns:a16="http://schemas.microsoft.com/office/drawing/2014/main" id="{9A921D88-2990-4967-BB1E-868FD37934E4}"/>
              </a:ext>
            </a:extLst>
          </p:cNvPr>
          <p:cNvSpPr/>
          <p:nvPr/>
        </p:nvSpPr>
        <p:spPr>
          <a:xfrm>
            <a:off x="2151839" y="-3382"/>
            <a:ext cx="5049059"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pic>
        <p:nvPicPr>
          <p:cNvPr id="1033" name="Picture 9"/>
          <p:cNvPicPr>
            <a:picLocks noChangeAspect="1" noChangeArrowheads="1"/>
          </p:cNvPicPr>
          <p:nvPr/>
        </p:nvPicPr>
        <p:blipFill rotWithShape="1">
          <a:blip r:embed="rId2">
            <a:extLst>
              <a:ext uri="{28A0092B-C50C-407E-A947-70E740481C1C}">
                <a14:useLocalDpi xmlns:a14="http://schemas.microsoft.com/office/drawing/2010/main" val="0"/>
              </a:ext>
            </a:extLst>
          </a:blip>
          <a:srcRect t="51432"/>
          <a:stretch/>
        </p:blipFill>
        <p:spPr bwMode="auto">
          <a:xfrm>
            <a:off x="8429" y="2203748"/>
            <a:ext cx="2143410"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29714" y="492976"/>
            <a:ext cx="2562201" cy="276999"/>
          </a:xfrm>
          <a:prstGeom prst="rect">
            <a:avLst/>
          </a:prstGeom>
          <a:noFill/>
        </p:spPr>
        <p:txBody>
          <a:bodyPr wrap="square" rtlCol="0">
            <a:spAutoFit/>
          </a:bodyPr>
          <a:lstStyle/>
          <a:p>
            <a:r>
              <a:rPr lang="es-ES" sz="1200" b="1" dirty="0">
                <a:latin typeface="Arial Narrow" panose="020B0606020202030204" pitchFamily="34" charset="0"/>
              </a:rPr>
              <a:t>Periodo epidemiológico I - 2026</a:t>
            </a:r>
          </a:p>
        </p:txBody>
      </p:sp>
      <p:grpSp>
        <p:nvGrpSpPr>
          <p:cNvPr id="8" name="7 Grupo"/>
          <p:cNvGrpSpPr/>
          <p:nvPr/>
        </p:nvGrpSpPr>
        <p:grpSpPr>
          <a:xfrm>
            <a:off x="274008" y="3416239"/>
            <a:ext cx="1800200" cy="507733"/>
            <a:chOff x="2397524" y="3379972"/>
            <a:chExt cx="4508500" cy="904875"/>
          </a:xfrm>
        </p:grpSpPr>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234998" y="3479605"/>
              <a:ext cx="1873449" cy="603366"/>
            </a:xfrm>
            <a:prstGeom prst="rect">
              <a:avLst/>
            </a:prstGeom>
            <a:noFill/>
          </p:spPr>
          <p:txBody>
            <a:bodyPr wrap="square" rtlCol="0">
              <a:spAutoFit/>
            </a:bodyPr>
            <a:lstStyle/>
            <a:p>
              <a:pPr algn="ctr"/>
              <a:r>
                <a:rPr lang="es-ES" sz="1600" b="1" dirty="0">
                  <a:latin typeface="Arial Narrow" panose="020B0606020202030204" pitchFamily="34" charset="0"/>
                </a:rPr>
                <a:t>15702</a:t>
              </a:r>
            </a:p>
          </p:txBody>
        </p:sp>
      </p:grpSp>
      <p:sp>
        <p:nvSpPr>
          <p:cNvPr id="9" name="8 CuadroTexto"/>
          <p:cNvSpPr txBox="1"/>
          <p:nvPr/>
        </p:nvSpPr>
        <p:spPr>
          <a:xfrm>
            <a:off x="153946" y="3993995"/>
            <a:ext cx="1969261" cy="707886"/>
          </a:xfrm>
          <a:prstGeom prst="rect">
            <a:avLst/>
          </a:prstGeom>
          <a:noFill/>
        </p:spPr>
        <p:txBody>
          <a:bodyPr wrap="square" rtlCol="0">
            <a:spAutoFit/>
          </a:bodyPr>
          <a:lstStyle/>
          <a:p>
            <a:pPr algn="ctr"/>
            <a:r>
              <a:rPr lang="es-ES" sz="1000" b="1" dirty="0">
                <a:latin typeface="Arial Narrow" panose="020B0606020202030204" pitchFamily="34" charset="0"/>
              </a:rPr>
              <a:t>Variación porcentual de  2,8% - 448 casos   menos respecto al año anterior donde se reportó  16150</a:t>
            </a:r>
            <a:r>
              <a:rPr lang="es-ES" sz="1000" b="1" dirty="0">
                <a:solidFill>
                  <a:srgbClr val="FF0000"/>
                </a:solidFill>
                <a:latin typeface="Arial Narrow" panose="020B0606020202030204" pitchFamily="34" charset="0"/>
              </a:rPr>
              <a:t> </a:t>
            </a:r>
            <a:r>
              <a:rPr lang="es-ES" sz="1000" b="1" dirty="0">
                <a:latin typeface="Arial Narrow" panose="020B0606020202030204" pitchFamily="34" charset="0"/>
              </a:rPr>
              <a:t>casos</a:t>
            </a:r>
          </a:p>
        </p:txBody>
      </p:sp>
      <p:grpSp>
        <p:nvGrpSpPr>
          <p:cNvPr id="15" name="14 Grupo"/>
          <p:cNvGrpSpPr/>
          <p:nvPr/>
        </p:nvGrpSpPr>
        <p:grpSpPr>
          <a:xfrm>
            <a:off x="2189947" y="133319"/>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28</a:t>
            </a:r>
            <a:endParaRPr lang="es-ES" sz="1050" b="1" dirty="0">
              <a:latin typeface="Arial Narrow" panose="020B0606020202030204" pitchFamily="34" charset="0"/>
            </a:endParaRPr>
          </a:p>
        </p:txBody>
      </p:sp>
      <p:sp>
        <p:nvSpPr>
          <p:cNvPr id="37" name="36 Título"/>
          <p:cNvSpPr>
            <a:spLocks noGrp="1"/>
          </p:cNvSpPr>
          <p:nvPr>
            <p:ph type="ctrTitle"/>
          </p:nvPr>
        </p:nvSpPr>
        <p:spPr>
          <a:xfrm>
            <a:off x="-74280" y="13332"/>
            <a:ext cx="2208885" cy="477054"/>
          </a:xfrm>
          <a:noFill/>
        </p:spPr>
        <p:txBody>
          <a:bodyPr wrap="square" rtlCol="0">
            <a:spAutoFit/>
          </a:bodyPr>
          <a:lstStyle/>
          <a:p>
            <a:r>
              <a:rPr lang="es-ES" sz="2500" b="1" dirty="0">
                <a:solidFill>
                  <a:srgbClr val="C00000"/>
                </a:solidFill>
                <a:latin typeface="Arial Narrow" panose="020B0606020202030204" pitchFamily="34" charset="0"/>
                <a:ea typeface="+mn-ea"/>
                <a:cs typeface="+mn-cs"/>
              </a:rPr>
              <a:t>EDA</a:t>
            </a: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65888"/>
            <a:ext cx="4253462" cy="307777"/>
            <a:chOff x="2448322" y="74775"/>
            <a:chExt cx="4253462" cy="30777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02538" y="74775"/>
              <a:ext cx="3399246" cy="307777"/>
            </a:xfrm>
            <a:prstGeom prst="rect">
              <a:avLst/>
            </a:prstGeom>
            <a:noFill/>
          </p:spPr>
          <p:txBody>
            <a:bodyPr wrap="square" rtlCol="0">
              <a:spAutoFit/>
            </a:bodyPr>
            <a:lstStyle/>
            <a:p>
              <a:r>
                <a:rPr lang="es-ES" b="1" dirty="0">
                  <a:solidFill>
                    <a:schemeClr val="tx1"/>
                  </a:solidFill>
                  <a:latin typeface="Arial Narrow" panose="020B0606020202030204" pitchFamily="34" charset="0"/>
                </a:rPr>
                <a:t>Comportamiento variables de interés</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3131591" y="94856"/>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Incidencia por 1000 habitantes</a:t>
            </a:r>
          </a:p>
        </p:txBody>
      </p:sp>
      <p:sp>
        <p:nvSpPr>
          <p:cNvPr id="104" name="69 Rectángulo">
            <a:extLst>
              <a:ext uri="{FF2B5EF4-FFF2-40B4-BE49-F238E27FC236}">
                <a16:creationId xmlns:a16="http://schemas.microsoft.com/office/drawing/2014/main" id="{577C6B3B-B460-4927-9B4E-37B3591AAB0F}"/>
              </a:ext>
            </a:extLst>
          </p:cNvPr>
          <p:cNvSpPr/>
          <p:nvPr/>
        </p:nvSpPr>
        <p:spPr>
          <a:xfrm>
            <a:off x="2103083" y="4314433"/>
            <a:ext cx="4924296" cy="507831"/>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de los casos notificados EDA del 2018 al 2026. </a:t>
            </a:r>
          </a:p>
          <a:p>
            <a:pPr algn="just"/>
            <a:r>
              <a:rPr lang="es-ES" sz="1050" dirty="0">
                <a:latin typeface="Arial Narrow" panose="020B0606020202030204" pitchFamily="34" charset="0"/>
              </a:rPr>
              <a:t>semana 4 2025(p). </a:t>
            </a:r>
          </a:p>
        </p:txBody>
      </p:sp>
      <p:grpSp>
        <p:nvGrpSpPr>
          <p:cNvPr id="173" name="5 Grupo">
            <a:extLst>
              <a:ext uri="{FF2B5EF4-FFF2-40B4-BE49-F238E27FC236}">
                <a16:creationId xmlns:a16="http://schemas.microsoft.com/office/drawing/2014/main" id="{A99DF991-3E92-462B-B152-97F5787F5E3D}"/>
              </a:ext>
            </a:extLst>
          </p:cNvPr>
          <p:cNvGrpSpPr/>
          <p:nvPr/>
        </p:nvGrpSpPr>
        <p:grpSpPr>
          <a:xfrm>
            <a:off x="117918" y="5740989"/>
            <a:ext cx="1577739" cy="2805222"/>
            <a:chOff x="1043849" y="553075"/>
            <a:chExt cx="855596" cy="1490470"/>
          </a:xfrm>
        </p:grpSpPr>
        <p:pic>
          <p:nvPicPr>
            <p:cNvPr id="174" name="Picture 3">
              <a:extLst>
                <a:ext uri="{FF2B5EF4-FFF2-40B4-BE49-F238E27FC236}">
                  <a16:creationId xmlns:a16="http://schemas.microsoft.com/office/drawing/2014/main" id="{C242ADE3-ACE3-45EC-9394-631610310CF9}"/>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t="10614" r="84474"/>
            <a:stretch/>
          </p:blipFill>
          <p:spPr bwMode="auto">
            <a:xfrm>
              <a:off x="1131620" y="553075"/>
              <a:ext cx="737696" cy="720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5" name="11 Rectángulo redondeado">
              <a:extLst>
                <a:ext uri="{FF2B5EF4-FFF2-40B4-BE49-F238E27FC236}">
                  <a16:creationId xmlns:a16="http://schemas.microsoft.com/office/drawing/2014/main" id="{82DC7C44-08F7-4A53-A069-2B556827F2E8}"/>
                </a:ext>
              </a:extLst>
            </p:cNvPr>
            <p:cNvSpPr/>
            <p:nvPr/>
          </p:nvSpPr>
          <p:spPr>
            <a:xfrm>
              <a:off x="1056217" y="1473393"/>
              <a:ext cx="823233" cy="35438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43,8%</a:t>
              </a:r>
            </a:p>
          </p:txBody>
        </p:sp>
        <p:sp>
          <p:nvSpPr>
            <p:cNvPr id="176" name="3 Rectángulo">
              <a:extLst>
                <a:ext uri="{FF2B5EF4-FFF2-40B4-BE49-F238E27FC236}">
                  <a16:creationId xmlns:a16="http://schemas.microsoft.com/office/drawing/2014/main" id="{3BE6ECAE-8935-46D8-A315-BC14D70B1A08}"/>
                </a:ext>
              </a:extLst>
            </p:cNvPr>
            <p:cNvSpPr/>
            <p:nvPr/>
          </p:nvSpPr>
          <p:spPr>
            <a:xfrm>
              <a:off x="1088994" y="1258859"/>
              <a:ext cx="717535" cy="197550"/>
            </a:xfrm>
            <a:prstGeom prst="rect">
              <a:avLst/>
            </a:prstGeom>
          </p:spPr>
          <p:txBody>
            <a:bodyPr wrap="square">
              <a:spAutoFit/>
            </a:bodyPr>
            <a:lstStyle/>
            <a:p>
              <a:pPr algn="ctr"/>
              <a:r>
                <a:rPr lang="es-ES" sz="1600" b="1" u="sng" dirty="0">
                  <a:latin typeface="Arial Narrow" panose="020B0606020202030204" pitchFamily="34" charset="0"/>
                </a:rPr>
                <a:t>Masculino</a:t>
              </a:r>
              <a:endParaRPr lang="es-ES" sz="1600" b="1" u="sng" dirty="0">
                <a:solidFill>
                  <a:sysClr val="windowText" lastClr="000000"/>
                </a:solidFill>
                <a:latin typeface="Arial Narrow" panose="020B0606020202030204" pitchFamily="34" charset="0"/>
              </a:endParaRPr>
            </a:p>
          </p:txBody>
        </p:sp>
        <p:sp>
          <p:nvSpPr>
            <p:cNvPr id="177" name="4 Rectángulo">
              <a:extLst>
                <a:ext uri="{FF2B5EF4-FFF2-40B4-BE49-F238E27FC236}">
                  <a16:creationId xmlns:a16="http://schemas.microsoft.com/office/drawing/2014/main" id="{3E4B45A7-5641-480B-B128-A5DFBE97D98D}"/>
                </a:ext>
              </a:extLst>
            </p:cNvPr>
            <p:cNvSpPr/>
            <p:nvPr/>
          </p:nvSpPr>
          <p:spPr>
            <a:xfrm>
              <a:off x="1043849" y="1863665"/>
              <a:ext cx="855596" cy="179880"/>
            </a:xfrm>
            <a:prstGeom prst="rect">
              <a:avLst/>
            </a:prstGeom>
          </p:spPr>
          <p:txBody>
            <a:bodyPr wrap="square">
              <a:spAutoFit/>
            </a:bodyPr>
            <a:lstStyle/>
            <a:p>
              <a:pPr algn="ctr"/>
              <a:r>
                <a:rPr lang="es-ES" sz="1600" b="1" dirty="0">
                  <a:latin typeface="Arial Narrow" panose="020B0606020202030204" pitchFamily="34" charset="0"/>
                </a:rPr>
                <a:t>8817 casos</a:t>
              </a:r>
              <a:endParaRPr lang="es-CO" sz="1600" dirty="0"/>
            </a:p>
          </p:txBody>
        </p:sp>
      </p:grpSp>
      <p:grpSp>
        <p:nvGrpSpPr>
          <p:cNvPr id="178" name="2 Grupo">
            <a:extLst>
              <a:ext uri="{FF2B5EF4-FFF2-40B4-BE49-F238E27FC236}">
                <a16:creationId xmlns:a16="http://schemas.microsoft.com/office/drawing/2014/main" id="{240B3408-5E6E-4FDF-8C51-1715F9784706}"/>
              </a:ext>
            </a:extLst>
          </p:cNvPr>
          <p:cNvGrpSpPr/>
          <p:nvPr/>
        </p:nvGrpSpPr>
        <p:grpSpPr>
          <a:xfrm>
            <a:off x="1803303" y="5807034"/>
            <a:ext cx="1797147" cy="2761653"/>
            <a:chOff x="1851353" y="1057131"/>
            <a:chExt cx="957376" cy="1592342"/>
          </a:xfrm>
        </p:grpSpPr>
        <p:sp>
          <p:nvSpPr>
            <p:cNvPr id="179" name="41 Rectángulo redondeado">
              <a:extLst>
                <a:ext uri="{FF2B5EF4-FFF2-40B4-BE49-F238E27FC236}">
                  <a16:creationId xmlns:a16="http://schemas.microsoft.com/office/drawing/2014/main" id="{951AA765-2D1E-4B9A-8105-3F69D550CCE9}"/>
                </a:ext>
              </a:extLst>
            </p:cNvPr>
            <p:cNvSpPr/>
            <p:nvPr/>
          </p:nvSpPr>
          <p:spPr>
            <a:xfrm>
              <a:off x="1951319" y="2030050"/>
              <a:ext cx="79094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56,2%</a:t>
              </a:r>
            </a:p>
          </p:txBody>
        </p:sp>
        <p:sp>
          <p:nvSpPr>
            <p:cNvPr id="180" name="31 Rectángulo">
              <a:extLst>
                <a:ext uri="{FF2B5EF4-FFF2-40B4-BE49-F238E27FC236}">
                  <a16:creationId xmlns:a16="http://schemas.microsoft.com/office/drawing/2014/main" id="{A07EF153-B498-4343-AD2C-E14ED910739B}"/>
                </a:ext>
              </a:extLst>
            </p:cNvPr>
            <p:cNvSpPr/>
            <p:nvPr/>
          </p:nvSpPr>
          <p:spPr>
            <a:xfrm>
              <a:off x="1879284" y="1782397"/>
              <a:ext cx="929445" cy="232248"/>
            </a:xfrm>
            <a:prstGeom prst="rect">
              <a:avLst/>
            </a:prstGeom>
          </p:spPr>
          <p:txBody>
            <a:bodyPr wrap="square">
              <a:spAutoFit/>
            </a:bodyPr>
            <a:lstStyle/>
            <a:p>
              <a:pPr algn="ctr"/>
              <a:r>
                <a:rPr lang="es-ES" sz="1600" b="1" u="sng" dirty="0">
                  <a:latin typeface="Arial Narrow" panose="020B0606020202030204" pitchFamily="34" charset="0"/>
                </a:rPr>
                <a:t>Femenino</a:t>
              </a:r>
              <a:endParaRPr lang="es-ES" sz="1600" b="1" u="sng" dirty="0">
                <a:solidFill>
                  <a:sysClr val="windowText" lastClr="000000"/>
                </a:solidFill>
                <a:latin typeface="Arial Narrow" panose="020B0606020202030204" pitchFamily="34" charset="0"/>
              </a:endParaRPr>
            </a:p>
          </p:txBody>
        </p:sp>
        <p:sp>
          <p:nvSpPr>
            <p:cNvPr id="181" name="34 Rectángulo">
              <a:extLst>
                <a:ext uri="{FF2B5EF4-FFF2-40B4-BE49-F238E27FC236}">
                  <a16:creationId xmlns:a16="http://schemas.microsoft.com/office/drawing/2014/main" id="{DA4498F3-588D-4061-BF9A-6202CC261B3B}"/>
                </a:ext>
              </a:extLst>
            </p:cNvPr>
            <p:cNvSpPr/>
            <p:nvPr/>
          </p:nvSpPr>
          <p:spPr>
            <a:xfrm>
              <a:off x="2096374" y="2454266"/>
              <a:ext cx="574026" cy="195207"/>
            </a:xfrm>
            <a:prstGeom prst="rect">
              <a:avLst/>
            </a:prstGeom>
          </p:spPr>
          <p:txBody>
            <a:bodyPr wrap="none">
              <a:spAutoFit/>
            </a:bodyPr>
            <a:lstStyle/>
            <a:p>
              <a:pPr algn="ctr"/>
              <a:r>
                <a:rPr lang="es-ES" sz="1600" b="1" dirty="0">
                  <a:latin typeface="Arial Narrow" panose="020B0606020202030204" pitchFamily="34" charset="0"/>
                </a:rPr>
                <a:t>6885 casos</a:t>
              </a:r>
              <a:endParaRPr lang="es-CO" sz="1600" dirty="0"/>
            </a:p>
          </p:txBody>
        </p:sp>
        <p:pic>
          <p:nvPicPr>
            <p:cNvPr id="182" name="Picture 3">
              <a:extLst>
                <a:ext uri="{FF2B5EF4-FFF2-40B4-BE49-F238E27FC236}">
                  <a16:creationId xmlns:a16="http://schemas.microsoft.com/office/drawing/2014/main" id="{0A81E725-8FF1-4AC2-A9E4-1066E2AB5B7D}"/>
                </a:ext>
              </a:extLst>
            </p:cNvPr>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29313" t="7366" r="56038"/>
            <a:stretch/>
          </p:blipFill>
          <p:spPr bwMode="auto">
            <a:xfrm>
              <a:off x="1851353" y="1057131"/>
              <a:ext cx="857424" cy="7482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pic>
        <p:nvPicPr>
          <p:cNvPr id="229" name="Picture 5">
            <a:extLst>
              <a:ext uri="{FF2B5EF4-FFF2-40B4-BE49-F238E27FC236}">
                <a16:creationId xmlns:a16="http://schemas.microsoft.com/office/drawing/2014/main" id="{6F84255A-07F8-4FA3-AE45-455BD36A6FE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10893" r="64411"/>
          <a:stretch/>
        </p:blipFill>
        <p:spPr bwMode="auto">
          <a:xfrm>
            <a:off x="3758428" y="5620810"/>
            <a:ext cx="1744716" cy="14440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0" name="84 Grupo">
            <a:extLst>
              <a:ext uri="{FF2B5EF4-FFF2-40B4-BE49-F238E27FC236}">
                <a16:creationId xmlns:a16="http://schemas.microsoft.com/office/drawing/2014/main" id="{F60434E7-5686-46C2-A965-C44B18DFBD4D}"/>
              </a:ext>
            </a:extLst>
          </p:cNvPr>
          <p:cNvGrpSpPr/>
          <p:nvPr/>
        </p:nvGrpSpPr>
        <p:grpSpPr>
          <a:xfrm>
            <a:off x="3931867" y="7090732"/>
            <a:ext cx="1484720" cy="1028103"/>
            <a:chOff x="-14122" y="7072716"/>
            <a:chExt cx="1229607" cy="728282"/>
          </a:xfrm>
        </p:grpSpPr>
        <p:sp>
          <p:nvSpPr>
            <p:cNvPr id="231" name="85 CuadroTexto">
              <a:extLst>
                <a:ext uri="{FF2B5EF4-FFF2-40B4-BE49-F238E27FC236}">
                  <a16:creationId xmlns:a16="http://schemas.microsoft.com/office/drawing/2014/main" id="{1023BD99-5D0D-4548-A66E-9B0094B6FA43}"/>
                </a:ext>
              </a:extLst>
            </p:cNvPr>
            <p:cNvSpPr txBox="1"/>
            <p:nvPr/>
          </p:nvSpPr>
          <p:spPr>
            <a:xfrm>
              <a:off x="-14122" y="7072716"/>
              <a:ext cx="1229607" cy="584775"/>
            </a:xfrm>
            <a:prstGeom prst="rect">
              <a:avLst/>
            </a:prstGeom>
            <a:noFill/>
          </p:spPr>
          <p:txBody>
            <a:bodyPr wrap="square" rtlCol="0">
              <a:spAutoFit/>
            </a:bodyPr>
            <a:lstStyle/>
            <a:p>
              <a:pPr algn="ctr"/>
              <a:r>
                <a:rPr lang="es-ES" sz="1600" b="1" u="sng" dirty="0">
                  <a:latin typeface="Arial Narrow" panose="020B0606020202030204" pitchFamily="34" charset="0"/>
                </a:rPr>
                <a:t>Hospitalizados</a:t>
              </a:r>
            </a:p>
          </p:txBody>
        </p:sp>
        <p:sp>
          <p:nvSpPr>
            <p:cNvPr id="232" name="86 Rectángulo redondeado">
              <a:extLst>
                <a:ext uri="{FF2B5EF4-FFF2-40B4-BE49-F238E27FC236}">
                  <a16:creationId xmlns:a16="http://schemas.microsoft.com/office/drawing/2014/main" id="{DBD2D868-9ACD-42EC-AC41-4D35E0EB1FD6}"/>
                </a:ext>
              </a:extLst>
            </p:cNvPr>
            <p:cNvSpPr/>
            <p:nvPr/>
          </p:nvSpPr>
          <p:spPr>
            <a:xfrm>
              <a:off x="69701" y="7358665"/>
              <a:ext cx="963736" cy="442333"/>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3,7%</a:t>
              </a:r>
            </a:p>
          </p:txBody>
        </p:sp>
      </p:grpSp>
      <p:pic>
        <p:nvPicPr>
          <p:cNvPr id="233" name="Picture 6">
            <a:extLst>
              <a:ext uri="{FF2B5EF4-FFF2-40B4-BE49-F238E27FC236}">
                <a16:creationId xmlns:a16="http://schemas.microsoft.com/office/drawing/2014/main" id="{18898D55-DDCA-423C-BCFF-0483373B7B5E}"/>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5406" r="19477"/>
          <a:stretch/>
        </p:blipFill>
        <p:spPr bwMode="auto">
          <a:xfrm>
            <a:off x="5347115" y="5754462"/>
            <a:ext cx="1810997" cy="15396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4" name="88 Grupo">
            <a:extLst>
              <a:ext uri="{FF2B5EF4-FFF2-40B4-BE49-F238E27FC236}">
                <a16:creationId xmlns:a16="http://schemas.microsoft.com/office/drawing/2014/main" id="{432E63CC-DDE1-4FAE-9270-8F5CFAFC10D7}"/>
              </a:ext>
            </a:extLst>
          </p:cNvPr>
          <p:cNvGrpSpPr/>
          <p:nvPr/>
        </p:nvGrpSpPr>
        <p:grpSpPr>
          <a:xfrm>
            <a:off x="5820329" y="7075263"/>
            <a:ext cx="1229607" cy="1000574"/>
            <a:chOff x="-14122" y="7072716"/>
            <a:chExt cx="1229607" cy="574904"/>
          </a:xfrm>
        </p:grpSpPr>
        <p:sp>
          <p:nvSpPr>
            <p:cNvPr id="235" name="89 CuadroTexto">
              <a:extLst>
                <a:ext uri="{FF2B5EF4-FFF2-40B4-BE49-F238E27FC236}">
                  <a16:creationId xmlns:a16="http://schemas.microsoft.com/office/drawing/2014/main" id="{6E30CD0D-60E0-4C43-ADC3-085FC5D5E5E2}"/>
                </a:ext>
              </a:extLst>
            </p:cNvPr>
            <p:cNvSpPr txBox="1"/>
            <p:nvPr/>
          </p:nvSpPr>
          <p:spPr>
            <a:xfrm>
              <a:off x="-14122" y="7072716"/>
              <a:ext cx="1229607" cy="280666"/>
            </a:xfrm>
            <a:prstGeom prst="rect">
              <a:avLst/>
            </a:prstGeom>
            <a:noFill/>
          </p:spPr>
          <p:txBody>
            <a:bodyPr wrap="square" rtlCol="0">
              <a:spAutoFit/>
            </a:bodyPr>
            <a:lstStyle/>
            <a:p>
              <a:pPr algn="ctr"/>
              <a:r>
                <a:rPr lang="es-ES" sz="1600" b="1" u="sng" dirty="0">
                  <a:latin typeface="Arial Narrow" panose="020B0606020202030204" pitchFamily="34" charset="0"/>
                </a:rPr>
                <a:t>Defunciones</a:t>
              </a:r>
            </a:p>
          </p:txBody>
        </p:sp>
        <p:sp>
          <p:nvSpPr>
            <p:cNvPr id="236" name="90 Rectángulo redondeado">
              <a:extLst>
                <a:ext uri="{FF2B5EF4-FFF2-40B4-BE49-F238E27FC236}">
                  <a16:creationId xmlns:a16="http://schemas.microsoft.com/office/drawing/2014/main" id="{B60CBF29-731C-48E1-9FD1-C4BD0450F758}"/>
                </a:ext>
              </a:extLst>
            </p:cNvPr>
            <p:cNvSpPr/>
            <p:nvPr/>
          </p:nvSpPr>
          <p:spPr>
            <a:xfrm>
              <a:off x="15519" y="7287580"/>
              <a:ext cx="1177157"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grpSp>
      <p:pic>
        <p:nvPicPr>
          <p:cNvPr id="17" name="Imagen 16">
            <a:extLst>
              <a:ext uri="{FF2B5EF4-FFF2-40B4-BE49-F238E27FC236}">
                <a16:creationId xmlns:a16="http://schemas.microsoft.com/office/drawing/2014/main" id="{8F16D584-5B4C-4B15-AA9D-5557E1B0EC81}"/>
              </a:ext>
            </a:extLst>
          </p:cNvPr>
          <p:cNvPicPr>
            <a:picLocks noChangeAspect="1"/>
          </p:cNvPicPr>
          <p:nvPr/>
        </p:nvPicPr>
        <p:blipFill>
          <a:blip r:embed="rId7"/>
          <a:stretch>
            <a:fillRect/>
          </a:stretch>
        </p:blipFill>
        <p:spPr>
          <a:xfrm>
            <a:off x="381351" y="728279"/>
            <a:ext cx="1359954" cy="1405763"/>
          </a:xfrm>
          <a:prstGeom prst="rect">
            <a:avLst/>
          </a:prstGeom>
        </p:spPr>
      </p:pic>
      <p:sp>
        <p:nvSpPr>
          <p:cNvPr id="97" name="34 Rectángulo">
            <a:extLst>
              <a:ext uri="{FF2B5EF4-FFF2-40B4-BE49-F238E27FC236}">
                <a16:creationId xmlns:a16="http://schemas.microsoft.com/office/drawing/2014/main" id="{4156504F-3F9C-4162-AB0E-33F61014B6EC}"/>
              </a:ext>
            </a:extLst>
          </p:cNvPr>
          <p:cNvSpPr/>
          <p:nvPr/>
        </p:nvSpPr>
        <p:spPr>
          <a:xfrm>
            <a:off x="4148251" y="8197445"/>
            <a:ext cx="984565" cy="338554"/>
          </a:xfrm>
          <a:prstGeom prst="rect">
            <a:avLst/>
          </a:prstGeom>
        </p:spPr>
        <p:txBody>
          <a:bodyPr wrap="none">
            <a:spAutoFit/>
          </a:bodyPr>
          <a:lstStyle/>
          <a:p>
            <a:pPr algn="ctr"/>
            <a:r>
              <a:rPr lang="es-ES" sz="1600" b="1" dirty="0">
                <a:latin typeface="Arial Narrow" panose="020B0606020202030204" pitchFamily="34" charset="0"/>
              </a:rPr>
              <a:t>580 casos</a:t>
            </a:r>
            <a:endParaRPr lang="es-CO" sz="1600" dirty="0"/>
          </a:p>
        </p:txBody>
      </p:sp>
      <p:sp>
        <p:nvSpPr>
          <p:cNvPr id="98" name="34 Rectángulo">
            <a:extLst>
              <a:ext uri="{FF2B5EF4-FFF2-40B4-BE49-F238E27FC236}">
                <a16:creationId xmlns:a16="http://schemas.microsoft.com/office/drawing/2014/main" id="{2CE3F871-D58C-45D2-A73A-109459F87CFB}"/>
              </a:ext>
            </a:extLst>
          </p:cNvPr>
          <p:cNvSpPr/>
          <p:nvPr/>
        </p:nvSpPr>
        <p:spPr>
          <a:xfrm>
            <a:off x="6078220" y="8140106"/>
            <a:ext cx="798616" cy="338554"/>
          </a:xfrm>
          <a:prstGeom prst="rect">
            <a:avLst/>
          </a:prstGeom>
        </p:spPr>
        <p:txBody>
          <a:bodyPr wrap="none">
            <a:spAutoFit/>
          </a:bodyPr>
          <a:lstStyle/>
          <a:p>
            <a:pPr algn="ctr"/>
            <a:r>
              <a:rPr lang="es-ES" sz="1600" b="1" dirty="0">
                <a:latin typeface="Arial Narrow" panose="020B0606020202030204" pitchFamily="34" charset="0"/>
              </a:rPr>
              <a:t>1 casos</a:t>
            </a:r>
            <a:endParaRPr lang="es-CO" sz="1600" dirty="0"/>
          </a:p>
        </p:txBody>
      </p:sp>
      <p:pic>
        <p:nvPicPr>
          <p:cNvPr id="4" name="Imagen 3">
            <a:extLst>
              <a:ext uri="{FF2B5EF4-FFF2-40B4-BE49-F238E27FC236}">
                <a16:creationId xmlns:a16="http://schemas.microsoft.com/office/drawing/2014/main" id="{44661079-1984-46C0-8C24-59CAC5D7472B}"/>
              </a:ext>
            </a:extLst>
          </p:cNvPr>
          <p:cNvPicPr>
            <a:picLocks noChangeAspect="1"/>
          </p:cNvPicPr>
          <p:nvPr/>
        </p:nvPicPr>
        <p:blipFill>
          <a:blip r:embed="rId8"/>
          <a:stretch>
            <a:fillRect/>
          </a:stretch>
        </p:blipFill>
        <p:spPr>
          <a:xfrm>
            <a:off x="2197487" y="584562"/>
            <a:ext cx="4924296" cy="3622459"/>
          </a:xfrm>
          <a:prstGeom prst="rect">
            <a:avLst/>
          </a:prstGeom>
        </p:spPr>
      </p:pic>
    </p:spTree>
    <p:extLst>
      <p:ext uri="{BB962C8B-B14F-4D97-AF65-F5344CB8AC3E}">
        <p14:creationId xmlns:p14="http://schemas.microsoft.com/office/powerpoint/2010/main" val="38743699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13 Rectángulo">
            <a:extLst>
              <a:ext uri="{FF2B5EF4-FFF2-40B4-BE49-F238E27FC236}">
                <a16:creationId xmlns:a16="http://schemas.microsoft.com/office/drawing/2014/main" id="{9EE3C3CF-4FDA-4CE5-B381-16916AFD5C42}"/>
              </a:ext>
            </a:extLst>
          </p:cNvPr>
          <p:cNvSpPr/>
          <p:nvPr/>
        </p:nvSpPr>
        <p:spPr>
          <a:xfrm>
            <a:off x="26767" y="4886462"/>
            <a:ext cx="7150840"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6" name="13 Rectángulo">
            <a:extLst>
              <a:ext uri="{FF2B5EF4-FFF2-40B4-BE49-F238E27FC236}">
                <a16:creationId xmlns:a16="http://schemas.microsoft.com/office/drawing/2014/main" id="{9A921D88-2990-4967-BB1E-868FD37934E4}"/>
              </a:ext>
            </a:extLst>
          </p:cNvPr>
          <p:cNvSpPr/>
          <p:nvPr/>
        </p:nvSpPr>
        <p:spPr>
          <a:xfrm>
            <a:off x="16524" y="33570"/>
            <a:ext cx="7131977" cy="399570"/>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5" name="14 Grupo"/>
          <p:cNvGrpSpPr/>
          <p:nvPr/>
        </p:nvGrpSpPr>
        <p:grpSpPr>
          <a:xfrm>
            <a:off x="297962" y="113822"/>
            <a:ext cx="936104" cy="261610"/>
            <a:chOff x="2448322" y="74775"/>
            <a:chExt cx="936104" cy="261610"/>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29 </a:t>
            </a:r>
            <a:endParaRPr lang="es-ES" sz="1050" b="1" dirty="0">
              <a:latin typeface="Arial Narrow" panose="020B0606020202030204" pitchFamily="34" charset="0"/>
            </a:endParaRPr>
          </a:p>
        </p:txBody>
      </p:sp>
      <p:grpSp>
        <p:nvGrpSpPr>
          <p:cNvPr id="31" name="25 Grupo">
            <a:extLst>
              <a:ext uri="{FF2B5EF4-FFF2-40B4-BE49-F238E27FC236}">
                <a16:creationId xmlns:a16="http://schemas.microsoft.com/office/drawing/2014/main" id="{891DEE5B-9E4E-4ACC-9414-5FCA2099358C}"/>
              </a:ext>
            </a:extLst>
          </p:cNvPr>
          <p:cNvGrpSpPr/>
          <p:nvPr/>
        </p:nvGrpSpPr>
        <p:grpSpPr>
          <a:xfrm>
            <a:off x="153946" y="4928751"/>
            <a:ext cx="3457671" cy="298747"/>
            <a:chOff x="2448322" y="37638"/>
            <a:chExt cx="3457671" cy="298747"/>
          </a:xfrm>
        </p:grpSpPr>
        <p:sp>
          <p:nvSpPr>
            <p:cNvPr id="32" name="26 Elipse">
              <a:extLst>
                <a:ext uri="{FF2B5EF4-FFF2-40B4-BE49-F238E27FC236}">
                  <a16:creationId xmlns:a16="http://schemas.microsoft.com/office/drawing/2014/main" id="{509D6518-DA4B-4F01-A9AF-597DBC0844FA}"/>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3" name="27 Conector recto">
              <a:extLst>
                <a:ext uri="{FF2B5EF4-FFF2-40B4-BE49-F238E27FC236}">
                  <a16:creationId xmlns:a16="http://schemas.microsoft.com/office/drawing/2014/main" id="{1B84D9F1-C756-4DEB-91FC-368214E77225}"/>
                </a:ext>
              </a:extLst>
            </p:cNvPr>
            <p:cNvCxnSpPr>
              <a:stCxn id="3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4" name="28 CuadroTexto">
              <a:extLst>
                <a:ext uri="{FF2B5EF4-FFF2-40B4-BE49-F238E27FC236}">
                  <a16:creationId xmlns:a16="http://schemas.microsoft.com/office/drawing/2014/main" id="{C5D17E55-25B3-4DE0-8BC3-BB4BC3D45817}"/>
                </a:ext>
              </a:extLst>
            </p:cNvPr>
            <p:cNvSpPr txBox="1"/>
            <p:nvPr/>
          </p:nvSpPr>
          <p:spPr>
            <a:xfrm>
              <a:off x="3313705" y="37638"/>
              <a:ext cx="2592288"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Canal endémico</a:t>
              </a:r>
            </a:p>
          </p:txBody>
        </p:sp>
      </p:grpSp>
      <p:sp>
        <p:nvSpPr>
          <p:cNvPr id="102" name="63 CuadroTexto">
            <a:extLst>
              <a:ext uri="{FF2B5EF4-FFF2-40B4-BE49-F238E27FC236}">
                <a16:creationId xmlns:a16="http://schemas.microsoft.com/office/drawing/2014/main" id="{3353A748-2BBF-43D6-B270-01758623E520}"/>
              </a:ext>
            </a:extLst>
          </p:cNvPr>
          <p:cNvSpPr txBox="1"/>
          <p:nvPr/>
        </p:nvSpPr>
        <p:spPr>
          <a:xfrm>
            <a:off x="1266579" y="94855"/>
            <a:ext cx="2444026" cy="276999"/>
          </a:xfrm>
          <a:prstGeom prst="rect">
            <a:avLst/>
          </a:prstGeom>
          <a:noFill/>
        </p:spPr>
        <p:txBody>
          <a:bodyPr wrap="square" rtlCol="0">
            <a:spAutoFit/>
          </a:bodyPr>
          <a:lstStyle/>
          <a:p>
            <a:r>
              <a:rPr lang="es-ES" sz="1200" b="1" dirty="0">
                <a:solidFill>
                  <a:schemeClr val="tx1"/>
                </a:solidFill>
                <a:latin typeface="Arial Narrow" panose="020B0606020202030204" pitchFamily="34" charset="0"/>
              </a:rPr>
              <a:t>EDA por periodo epidemiológico</a:t>
            </a:r>
          </a:p>
        </p:txBody>
      </p:sp>
      <p:sp>
        <p:nvSpPr>
          <p:cNvPr id="93" name="69 Rectángulo">
            <a:extLst>
              <a:ext uri="{FF2B5EF4-FFF2-40B4-BE49-F238E27FC236}">
                <a16:creationId xmlns:a16="http://schemas.microsoft.com/office/drawing/2014/main" id="{D8DDF9DA-5CE0-4346-A8D2-127ED2EFAFC6}"/>
              </a:ext>
            </a:extLst>
          </p:cNvPr>
          <p:cNvSpPr/>
          <p:nvPr/>
        </p:nvSpPr>
        <p:spPr>
          <a:xfrm>
            <a:off x="45630" y="4470889"/>
            <a:ext cx="7131977"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 de los casos de EDA por grupo etario Medellin P.E I 2026(p). </a:t>
            </a:r>
          </a:p>
        </p:txBody>
      </p:sp>
      <p:pic>
        <p:nvPicPr>
          <p:cNvPr id="3" name="Imagen 2">
            <a:extLst>
              <a:ext uri="{FF2B5EF4-FFF2-40B4-BE49-F238E27FC236}">
                <a16:creationId xmlns:a16="http://schemas.microsoft.com/office/drawing/2014/main" id="{3ED8E9A3-AFB0-441D-A63E-152FCCB3A4B1}"/>
              </a:ext>
            </a:extLst>
          </p:cNvPr>
          <p:cNvPicPr>
            <a:picLocks noChangeAspect="1"/>
          </p:cNvPicPr>
          <p:nvPr/>
        </p:nvPicPr>
        <p:blipFill>
          <a:blip r:embed="rId2"/>
          <a:stretch>
            <a:fillRect/>
          </a:stretch>
        </p:blipFill>
        <p:spPr>
          <a:xfrm>
            <a:off x="0" y="563945"/>
            <a:ext cx="7115453" cy="3885152"/>
          </a:xfrm>
          <a:prstGeom prst="rect">
            <a:avLst/>
          </a:prstGeom>
        </p:spPr>
      </p:pic>
      <p:pic>
        <p:nvPicPr>
          <p:cNvPr id="4" name="Imagen 3">
            <a:extLst>
              <a:ext uri="{FF2B5EF4-FFF2-40B4-BE49-F238E27FC236}">
                <a16:creationId xmlns:a16="http://schemas.microsoft.com/office/drawing/2014/main" id="{756C8EBB-969C-4F01-87C2-B84BD3C70A32}"/>
              </a:ext>
            </a:extLst>
          </p:cNvPr>
          <p:cNvPicPr>
            <a:picLocks noChangeAspect="1"/>
          </p:cNvPicPr>
          <p:nvPr/>
        </p:nvPicPr>
        <p:blipFill>
          <a:blip r:embed="rId3"/>
          <a:stretch>
            <a:fillRect/>
          </a:stretch>
        </p:blipFill>
        <p:spPr>
          <a:xfrm>
            <a:off x="72583" y="5355355"/>
            <a:ext cx="7078069" cy="3506565"/>
          </a:xfrm>
          <a:prstGeom prst="rect">
            <a:avLst/>
          </a:prstGeom>
        </p:spPr>
      </p:pic>
      <p:sp>
        <p:nvSpPr>
          <p:cNvPr id="18" name="5 Rectángulo">
            <a:extLst>
              <a:ext uri="{FF2B5EF4-FFF2-40B4-BE49-F238E27FC236}">
                <a16:creationId xmlns:a16="http://schemas.microsoft.com/office/drawing/2014/main" id="{8A19C2F6-F56E-481F-97F0-6E116F64F861}"/>
              </a:ext>
            </a:extLst>
          </p:cNvPr>
          <p:cNvSpPr/>
          <p:nvPr/>
        </p:nvSpPr>
        <p:spPr>
          <a:xfrm>
            <a:off x="72583" y="8756487"/>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 de 2026(p)</a:t>
            </a:r>
            <a:endParaRPr lang="es-ES" sz="1100" dirty="0">
              <a:latin typeface="Arial Narrow" panose="020B0606020202030204" pitchFamily="34" charset="0"/>
            </a:endParaRPr>
          </a:p>
        </p:txBody>
      </p:sp>
    </p:spTree>
    <p:extLst>
      <p:ext uri="{BB962C8B-B14F-4D97-AF65-F5344CB8AC3E}">
        <p14:creationId xmlns:p14="http://schemas.microsoft.com/office/powerpoint/2010/main" val="1829692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8" y="1"/>
            <a:ext cx="2223924" cy="28241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4">
            <a:extLst>
              <a:ext uri="{28A0092B-C50C-407E-A947-70E740481C1C}">
                <a14:useLocalDpi xmlns:a14="http://schemas.microsoft.com/office/drawing/2010/main" val="0"/>
              </a:ext>
            </a:extLst>
          </a:blip>
          <a:srcRect t="51432"/>
          <a:stretch/>
        </p:blipFill>
        <p:spPr bwMode="auto">
          <a:xfrm>
            <a:off x="0" y="2824179"/>
            <a:ext cx="2232223" cy="2666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4809" y="623805"/>
            <a:ext cx="2231109"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 - 2026</a:t>
            </a:r>
          </a:p>
        </p:txBody>
      </p:sp>
      <p:sp>
        <p:nvSpPr>
          <p:cNvPr id="6" name="5 Rectángulo"/>
          <p:cNvSpPr/>
          <p:nvPr/>
        </p:nvSpPr>
        <p:spPr>
          <a:xfrm>
            <a:off x="2249598" y="21765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tosferina. Medellín, a período epidemiológico I de 2026. </a:t>
            </a:r>
          </a:p>
        </p:txBody>
      </p:sp>
      <p:grpSp>
        <p:nvGrpSpPr>
          <p:cNvPr id="8" name="7 Grupo"/>
          <p:cNvGrpSpPr/>
          <p:nvPr/>
        </p:nvGrpSpPr>
        <p:grpSpPr>
          <a:xfrm>
            <a:off x="179214" y="4211960"/>
            <a:ext cx="1892650" cy="488476"/>
            <a:chOff x="2397524" y="3379972"/>
            <a:chExt cx="4508500" cy="904875"/>
          </a:xfrm>
        </p:grpSpPr>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5</a:t>
              </a:r>
            </a:p>
          </p:txBody>
        </p:sp>
      </p:grpSp>
      <p:sp>
        <p:nvSpPr>
          <p:cNvPr id="18" name="17 Rectángulo"/>
          <p:cNvSpPr/>
          <p:nvPr/>
        </p:nvSpPr>
        <p:spPr>
          <a:xfrm>
            <a:off x="2212740" y="4899348"/>
            <a:ext cx="4904168" cy="523220"/>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Número de casos de tosferina. Medellín, a período epidemiológico I, años 2024-2026. </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50810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621632"/>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inusual</a:t>
              </a:r>
            </a:p>
          </p:txBody>
        </p:sp>
      </p:grpSp>
      <p:grpSp>
        <p:nvGrpSpPr>
          <p:cNvPr id="32" name="31 Grupo"/>
          <p:cNvGrpSpPr/>
          <p:nvPr/>
        </p:nvGrpSpPr>
        <p:grpSpPr>
          <a:xfrm>
            <a:off x="5114767" y="5635532"/>
            <a:ext cx="3446504" cy="276999"/>
            <a:chOff x="2448322" y="74775"/>
            <a:chExt cx="3446504"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4869555" y="6125495"/>
            <a:ext cx="2331345" cy="261610"/>
          </a:xfrm>
          <a:prstGeom prst="rect">
            <a:avLst/>
          </a:prstGeom>
          <a:noFill/>
        </p:spPr>
        <p:txBody>
          <a:bodyPr wrap="square" rtlCol="0">
            <a:spAutoFit/>
          </a:bodyPr>
          <a:lstStyle/>
          <a:p>
            <a:pPr algn="ctr"/>
            <a:r>
              <a:rPr lang="es-ES" sz="1100" b="1" dirty="0">
                <a:latin typeface="Arial Narrow" panose="020B0606020202030204" pitchFamily="34" charset="0"/>
              </a:rPr>
              <a:t>Letalidad</a:t>
            </a:r>
          </a:p>
        </p:txBody>
      </p:sp>
      <p:cxnSp>
        <p:nvCxnSpPr>
          <p:cNvPr id="19" name="18 Conector recto de flecha"/>
          <p:cNvCxnSpPr/>
          <p:nvPr/>
        </p:nvCxnSpPr>
        <p:spPr>
          <a:xfrm>
            <a:off x="4910607" y="7980994"/>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4869505" y="6835158"/>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5672788" y="6256300"/>
            <a:ext cx="72487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a:t>
            </a:r>
          </a:p>
          <a:p>
            <a:pPr algn="ctr"/>
            <a:r>
              <a:rPr lang="es-ES" sz="1400" b="1" dirty="0">
                <a:latin typeface="Arial Narrow" panose="020B0606020202030204" pitchFamily="34" charset="0"/>
              </a:rPr>
              <a:t>0 casos</a:t>
            </a:r>
          </a:p>
        </p:txBody>
      </p:sp>
      <p:sp>
        <p:nvSpPr>
          <p:cNvPr id="54" name="53 Rectángulo"/>
          <p:cNvSpPr/>
          <p:nvPr/>
        </p:nvSpPr>
        <p:spPr>
          <a:xfrm>
            <a:off x="35816" y="8449122"/>
            <a:ext cx="4417817" cy="338554"/>
          </a:xfrm>
          <a:prstGeom prst="rect">
            <a:avLst/>
          </a:prstGeom>
        </p:spPr>
        <p:txBody>
          <a:bodyPr wrap="square">
            <a:spAutoFit/>
          </a:bodyPr>
          <a:lstStyle/>
          <a:p>
            <a:pPr algn="just"/>
            <a:r>
              <a:rPr lang="es-ES" sz="600" dirty="0">
                <a:latin typeface="Arial Narrow" panose="020B0606020202030204" pitchFamily="34" charset="0"/>
              </a:rPr>
              <a:t>Fuente: SIVIGILA. Secretaria de Salud de Medellín.</a:t>
            </a:r>
          </a:p>
          <a:p>
            <a:pPr algn="just"/>
            <a:r>
              <a:rPr lang="es-ES" sz="1000" dirty="0">
                <a:latin typeface="Arial Narrow" panose="020B0606020202030204" pitchFamily="34" charset="0"/>
              </a:rPr>
              <a:t>Figura. Comportamiento inusual de tosferina. Medellín, a Periodo epidemiológico I de 2026. </a:t>
            </a:r>
          </a:p>
        </p:txBody>
      </p:sp>
      <p:sp>
        <p:nvSpPr>
          <p:cNvPr id="58" name="57 CuadroTexto"/>
          <p:cNvSpPr txBox="1"/>
          <p:nvPr/>
        </p:nvSpPr>
        <p:spPr>
          <a:xfrm>
            <a:off x="4722604" y="6835158"/>
            <a:ext cx="2598512" cy="415498"/>
          </a:xfrm>
          <a:prstGeom prst="rect">
            <a:avLst/>
          </a:prstGeom>
          <a:noFill/>
        </p:spPr>
        <p:txBody>
          <a:bodyPr wrap="square" rtlCol="0">
            <a:spAutoFit/>
          </a:bodyPr>
          <a:lstStyle/>
          <a:p>
            <a:pPr algn="ctr"/>
            <a:r>
              <a:rPr lang="es-ES" sz="1050" b="1" dirty="0">
                <a:latin typeface="Arial Narrow" panose="020B0606020202030204" pitchFamily="34" charset="0"/>
              </a:rPr>
              <a:t>Porcentaje de casos con investigación de campo</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Tosferina</a:t>
            </a:r>
          </a:p>
        </p:txBody>
      </p:sp>
      <p:sp>
        <p:nvSpPr>
          <p:cNvPr id="47" name="46 CuadroTexto"/>
          <p:cNvSpPr txBox="1"/>
          <p:nvPr/>
        </p:nvSpPr>
        <p:spPr>
          <a:xfrm>
            <a:off x="4927273" y="7250656"/>
            <a:ext cx="2247196" cy="338554"/>
          </a:xfrm>
          <a:prstGeom prst="rect">
            <a:avLst/>
          </a:prstGeom>
          <a:noFill/>
        </p:spPr>
        <p:txBody>
          <a:bodyPr wrap="square" rtlCol="0">
            <a:spAutoFit/>
          </a:bodyPr>
          <a:lstStyle/>
          <a:p>
            <a:pPr algn="ctr"/>
            <a:r>
              <a:rPr lang="es-ES" sz="1600" b="1" dirty="0">
                <a:solidFill>
                  <a:srgbClr val="C00000"/>
                </a:solidFill>
                <a:latin typeface="Arial Narrow" panose="020B0606020202030204" pitchFamily="34" charset="0"/>
              </a:rPr>
              <a:t>100%, 95,4% en ≥ 72 </a:t>
            </a:r>
            <a:r>
              <a:rPr lang="es-ES" sz="1600" b="1" dirty="0" err="1">
                <a:solidFill>
                  <a:srgbClr val="C00000"/>
                </a:solidFill>
                <a:latin typeface="Arial Narrow" panose="020B0606020202030204" pitchFamily="34" charset="0"/>
              </a:rPr>
              <a:t>hrs</a:t>
            </a:r>
            <a:endParaRPr lang="es-ES" sz="1600" b="1" dirty="0">
              <a:solidFill>
                <a:srgbClr val="C00000"/>
              </a:solidFill>
              <a:latin typeface="Arial Narrow" panose="020B0606020202030204" pitchFamily="34" charset="0"/>
            </a:endParaRPr>
          </a:p>
        </p:txBody>
      </p:sp>
      <p:sp>
        <p:nvSpPr>
          <p:cNvPr id="55" name="46 CuadroTexto"/>
          <p:cNvSpPr txBox="1"/>
          <p:nvPr/>
        </p:nvSpPr>
        <p:spPr>
          <a:xfrm>
            <a:off x="4829662" y="8034330"/>
            <a:ext cx="2247196" cy="792525"/>
          </a:xfrm>
          <a:prstGeom prst="rect">
            <a:avLst/>
          </a:prstGeom>
          <a:noFill/>
        </p:spPr>
        <p:txBody>
          <a:bodyPr wrap="square" rtlCol="0">
            <a:spAutoFit/>
          </a:bodyPr>
          <a:lstStyle/>
          <a:p>
            <a:pPr algn="ctr"/>
            <a:r>
              <a:rPr lang="es-ES" sz="1050" b="1" dirty="0">
                <a:latin typeface="Arial Narrow" panose="020B0606020202030204" pitchFamily="34" charset="0"/>
              </a:rPr>
              <a:t>Cumplimiento en la notificación</a:t>
            </a:r>
          </a:p>
          <a:p>
            <a:pPr algn="ctr"/>
            <a:r>
              <a:rPr lang="es-ES" sz="1400" b="1" dirty="0">
                <a:latin typeface="Arial Narrow" panose="020B0606020202030204" pitchFamily="34" charset="0"/>
              </a:rPr>
              <a:t> </a:t>
            </a:r>
            <a:r>
              <a:rPr lang="es-ES" sz="1050" b="1" dirty="0">
                <a:latin typeface="Arial Narrow" panose="020B0606020202030204" pitchFamily="34" charset="0"/>
              </a:rPr>
              <a:t>casos probables notificados </a:t>
            </a:r>
          </a:p>
          <a:p>
            <a:pPr algn="ctr"/>
            <a:r>
              <a:rPr lang="es-ES" sz="1050" b="1" dirty="0">
                <a:latin typeface="Arial Narrow" panose="020B0606020202030204" pitchFamily="34" charset="0"/>
              </a:rPr>
              <a:t>79/87 casos notificados por vigilancia rutinaria</a:t>
            </a:r>
          </a:p>
        </p:txBody>
      </p:sp>
      <p:sp>
        <p:nvSpPr>
          <p:cNvPr id="9" name="Rectángulo 8"/>
          <p:cNvSpPr/>
          <p:nvPr/>
        </p:nvSpPr>
        <p:spPr>
          <a:xfrm>
            <a:off x="277404" y="4679265"/>
            <a:ext cx="1882298" cy="707886"/>
          </a:xfrm>
          <a:prstGeom prst="rect">
            <a:avLst/>
          </a:prstGeom>
        </p:spPr>
        <p:txBody>
          <a:bodyPr wrap="square">
            <a:spAutoFit/>
          </a:bodyPr>
          <a:lstStyle/>
          <a:p>
            <a:pPr algn="just"/>
            <a:r>
              <a:rPr lang="es-ES" sz="1000" b="1" dirty="0">
                <a:latin typeface="Arial Narrow" panose="020B0606020202030204" pitchFamily="34" charset="0"/>
              </a:rPr>
              <a:t>Comportamiento similar respecto al mismo periodo del año anterior. Variación de notificación de 383% (69 casos más notificados).</a:t>
            </a:r>
            <a:endParaRPr lang="en-US" sz="1000" dirty="0"/>
          </a:p>
        </p:txBody>
      </p:sp>
      <p:pic>
        <p:nvPicPr>
          <p:cNvPr id="3" name="Imagen 2">
            <a:extLst>
              <a:ext uri="{FF2B5EF4-FFF2-40B4-BE49-F238E27FC236}">
                <a16:creationId xmlns:a16="http://schemas.microsoft.com/office/drawing/2014/main" id="{4AD19F4D-31E8-48FA-9C1E-CAEA03241D02}"/>
              </a:ext>
            </a:extLst>
          </p:cNvPr>
          <p:cNvPicPr>
            <a:picLocks noChangeAspect="1"/>
          </p:cNvPicPr>
          <p:nvPr/>
        </p:nvPicPr>
        <p:blipFill>
          <a:blip r:embed="rId6"/>
          <a:stretch>
            <a:fillRect/>
          </a:stretch>
        </p:blipFill>
        <p:spPr>
          <a:xfrm>
            <a:off x="2212739" y="410956"/>
            <a:ext cx="4961729" cy="1778839"/>
          </a:xfrm>
          <a:prstGeom prst="rect">
            <a:avLst/>
          </a:prstGeom>
        </p:spPr>
      </p:pic>
      <p:pic>
        <p:nvPicPr>
          <p:cNvPr id="20" name="Imagen 19">
            <a:extLst>
              <a:ext uri="{FF2B5EF4-FFF2-40B4-BE49-F238E27FC236}">
                <a16:creationId xmlns:a16="http://schemas.microsoft.com/office/drawing/2014/main" id="{5942E644-A451-741E-5D33-6EB29C73F6B9}"/>
              </a:ext>
            </a:extLst>
          </p:cNvPr>
          <p:cNvPicPr>
            <a:picLocks noChangeAspect="1"/>
          </p:cNvPicPr>
          <p:nvPr/>
        </p:nvPicPr>
        <p:blipFill>
          <a:blip r:embed="rId7"/>
          <a:stretch>
            <a:fillRect/>
          </a:stretch>
        </p:blipFill>
        <p:spPr>
          <a:xfrm>
            <a:off x="2190566" y="2731187"/>
            <a:ext cx="4983902" cy="2176234"/>
          </a:xfrm>
          <a:prstGeom prst="rect">
            <a:avLst/>
          </a:prstGeom>
        </p:spPr>
      </p:pic>
      <p:pic>
        <p:nvPicPr>
          <p:cNvPr id="24" name="Imagen 23">
            <a:extLst>
              <a:ext uri="{FF2B5EF4-FFF2-40B4-BE49-F238E27FC236}">
                <a16:creationId xmlns:a16="http://schemas.microsoft.com/office/drawing/2014/main" id="{72F0E9E4-22DE-6460-9DCF-68F56B198B36}"/>
              </a:ext>
            </a:extLst>
          </p:cNvPr>
          <p:cNvPicPr>
            <a:picLocks noChangeAspect="1"/>
          </p:cNvPicPr>
          <p:nvPr/>
        </p:nvPicPr>
        <p:blipFill>
          <a:blip r:embed="rId8"/>
          <a:stretch>
            <a:fillRect/>
          </a:stretch>
        </p:blipFill>
        <p:spPr>
          <a:xfrm>
            <a:off x="85115" y="6358474"/>
            <a:ext cx="4368518" cy="1830919"/>
          </a:xfrm>
          <a:prstGeom prst="rect">
            <a:avLst/>
          </a:prstGeom>
        </p:spPr>
      </p:pic>
    </p:spTree>
    <p:extLst>
      <p:ext uri="{BB962C8B-B14F-4D97-AF65-F5344CB8AC3E}">
        <p14:creationId xmlns:p14="http://schemas.microsoft.com/office/powerpoint/2010/main" val="4558674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59 Rectángulo"/>
          <p:cNvSpPr/>
          <p:nvPr/>
        </p:nvSpPr>
        <p:spPr>
          <a:xfrm>
            <a:off x="-50" y="14392"/>
            <a:ext cx="7200900" cy="504056"/>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354" y="127920"/>
            <a:ext cx="936104" cy="261610"/>
            <a:chOff x="2448322" y="74775"/>
            <a:chExt cx="936104" cy="261610"/>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30  </a:t>
            </a:r>
            <a:endParaRPr lang="es-ES" sz="1050" b="1" dirty="0">
              <a:latin typeface="Arial Narrow" panose="020B0606020202030204" pitchFamily="34" charset="0"/>
            </a:endParaRPr>
          </a:p>
        </p:txBody>
      </p:sp>
      <p:sp>
        <p:nvSpPr>
          <p:cNvPr id="3" name="AutoShape 5" descr="https://encrypted-tbn0.gstatic.com/images?q=tbn:ANd9GcQmYAaqrmXHMkh6n_3D5aU9FAfS3KwTjfrPHPkhV7BM2n6lGz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dirty="0"/>
          </a:p>
        </p:txBody>
      </p:sp>
      <p:sp>
        <p:nvSpPr>
          <p:cNvPr id="26" name="31 Rectángulo"/>
          <p:cNvSpPr/>
          <p:nvPr/>
        </p:nvSpPr>
        <p:spPr>
          <a:xfrm>
            <a:off x="-562" y="3436733"/>
            <a:ext cx="7171815" cy="1754326"/>
          </a:xfrm>
          <a:prstGeom prst="rect">
            <a:avLst/>
          </a:prstGeom>
        </p:spPr>
        <p:txBody>
          <a:bodyPr wrap="square">
            <a:spAutoFit/>
          </a:bodyPr>
          <a:lstStyle/>
          <a:p>
            <a:pPr algn="just"/>
            <a:r>
              <a:rPr lang="es-ES" sz="1200" dirty="0">
                <a:latin typeface="Arial Narrow" panose="020B0606020202030204" pitchFamily="34" charset="0"/>
              </a:rPr>
              <a:t>Este evento es de notificación colectiva y no representa en su totalidad el estado del evento en la ciudad, representa las consultas de las personas en las UPGD notificadoras adscritas al Distrito de Medellín; Este año se reporta la menor tasa de incidencia del evento con relación a los últimos 9 años exceptuando el año 2021 que tuvo una incidencia d 6,0 por mil habitantes , las personas mas afectadas son de sexo femenino esto es el 56,2% de los casos, los grupos mas afectas son  los de 20 a 44 años y los de 1 a 4 años, se presentó 1 muertes relacionadas con el evento y un 3,7% de los casos requirieron ser hospitalizados.  Se observa una disminución con relación al año anterior del 2,8%. </a:t>
            </a:r>
          </a:p>
          <a:p>
            <a:pPr algn="just"/>
            <a:r>
              <a:rPr lang="es-ES" sz="1200" dirty="0">
                <a:latin typeface="Arial Narrow" panose="020B0606020202030204" pitchFamily="34" charset="0"/>
              </a:rPr>
              <a:t>Al observar los canales endémicos pareciera que se dio un aumento de casos en la semana 1; esto se debe a un ajuste estadístico, el año anterior tuvo 53 semanas, por tanto (la semana 53 se divide en 2 la mita de estos casos se le suman a la semana 52 del año 2025 y el otro 50% se le suma a la semana 1 de este año).</a:t>
            </a:r>
            <a:endParaRPr lang="es-CO" sz="1200" dirty="0">
              <a:latin typeface="Arial Narrow" panose="020B0606020202030204" pitchFamily="34" charset="0"/>
            </a:endParaRPr>
          </a:p>
        </p:txBody>
      </p:sp>
      <p:sp>
        <p:nvSpPr>
          <p:cNvPr id="27" name="32 Rectángulo"/>
          <p:cNvSpPr/>
          <p:nvPr/>
        </p:nvSpPr>
        <p:spPr>
          <a:xfrm>
            <a:off x="29547" y="3117559"/>
            <a:ext cx="7141706" cy="319174"/>
          </a:xfrm>
          <a:prstGeom prst="rect">
            <a:avLst/>
          </a:prstGeom>
          <a:solidFill>
            <a:schemeClr val="tx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8" name="33 Grupo"/>
          <p:cNvGrpSpPr/>
          <p:nvPr/>
        </p:nvGrpSpPr>
        <p:grpSpPr>
          <a:xfrm>
            <a:off x="72008" y="3125066"/>
            <a:ext cx="3528392" cy="312519"/>
            <a:chOff x="2448322" y="33831"/>
            <a:chExt cx="3528392" cy="284108"/>
          </a:xfrm>
        </p:grpSpPr>
        <p:sp>
          <p:nvSpPr>
            <p:cNvPr id="29" name="34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1" name="35 Conector recto"/>
            <p:cNvCxnSpPr>
              <a:stCxn id="29"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2" name="36 CuadroTexto"/>
            <p:cNvSpPr txBox="1"/>
            <p:nvPr/>
          </p:nvSpPr>
          <p:spPr>
            <a:xfrm>
              <a:off x="3384426" y="40940"/>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Finales</a:t>
              </a:r>
            </a:p>
          </p:txBody>
        </p:sp>
      </p:grpSp>
      <p:sp>
        <p:nvSpPr>
          <p:cNvPr id="41" name="22 CuadroTexto">
            <a:extLst>
              <a:ext uri="{FF2B5EF4-FFF2-40B4-BE49-F238E27FC236}">
                <a16:creationId xmlns:a16="http://schemas.microsoft.com/office/drawing/2014/main" id="{0287DEDC-FA1B-4343-9744-9BCDC625D897}"/>
              </a:ext>
            </a:extLst>
          </p:cNvPr>
          <p:cNvSpPr txBox="1"/>
          <p:nvPr/>
        </p:nvSpPr>
        <p:spPr>
          <a:xfrm>
            <a:off x="1203371" y="106382"/>
            <a:ext cx="2743410" cy="276999"/>
          </a:xfrm>
          <a:prstGeom prst="rect">
            <a:avLst/>
          </a:prstGeom>
          <a:noFill/>
        </p:spPr>
        <p:txBody>
          <a:bodyPr wrap="square" rtlCol="0">
            <a:spAutoFit/>
          </a:bodyPr>
          <a:lstStyle/>
          <a:p>
            <a:r>
              <a:rPr lang="es-ES" sz="1200" b="1" dirty="0">
                <a:latin typeface="Arial Narrow" panose="020B0606020202030204" pitchFamily="34" charset="0"/>
              </a:rPr>
              <a:t>Canal endémico de las EDA </a:t>
            </a:r>
          </a:p>
        </p:txBody>
      </p:sp>
      <p:sp>
        <p:nvSpPr>
          <p:cNvPr id="39" name="5 Rectángulo">
            <a:extLst>
              <a:ext uri="{FF2B5EF4-FFF2-40B4-BE49-F238E27FC236}">
                <a16:creationId xmlns:a16="http://schemas.microsoft.com/office/drawing/2014/main" id="{28CDAF96-4F9E-4BF5-AF73-01561A898E49}"/>
              </a:ext>
            </a:extLst>
          </p:cNvPr>
          <p:cNvSpPr/>
          <p:nvPr/>
        </p:nvSpPr>
        <p:spPr>
          <a:xfrm>
            <a:off x="17506" y="2729616"/>
            <a:ext cx="7165788"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100" dirty="0">
                <a:latin typeface="Arial Narrow" panose="020B0606020202030204" pitchFamily="34" charset="0"/>
              </a:rPr>
              <a:t>Figura. Canal endémico de EDA.. Medellín, a Periodo epidemiológico </a:t>
            </a:r>
            <a:r>
              <a:rPr lang="pt-BR" sz="1100" dirty="0">
                <a:latin typeface="Arial Narrow" panose="020B0606020202030204" pitchFamily="34" charset="0"/>
              </a:rPr>
              <a:t> I de 2026(p)</a:t>
            </a:r>
            <a:endParaRPr lang="es-ES" sz="1100" dirty="0">
              <a:latin typeface="Arial Narrow" panose="020B0606020202030204" pitchFamily="34" charset="0"/>
            </a:endParaRPr>
          </a:p>
        </p:txBody>
      </p:sp>
      <p:pic>
        <p:nvPicPr>
          <p:cNvPr id="8" name="Imagen 7">
            <a:extLst>
              <a:ext uri="{FF2B5EF4-FFF2-40B4-BE49-F238E27FC236}">
                <a16:creationId xmlns:a16="http://schemas.microsoft.com/office/drawing/2014/main" id="{6998F1E1-43E9-4D01-A25A-8ED66200936E}"/>
              </a:ext>
            </a:extLst>
          </p:cNvPr>
          <p:cNvPicPr>
            <a:picLocks noChangeAspect="1"/>
          </p:cNvPicPr>
          <p:nvPr/>
        </p:nvPicPr>
        <p:blipFill>
          <a:blip r:embed="rId2"/>
          <a:stretch>
            <a:fillRect/>
          </a:stretch>
        </p:blipFill>
        <p:spPr>
          <a:xfrm>
            <a:off x="-62819" y="566654"/>
            <a:ext cx="6939656" cy="2468699"/>
          </a:xfrm>
          <a:prstGeom prst="rect">
            <a:avLst/>
          </a:prstGeom>
        </p:spPr>
      </p:pic>
      <p:pic>
        <p:nvPicPr>
          <p:cNvPr id="2" name="Imagen 1">
            <a:extLst>
              <a:ext uri="{FF2B5EF4-FFF2-40B4-BE49-F238E27FC236}">
                <a16:creationId xmlns:a16="http://schemas.microsoft.com/office/drawing/2014/main" id="{5DE001E6-08D5-4102-9A6A-0650A7DC31B5}"/>
              </a:ext>
            </a:extLst>
          </p:cNvPr>
          <p:cNvPicPr>
            <a:picLocks noChangeAspect="1"/>
          </p:cNvPicPr>
          <p:nvPr/>
        </p:nvPicPr>
        <p:blipFill>
          <a:blip r:embed="rId3"/>
          <a:stretch>
            <a:fillRect/>
          </a:stretch>
        </p:blipFill>
        <p:spPr>
          <a:xfrm>
            <a:off x="2366353" y="5707267"/>
            <a:ext cx="4834547" cy="2251125"/>
          </a:xfrm>
          <a:prstGeom prst="rect">
            <a:avLst/>
          </a:prstGeom>
        </p:spPr>
      </p:pic>
      <p:pic>
        <p:nvPicPr>
          <p:cNvPr id="5" name="Imagen 4">
            <a:extLst>
              <a:ext uri="{FF2B5EF4-FFF2-40B4-BE49-F238E27FC236}">
                <a16:creationId xmlns:a16="http://schemas.microsoft.com/office/drawing/2014/main" id="{C49CB8AB-92DB-47A4-AC10-39C3D73DBFD9}"/>
              </a:ext>
            </a:extLst>
          </p:cNvPr>
          <p:cNvPicPr>
            <a:picLocks noChangeAspect="1"/>
          </p:cNvPicPr>
          <p:nvPr/>
        </p:nvPicPr>
        <p:blipFill>
          <a:blip r:embed="rId4"/>
          <a:stretch>
            <a:fillRect/>
          </a:stretch>
        </p:blipFill>
        <p:spPr>
          <a:xfrm>
            <a:off x="29546" y="5202241"/>
            <a:ext cx="2099877" cy="2338589"/>
          </a:xfrm>
          <a:prstGeom prst="rect">
            <a:avLst/>
          </a:prstGeom>
        </p:spPr>
      </p:pic>
      <p:pic>
        <p:nvPicPr>
          <p:cNvPr id="7" name="Imagen 6">
            <a:extLst>
              <a:ext uri="{FF2B5EF4-FFF2-40B4-BE49-F238E27FC236}">
                <a16:creationId xmlns:a16="http://schemas.microsoft.com/office/drawing/2014/main" id="{1F35BFDE-7330-4E0A-97A3-050693B5357E}"/>
              </a:ext>
            </a:extLst>
          </p:cNvPr>
          <p:cNvPicPr>
            <a:picLocks noChangeAspect="1"/>
          </p:cNvPicPr>
          <p:nvPr/>
        </p:nvPicPr>
        <p:blipFill>
          <a:blip r:embed="rId5"/>
          <a:stretch>
            <a:fillRect/>
          </a:stretch>
        </p:blipFill>
        <p:spPr>
          <a:xfrm>
            <a:off x="2129424" y="5198315"/>
            <a:ext cx="5041829" cy="426757"/>
          </a:xfrm>
          <a:prstGeom prst="rect">
            <a:avLst/>
          </a:prstGeom>
        </p:spPr>
      </p:pic>
      <p:pic>
        <p:nvPicPr>
          <p:cNvPr id="9" name="Imagen 8">
            <a:extLst>
              <a:ext uri="{FF2B5EF4-FFF2-40B4-BE49-F238E27FC236}">
                <a16:creationId xmlns:a16="http://schemas.microsoft.com/office/drawing/2014/main" id="{9A6F006B-F544-4397-AEB0-EEF9D5C4C3B6}"/>
              </a:ext>
            </a:extLst>
          </p:cNvPr>
          <p:cNvPicPr>
            <a:picLocks noChangeAspect="1"/>
          </p:cNvPicPr>
          <p:nvPr/>
        </p:nvPicPr>
        <p:blipFill>
          <a:blip r:embed="rId6"/>
          <a:stretch>
            <a:fillRect/>
          </a:stretch>
        </p:blipFill>
        <p:spPr>
          <a:xfrm>
            <a:off x="3222743" y="5292285"/>
            <a:ext cx="2645893" cy="353599"/>
          </a:xfrm>
          <a:prstGeom prst="rect">
            <a:avLst/>
          </a:prstGeom>
        </p:spPr>
      </p:pic>
      <p:grpSp>
        <p:nvGrpSpPr>
          <p:cNvPr id="24" name="60 Grupo">
            <a:extLst>
              <a:ext uri="{FF2B5EF4-FFF2-40B4-BE49-F238E27FC236}">
                <a16:creationId xmlns:a16="http://schemas.microsoft.com/office/drawing/2014/main" id="{4173EF0E-1168-426E-983A-23BA3595A281}"/>
              </a:ext>
            </a:extLst>
          </p:cNvPr>
          <p:cNvGrpSpPr/>
          <p:nvPr/>
        </p:nvGrpSpPr>
        <p:grpSpPr>
          <a:xfrm>
            <a:off x="2286639" y="5292285"/>
            <a:ext cx="936104" cy="261610"/>
            <a:chOff x="2448322" y="74775"/>
            <a:chExt cx="936104" cy="261610"/>
          </a:xfrm>
        </p:grpSpPr>
        <p:sp>
          <p:nvSpPr>
            <p:cNvPr id="25" name="61 Elipse">
              <a:extLst>
                <a:ext uri="{FF2B5EF4-FFF2-40B4-BE49-F238E27FC236}">
                  <a16:creationId xmlns:a16="http://schemas.microsoft.com/office/drawing/2014/main" id="{738848F9-6BA5-4C36-9358-A4321E4141EC}"/>
                </a:ext>
              </a:extLst>
            </p:cNvPr>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0" name="62 Conector recto">
              <a:extLst>
                <a:ext uri="{FF2B5EF4-FFF2-40B4-BE49-F238E27FC236}">
                  <a16:creationId xmlns:a16="http://schemas.microsoft.com/office/drawing/2014/main" id="{D16198C1-6205-45C4-8DC1-DBF4643269F2}"/>
                </a:ext>
              </a:extLst>
            </p:cNvPr>
            <p:cNvCxnSpPr>
              <a:stCxn id="25"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grpSp>
      <p:pic>
        <p:nvPicPr>
          <p:cNvPr id="10" name="Imagen 9">
            <a:extLst>
              <a:ext uri="{FF2B5EF4-FFF2-40B4-BE49-F238E27FC236}">
                <a16:creationId xmlns:a16="http://schemas.microsoft.com/office/drawing/2014/main" id="{5E036D0F-7E9D-4551-824F-CB617855F1D0}"/>
              </a:ext>
            </a:extLst>
          </p:cNvPr>
          <p:cNvPicPr>
            <a:picLocks noChangeAspect="1"/>
          </p:cNvPicPr>
          <p:nvPr/>
        </p:nvPicPr>
        <p:blipFill>
          <a:blip r:embed="rId7"/>
          <a:stretch>
            <a:fillRect/>
          </a:stretch>
        </p:blipFill>
        <p:spPr>
          <a:xfrm>
            <a:off x="29546" y="7540830"/>
            <a:ext cx="2099877" cy="1603169"/>
          </a:xfrm>
          <a:prstGeom prst="rect">
            <a:avLst/>
          </a:prstGeom>
        </p:spPr>
      </p:pic>
      <p:sp>
        <p:nvSpPr>
          <p:cNvPr id="33" name="69 Rectángulo">
            <a:extLst>
              <a:ext uri="{FF2B5EF4-FFF2-40B4-BE49-F238E27FC236}">
                <a16:creationId xmlns:a16="http://schemas.microsoft.com/office/drawing/2014/main" id="{95ACB007-0043-4EC5-9B47-E9C31483F9CA}"/>
              </a:ext>
            </a:extLst>
          </p:cNvPr>
          <p:cNvSpPr/>
          <p:nvPr/>
        </p:nvSpPr>
        <p:spPr>
          <a:xfrm>
            <a:off x="2081586" y="7877923"/>
            <a:ext cx="4928206" cy="346249"/>
          </a:xfrm>
          <a:prstGeom prst="rect">
            <a:avLst/>
          </a:prstGeom>
        </p:spPr>
        <p:txBody>
          <a:bodyPr wrap="square">
            <a:spAutoFit/>
          </a:bodyPr>
          <a:lstStyle/>
          <a:p>
            <a:r>
              <a:rPr lang="es-ES" sz="600" dirty="0">
                <a:latin typeface="Arial Narrow" panose="020B0606020202030204" pitchFamily="34" charset="0"/>
              </a:rPr>
              <a:t>Fuente: SIVIGILA. Secretaria de Salud de Medellín Distrito de Ciencia Tecnología e Innovación.</a:t>
            </a:r>
          </a:p>
          <a:p>
            <a:pPr algn="just"/>
            <a:r>
              <a:rPr lang="es-ES" sz="1050" dirty="0">
                <a:latin typeface="Arial Narrow" panose="020B0606020202030204" pitchFamily="34" charset="0"/>
              </a:rPr>
              <a:t>Figura. Incidencia Fiebre tifoidea. Medellin 2018 – 2026(p). </a:t>
            </a:r>
          </a:p>
        </p:txBody>
      </p:sp>
      <p:sp>
        <p:nvSpPr>
          <p:cNvPr id="34" name="68 Rectángulo">
            <a:extLst>
              <a:ext uri="{FF2B5EF4-FFF2-40B4-BE49-F238E27FC236}">
                <a16:creationId xmlns:a16="http://schemas.microsoft.com/office/drawing/2014/main" id="{8D4722D3-6081-4840-8B42-79C85F238B5B}"/>
              </a:ext>
            </a:extLst>
          </p:cNvPr>
          <p:cNvSpPr/>
          <p:nvPr/>
        </p:nvSpPr>
        <p:spPr>
          <a:xfrm>
            <a:off x="2164513" y="8342414"/>
            <a:ext cx="5018781" cy="738664"/>
          </a:xfrm>
          <a:prstGeom prst="rect">
            <a:avLst/>
          </a:prstGeom>
        </p:spPr>
        <p:txBody>
          <a:bodyPr wrap="square">
            <a:spAutoFit/>
          </a:bodyPr>
          <a:lstStyle/>
          <a:p>
            <a:pPr algn="just"/>
            <a:r>
              <a:rPr lang="es-CO" dirty="0"/>
              <a:t>Se dio cierre al brote de ciudad de fiebre tifoidea, el último caso se reportó el 29 de julio de 2025.</a:t>
            </a:r>
          </a:p>
          <a:p>
            <a:pPr algn="just"/>
            <a:r>
              <a:rPr lang="es-CO" dirty="0"/>
              <a:t>La incidencia bajo del 04% por cien mil habitantes a 0%</a:t>
            </a:r>
          </a:p>
        </p:txBody>
      </p:sp>
    </p:spTree>
    <p:extLst>
      <p:ext uri="{BB962C8B-B14F-4D97-AF65-F5344CB8AC3E}">
        <p14:creationId xmlns:p14="http://schemas.microsoft.com/office/powerpoint/2010/main" val="28011394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644"/>
        <p:cNvGrpSpPr/>
        <p:nvPr/>
      </p:nvGrpSpPr>
      <p:grpSpPr>
        <a:xfrm>
          <a:off x="0" y="0"/>
          <a:ext cx="0" cy="0"/>
          <a:chOff x="0" y="0"/>
          <a:chExt cx="0" cy="0"/>
        </a:xfrm>
      </p:grpSpPr>
      <p:pic>
        <p:nvPicPr>
          <p:cNvPr id="2646" name="Google Shape;2646;p56"/>
          <p:cNvPicPr preferRelativeResize="0"/>
          <p:nvPr/>
        </p:nvPicPr>
        <p:blipFill rotWithShape="1">
          <a:blip r:embed="rId3">
            <a:alphaModFix/>
          </a:blip>
          <a:srcRect/>
          <a:stretch/>
        </p:blipFill>
        <p:spPr>
          <a:xfrm>
            <a:off x="6712302" y="8695344"/>
            <a:ext cx="436191" cy="337944"/>
          </a:xfrm>
          <a:prstGeom prst="rect">
            <a:avLst/>
          </a:prstGeom>
          <a:noFill/>
          <a:ln>
            <a:noFill/>
          </a:ln>
        </p:spPr>
      </p:pic>
      <p:pic>
        <p:nvPicPr>
          <p:cNvPr id="2647" name="Google Shape;2647;p56"/>
          <p:cNvPicPr preferRelativeResize="0"/>
          <p:nvPr/>
        </p:nvPicPr>
        <p:blipFill rotWithShape="1">
          <a:blip r:embed="rId4">
            <a:alphaModFix/>
          </a:blip>
          <a:srcRect l="-2" r="40938"/>
          <a:stretch/>
        </p:blipFill>
        <p:spPr>
          <a:xfrm>
            <a:off x="0" y="2275443"/>
            <a:ext cx="7200900" cy="6880924"/>
          </a:xfrm>
          <a:prstGeom prst="rect">
            <a:avLst/>
          </a:prstGeom>
          <a:noFill/>
          <a:ln>
            <a:noFill/>
          </a:ln>
        </p:spPr>
      </p:pic>
      <p:grpSp>
        <p:nvGrpSpPr>
          <p:cNvPr id="2648" name="Google Shape;2648;p56"/>
          <p:cNvGrpSpPr/>
          <p:nvPr/>
        </p:nvGrpSpPr>
        <p:grpSpPr>
          <a:xfrm>
            <a:off x="1728242" y="2275443"/>
            <a:ext cx="5305921" cy="6880924"/>
            <a:chOff x="7461810" y="-36659"/>
            <a:chExt cx="4447883" cy="6903934"/>
          </a:xfrm>
        </p:grpSpPr>
        <p:sp>
          <p:nvSpPr>
            <p:cNvPr id="2649" name="Google Shape;2649;p56"/>
            <p:cNvSpPr/>
            <p:nvPr/>
          </p:nvSpPr>
          <p:spPr>
            <a:xfrm>
              <a:off x="7461810" y="-27296"/>
              <a:ext cx="4315226" cy="6894571"/>
            </a:xfrm>
            <a:custGeom>
              <a:avLst/>
              <a:gdLst/>
              <a:ahLst/>
              <a:cxnLst/>
              <a:rect l="l" t="t" r="r" b="b"/>
              <a:pathLst>
                <a:path w="4315226" h="6894571" extrusionOk="0">
                  <a:moveTo>
                    <a:pt x="614150" y="0"/>
                  </a:moveTo>
                  <a:lnTo>
                    <a:pt x="4315226" y="27295"/>
                  </a:lnTo>
                  <a:lnTo>
                    <a:pt x="3673781" y="6894571"/>
                  </a:lnTo>
                  <a:lnTo>
                    <a:pt x="0" y="6894571"/>
                  </a:lnTo>
                  <a:lnTo>
                    <a:pt x="614150" y="0"/>
                  </a:lnTo>
                  <a:close/>
                </a:path>
              </a:pathLst>
            </a:custGeom>
            <a:solidFill>
              <a:srgbClr val="0099CC">
                <a:alpha val="77647"/>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2650" name="Google Shape;2650;p56"/>
            <p:cNvCxnSpPr/>
            <p:nvPr/>
          </p:nvCxnSpPr>
          <p:spPr>
            <a:xfrm flipH="1">
              <a:off x="11280577" y="-36659"/>
              <a:ext cx="629116" cy="6890287"/>
            </a:xfrm>
            <a:prstGeom prst="straightConnector1">
              <a:avLst/>
            </a:prstGeom>
            <a:noFill/>
            <a:ln w="38100" cap="flat" cmpd="sng">
              <a:solidFill>
                <a:schemeClr val="lt1"/>
              </a:solidFill>
              <a:prstDash val="solid"/>
              <a:round/>
              <a:headEnd type="none" w="sm" len="sm"/>
              <a:tailEnd type="none" w="sm" len="sm"/>
            </a:ln>
          </p:spPr>
        </p:cxnSp>
      </p:grpSp>
      <p:sp>
        <p:nvSpPr>
          <p:cNvPr id="2651" name="Google Shape;2651;p56"/>
          <p:cNvSpPr txBox="1"/>
          <p:nvPr/>
        </p:nvSpPr>
        <p:spPr>
          <a:xfrm>
            <a:off x="2520329" y="4572000"/>
            <a:ext cx="3605107" cy="339926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Gracias</a:t>
            </a:r>
            <a:endParaRPr dirty="0"/>
          </a:p>
          <a:p>
            <a:pPr marL="0" marR="0" lvl="0" indent="0" algn="ctr" rtl="0">
              <a:spcBef>
                <a:spcPts val="0"/>
              </a:spcBef>
              <a:spcAft>
                <a:spcPts val="0"/>
              </a:spcAft>
              <a:buNone/>
            </a:pPr>
            <a:r>
              <a:rPr lang="es-ES" sz="3600" i="1" dirty="0">
                <a:solidFill>
                  <a:schemeClr val="lt1"/>
                </a:solidFill>
                <a:latin typeface="Libre Franklin Black"/>
                <a:ea typeface="Libre Franklin Black"/>
                <a:cs typeface="Libre Franklin Black"/>
                <a:sym typeface="Libre Franklin Black"/>
              </a:rPr>
              <a:t>Equipo de Vigilancia epidemiológica y Sistemas de información</a:t>
            </a:r>
            <a:endParaRPr sz="5400" i="1" dirty="0">
              <a:solidFill>
                <a:schemeClr val="lt1"/>
              </a:solidFill>
              <a:latin typeface="Libre Franklin Black"/>
              <a:ea typeface="Libre Franklin Black"/>
              <a:cs typeface="Libre Franklin Black"/>
              <a:sym typeface="Libre Franklin Black"/>
            </a:endParaRPr>
          </a:p>
        </p:txBody>
      </p:sp>
      <p:sp>
        <p:nvSpPr>
          <p:cNvPr id="2652" name="Google Shape;2652;p56"/>
          <p:cNvSpPr txBox="1"/>
          <p:nvPr/>
        </p:nvSpPr>
        <p:spPr>
          <a:xfrm>
            <a:off x="2502805" y="6876256"/>
            <a:ext cx="3598545" cy="45148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s-ES" sz="9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8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nvGrpSpPr>
          <p:cNvPr id="2653" name="Google Shape;2653;p56"/>
          <p:cNvGrpSpPr/>
          <p:nvPr/>
        </p:nvGrpSpPr>
        <p:grpSpPr>
          <a:xfrm>
            <a:off x="0" y="14519"/>
            <a:ext cx="4536554" cy="1605153"/>
            <a:chOff x="0" y="14519"/>
            <a:chExt cx="4536554" cy="1605153"/>
          </a:xfrm>
        </p:grpSpPr>
        <p:sp>
          <p:nvSpPr>
            <p:cNvPr id="2654" name="Google Shape;2654;p56"/>
            <p:cNvSpPr txBox="1"/>
            <p:nvPr/>
          </p:nvSpPr>
          <p:spPr>
            <a:xfrm>
              <a:off x="1162804" y="992927"/>
              <a:ext cx="2734310" cy="626745"/>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600" b="1">
                  <a:solidFill>
                    <a:srgbClr val="000000"/>
                  </a:solidFill>
                  <a:latin typeface="Arial Narrow"/>
                  <a:ea typeface="Arial Narrow"/>
                  <a:cs typeface="Arial Narrow"/>
                  <a:sym typeface="Arial Narrow"/>
                </a:rPr>
                <a:t>Boletín de Periodo Epidemiológico Medellín </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sp>
          <p:nvSpPr>
            <p:cNvPr id="2655" name="Google Shape;2655;p56"/>
            <p:cNvSpPr txBox="1"/>
            <p:nvPr/>
          </p:nvSpPr>
          <p:spPr>
            <a:xfrm>
              <a:off x="0" y="14519"/>
              <a:ext cx="4536554" cy="996946"/>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3200" b="1">
                  <a:solidFill>
                    <a:srgbClr val="00B050"/>
                  </a:solidFill>
                  <a:latin typeface="Arial Narrow"/>
                  <a:ea typeface="Arial Narrow"/>
                  <a:cs typeface="Arial Narrow"/>
                  <a:sym typeface="Arial Narrow"/>
                </a:rPr>
                <a:t>Secretaría de Salud de Medellín</a:t>
              </a: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100" b="1">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ctr"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s-ES" sz="1000">
                  <a:solidFill>
                    <a:srgbClr val="000000"/>
                  </a:solidFill>
                  <a:latin typeface="Calibri"/>
                  <a:ea typeface="Calibri"/>
                  <a:cs typeface="Calibri"/>
                  <a:sym typeface="Calibri"/>
                </a:rPr>
                <a:t> </a:t>
              </a:r>
              <a:endParaRPr sz="1200">
                <a:solidFill>
                  <a:schemeClr val="dk1"/>
                </a:solidFill>
                <a:latin typeface="Times New Roman"/>
                <a:ea typeface="Times New Roman"/>
                <a:cs typeface="Times New Roman"/>
                <a:sym typeface="Times New Roman"/>
              </a:endParaRPr>
            </a:p>
          </p:txBody>
        </p:sp>
      </p:grpSp>
      <p:sp>
        <p:nvSpPr>
          <p:cNvPr id="2656" name="Google Shape;2656;p56"/>
          <p:cNvSpPr txBox="1"/>
          <p:nvPr/>
        </p:nvSpPr>
        <p:spPr>
          <a:xfrm>
            <a:off x="576114" y="1684583"/>
            <a:ext cx="3816424" cy="451485"/>
          </a:xfrm>
          <a:prstGeom prst="rect">
            <a:avLst/>
          </a:prstGeom>
          <a:noFill/>
          <a:ln>
            <a:noFill/>
          </a:ln>
        </p:spPr>
        <p:txBody>
          <a:bodyPr spcFirstLastPara="1" wrap="square" lIns="91425" tIns="45700" rIns="91425" bIns="45700" anchor="t" anchorCtr="0">
            <a:noAutofit/>
          </a:bodyPr>
          <a:lstStyle/>
          <a:p>
            <a:pPr lvl="0" algn="ctr"/>
            <a:r>
              <a:rPr lang="es-ES" sz="800" b="1" dirty="0">
                <a:latin typeface="Arial Narrow"/>
                <a:ea typeface="Arial Narrow"/>
                <a:cs typeface="Arial Narrow"/>
                <a:sym typeface="Arial Narrow"/>
              </a:rPr>
              <a:t>Programa Vigilancia Epidemiológica – Subsecretaría de Salud Pública</a:t>
            </a:r>
            <a:endParaRPr lang="es-ES" sz="1200" dirty="0">
              <a:solidFill>
                <a:schemeClr val="dk1"/>
              </a:solidFill>
              <a:latin typeface="Times New Roman"/>
              <a:ea typeface="Times New Roman"/>
              <a:cs typeface="Times New Roman"/>
              <a:sym typeface="Times New Roman"/>
            </a:endParaRPr>
          </a:p>
          <a:p>
            <a:pPr algn="ctr"/>
            <a:r>
              <a:rPr lang="es-ES" sz="800" b="1" dirty="0">
                <a:latin typeface="Arial Narrow"/>
                <a:ea typeface="Arial Narrow"/>
                <a:cs typeface="Arial Narrow"/>
                <a:sym typeface="Arial Narrow"/>
              </a:rPr>
              <a:t>Período epidemiológico 01 de 2026 - Reporte Semanas 01 a 04 (Hasta enero 31 de 2026)</a:t>
            </a:r>
            <a:endParaRPr lang="es-ES" sz="1200" dirty="0">
              <a:solidFill>
                <a:schemeClr val="dk1"/>
              </a:solidFill>
              <a:latin typeface="Times New Roman"/>
              <a:ea typeface="Times New Roman"/>
              <a:cs typeface="Times New Roman"/>
              <a:sym typeface="Times New Roman"/>
            </a:endParaRPr>
          </a:p>
        </p:txBody>
      </p:sp>
      <p:pic>
        <p:nvPicPr>
          <p:cNvPr id="2657" name="Google Shape;2657;p56"/>
          <p:cNvPicPr preferRelativeResize="0"/>
          <p:nvPr/>
        </p:nvPicPr>
        <p:blipFill rotWithShape="1">
          <a:blip r:embed="rId5">
            <a:alphaModFix/>
          </a:blip>
          <a:srcRect/>
          <a:stretch/>
        </p:blipFill>
        <p:spPr>
          <a:xfrm>
            <a:off x="4449340" y="275325"/>
            <a:ext cx="2463478" cy="1860743"/>
          </a:xfrm>
          <a:prstGeom prst="rect">
            <a:avLst/>
          </a:prstGeom>
          <a:noFill/>
          <a:ln>
            <a:noFill/>
          </a:ln>
        </p:spPr>
      </p:pic>
      <p:sp>
        <p:nvSpPr>
          <p:cNvPr id="2" name="62 CuadroTexto">
            <a:extLst>
              <a:ext uri="{FF2B5EF4-FFF2-40B4-BE49-F238E27FC236}">
                <a16:creationId xmlns:a16="http://schemas.microsoft.com/office/drawing/2014/main" id="{566DEBA3-855E-FFB6-29DC-B22F171087A5}"/>
              </a:ext>
            </a:extLst>
          </p:cNvPr>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a:t>
            </a:r>
            <a:r>
              <a:rPr lang="es-ES" sz="1050" b="1" smtClean="0">
                <a:latin typeface="Arial Narrow" panose="020B0606020202030204" pitchFamily="34" charset="0"/>
              </a:rPr>
              <a:t>31</a:t>
            </a:r>
            <a:endParaRPr lang="es-ES" sz="1050" b="1" dirty="0">
              <a:latin typeface="Arial Narrow" panose="020B0606020202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6" y="-1"/>
            <a:ext cx="2210926" cy="2823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0" y="2824179"/>
            <a:ext cx="2232223" cy="21786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1483" y="623805"/>
            <a:ext cx="2232173"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I- 2026</a:t>
            </a:r>
          </a:p>
        </p:txBody>
      </p:sp>
      <p:sp>
        <p:nvSpPr>
          <p:cNvPr id="6" name="5 Rectángulo"/>
          <p:cNvSpPr/>
          <p:nvPr/>
        </p:nvSpPr>
        <p:spPr>
          <a:xfrm>
            <a:off x="2254889" y="181653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parotiditis. Medellín, a período epidemiológico I de 2026. </a:t>
            </a:r>
          </a:p>
        </p:txBody>
      </p:sp>
      <p:sp>
        <p:nvSpPr>
          <p:cNvPr id="18" name="17 Rectángulo"/>
          <p:cNvSpPr/>
          <p:nvPr/>
        </p:nvSpPr>
        <p:spPr>
          <a:xfrm>
            <a:off x="2200690" y="3419872"/>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parotiditis. Medellín, a período epidemiológico 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5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2226627" y="3923928"/>
            <a:ext cx="3528392" cy="307777"/>
            <a:chOff x="2448322" y="45584"/>
            <a:chExt cx="3528392" cy="307777"/>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4426" y="45584"/>
              <a:ext cx="2592288" cy="307777"/>
            </a:xfrm>
            <a:prstGeom prst="rect">
              <a:avLst/>
            </a:prstGeom>
            <a:noFill/>
          </p:spPr>
          <p:txBody>
            <a:bodyPr wrap="square" rtlCol="0">
              <a:spAutoFit/>
            </a:bodyPr>
            <a:lstStyle/>
            <a:p>
              <a:r>
                <a:rPr lang="es-ES" sz="1400" b="1" dirty="0">
                  <a:latin typeface="Arial Narrow" panose="020B0606020202030204" pitchFamily="34" charset="0"/>
                </a:rPr>
                <a:t>Indicadores</a:t>
              </a:r>
            </a:p>
          </p:txBody>
        </p:sp>
      </p:grpSp>
      <p:sp>
        <p:nvSpPr>
          <p:cNvPr id="16" name="15 CuadroTexto"/>
          <p:cNvSpPr txBox="1"/>
          <p:nvPr/>
        </p:nvSpPr>
        <p:spPr>
          <a:xfrm>
            <a:off x="2127953" y="4258921"/>
            <a:ext cx="1675008" cy="430887"/>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a:t>
            </a:r>
          </a:p>
          <a:p>
            <a:pPr algn="ctr"/>
            <a:r>
              <a:rPr lang="es-ES" sz="1050" b="1" dirty="0">
                <a:latin typeface="Arial Narrow" panose="020B0606020202030204" pitchFamily="34" charset="0"/>
              </a:rPr>
              <a:t>en población general</a:t>
            </a:r>
          </a:p>
        </p:txBody>
      </p:sp>
      <p:sp>
        <p:nvSpPr>
          <p:cNvPr id="53" name="52 CuadroTexto"/>
          <p:cNvSpPr txBox="1"/>
          <p:nvPr/>
        </p:nvSpPr>
        <p:spPr>
          <a:xfrm>
            <a:off x="2498851" y="4564626"/>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0,94* 100 mil</a:t>
            </a:r>
          </a:p>
          <a:p>
            <a:pPr algn="ctr"/>
            <a:r>
              <a:rPr lang="es-ES" sz="1050" b="1" dirty="0">
                <a:latin typeface="Arial Narrow" panose="020B0606020202030204" pitchFamily="34" charset="0"/>
              </a:rPr>
              <a:t>25 casos</a:t>
            </a:r>
          </a:p>
        </p:txBody>
      </p:sp>
      <p:sp>
        <p:nvSpPr>
          <p:cNvPr id="58" name="57 CuadroTexto"/>
          <p:cNvSpPr txBox="1"/>
          <p:nvPr/>
        </p:nvSpPr>
        <p:spPr>
          <a:xfrm>
            <a:off x="3904973" y="4270211"/>
            <a:ext cx="1521623" cy="415498"/>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a:t>
            </a:r>
          </a:p>
          <a:p>
            <a:pPr algn="ctr"/>
            <a:r>
              <a:rPr lang="es-ES" sz="1050" b="1" dirty="0">
                <a:latin typeface="Arial Narrow" panose="020B0606020202030204" pitchFamily="34" charset="0"/>
              </a:rPr>
              <a:t>en menores de 5 años</a:t>
            </a:r>
          </a:p>
        </p:txBody>
      </p:sp>
      <p:sp>
        <p:nvSpPr>
          <p:cNvPr id="61" name="60 CuadroTexto"/>
          <p:cNvSpPr txBox="1"/>
          <p:nvPr/>
        </p:nvSpPr>
        <p:spPr>
          <a:xfrm>
            <a:off x="494426" y="2843808"/>
            <a:ext cx="1220207" cy="338554"/>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0% </a:t>
            </a:r>
            <a:r>
              <a:rPr lang="es-ES" sz="1400" b="1" dirty="0">
                <a:latin typeface="Arial Narrow" panose="020B0606020202030204" pitchFamily="34" charset="0"/>
              </a:rPr>
              <a:t>Mortalidad</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4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105553"/>
            <a:ext cx="2075175" cy="461665"/>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Parotiditis</a:t>
            </a:r>
          </a:p>
        </p:txBody>
      </p:sp>
      <p:sp>
        <p:nvSpPr>
          <p:cNvPr id="47" name="46 CuadroTexto"/>
          <p:cNvSpPr txBox="1"/>
          <p:nvPr/>
        </p:nvSpPr>
        <p:spPr>
          <a:xfrm>
            <a:off x="4165552" y="4573161"/>
            <a:ext cx="877163"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2,38* 100 mil</a:t>
            </a:r>
          </a:p>
          <a:p>
            <a:pPr algn="ctr"/>
            <a:r>
              <a:rPr lang="es-ES" sz="1050" b="1" dirty="0">
                <a:latin typeface="Arial Narrow" panose="020B0606020202030204" pitchFamily="34" charset="0"/>
              </a:rPr>
              <a:t>3 casos</a:t>
            </a:r>
          </a:p>
        </p:txBody>
      </p:sp>
      <p:sp>
        <p:nvSpPr>
          <p:cNvPr id="46" name="44 Rectángulo"/>
          <p:cNvSpPr/>
          <p:nvPr/>
        </p:nvSpPr>
        <p:spPr>
          <a:xfrm>
            <a:off x="5901598" y="5508104"/>
            <a:ext cx="1306073" cy="1461939"/>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parotiditis. Medellín, a período epidemiológico I de 2026.</a:t>
            </a:r>
          </a:p>
        </p:txBody>
      </p:sp>
      <p:grpSp>
        <p:nvGrpSpPr>
          <p:cNvPr id="48" name="25 Grupo"/>
          <p:cNvGrpSpPr/>
          <p:nvPr/>
        </p:nvGrpSpPr>
        <p:grpSpPr>
          <a:xfrm>
            <a:off x="72058" y="5087089"/>
            <a:ext cx="3446504" cy="276999"/>
            <a:chOff x="2448322" y="74775"/>
            <a:chExt cx="3446504" cy="276999"/>
          </a:xfrm>
        </p:grpSpPr>
        <p:sp>
          <p:nvSpPr>
            <p:cNvPr id="49"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27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21" name="54 CuadroTexto">
            <a:extLst>
              <a:ext uri="{FF2B5EF4-FFF2-40B4-BE49-F238E27FC236}">
                <a16:creationId xmlns:a16="http://schemas.microsoft.com/office/drawing/2014/main" id="{390E356C-892A-BB5C-CE0A-77999FB84B0B}"/>
              </a:ext>
            </a:extLst>
          </p:cNvPr>
          <p:cNvSpPr txBox="1"/>
          <p:nvPr/>
        </p:nvSpPr>
        <p:spPr>
          <a:xfrm>
            <a:off x="5440175" y="4252994"/>
            <a:ext cx="1688667" cy="430887"/>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a:t>
            </a:r>
          </a:p>
          <a:p>
            <a:pPr algn="ctr"/>
            <a:r>
              <a:rPr lang="es-ES" sz="1050" b="1" dirty="0">
                <a:latin typeface="Arial Narrow" panose="020B0606020202030204" pitchFamily="34" charset="0"/>
              </a:rPr>
              <a:t> de campo</a:t>
            </a:r>
          </a:p>
        </p:txBody>
      </p:sp>
      <p:sp>
        <p:nvSpPr>
          <p:cNvPr id="22" name="55 CuadroTexto">
            <a:extLst>
              <a:ext uri="{FF2B5EF4-FFF2-40B4-BE49-F238E27FC236}">
                <a16:creationId xmlns:a16="http://schemas.microsoft.com/office/drawing/2014/main" id="{1BEC9A6B-EE5B-FF3B-8D4E-D2FDC2B0B126}"/>
              </a:ext>
            </a:extLst>
          </p:cNvPr>
          <p:cNvSpPr txBox="1"/>
          <p:nvPr/>
        </p:nvSpPr>
        <p:spPr>
          <a:xfrm>
            <a:off x="6007705" y="4541026"/>
            <a:ext cx="612668" cy="423193"/>
          </a:xfrm>
          <a:prstGeom prst="rect">
            <a:avLst/>
          </a:prstGeom>
          <a:noFill/>
        </p:spPr>
        <p:txBody>
          <a:bodyPr wrap="none" rtlCol="0">
            <a:spAutoFit/>
          </a:bodyPr>
          <a:lstStyle/>
          <a:p>
            <a:pPr algn="ctr"/>
            <a:r>
              <a:rPr lang="es-ES" sz="1100" b="1" dirty="0">
                <a:solidFill>
                  <a:srgbClr val="C00000"/>
                </a:solidFill>
                <a:latin typeface="Arial Narrow" panose="020B0606020202030204" pitchFamily="34" charset="0"/>
              </a:rPr>
              <a:t>--%</a:t>
            </a:r>
          </a:p>
          <a:p>
            <a:pPr algn="ctr"/>
            <a:r>
              <a:rPr lang="es-ES" sz="1050" b="1" dirty="0">
                <a:latin typeface="Arial Narrow" panose="020B0606020202030204" pitchFamily="34" charset="0"/>
              </a:rPr>
              <a:t>0 brotes</a:t>
            </a:r>
          </a:p>
        </p:txBody>
      </p:sp>
      <p:grpSp>
        <p:nvGrpSpPr>
          <p:cNvPr id="24" name="7 Grupo">
            <a:extLst>
              <a:ext uri="{FF2B5EF4-FFF2-40B4-BE49-F238E27FC236}">
                <a16:creationId xmlns:a16="http://schemas.microsoft.com/office/drawing/2014/main" id="{BDEA55C7-57E5-4104-1371-310FC32C5D4A}"/>
              </a:ext>
            </a:extLst>
          </p:cNvPr>
          <p:cNvGrpSpPr/>
          <p:nvPr/>
        </p:nvGrpSpPr>
        <p:grpSpPr>
          <a:xfrm>
            <a:off x="182043" y="3867500"/>
            <a:ext cx="1892650" cy="488476"/>
            <a:chOff x="2397524" y="3379972"/>
            <a:chExt cx="4508500" cy="904875"/>
          </a:xfrm>
        </p:grpSpPr>
        <p:pic>
          <p:nvPicPr>
            <p:cNvPr id="25" name="Picture 6">
              <a:extLst>
                <a:ext uri="{FF2B5EF4-FFF2-40B4-BE49-F238E27FC236}">
                  <a16:creationId xmlns:a16="http://schemas.microsoft.com/office/drawing/2014/main" id="{C09A31C9-27B4-494E-FBBE-8DF8C0E90A3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6" name="6 CuadroTexto">
              <a:extLst>
                <a:ext uri="{FF2B5EF4-FFF2-40B4-BE49-F238E27FC236}">
                  <a16:creationId xmlns:a16="http://schemas.microsoft.com/office/drawing/2014/main" id="{6205CF12-AFD2-A7F1-AB1B-58FBCB1FE317}"/>
                </a:ext>
              </a:extLst>
            </p:cNvPr>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25</a:t>
              </a:r>
            </a:p>
          </p:txBody>
        </p:sp>
      </p:grpSp>
      <p:sp>
        <p:nvSpPr>
          <p:cNvPr id="9" name="8 CuadroTexto"/>
          <p:cNvSpPr txBox="1"/>
          <p:nvPr/>
        </p:nvSpPr>
        <p:spPr>
          <a:xfrm>
            <a:off x="288082" y="4403884"/>
            <a:ext cx="1924966" cy="600164"/>
          </a:xfrm>
          <a:prstGeom prst="rect">
            <a:avLst/>
          </a:prstGeom>
          <a:noFill/>
        </p:spPr>
        <p:txBody>
          <a:bodyPr wrap="square" rtlCol="0">
            <a:spAutoFit/>
          </a:bodyPr>
          <a:lstStyle/>
          <a:p>
            <a:r>
              <a:rPr lang="es-ES" sz="1100" b="1" dirty="0">
                <a:latin typeface="Arial Narrow" panose="020B0606020202030204" pitchFamily="34" charset="0"/>
              </a:rPr>
              <a:t>Comportamiento similar respecto al mismo periodo del año anterior</a:t>
            </a:r>
          </a:p>
        </p:txBody>
      </p:sp>
      <p:pic>
        <p:nvPicPr>
          <p:cNvPr id="8" name="Imagen 7">
            <a:extLst>
              <a:ext uri="{FF2B5EF4-FFF2-40B4-BE49-F238E27FC236}">
                <a16:creationId xmlns:a16="http://schemas.microsoft.com/office/drawing/2014/main" id="{5906F55D-B030-D20F-4939-10D7654AA0FC}"/>
              </a:ext>
            </a:extLst>
          </p:cNvPr>
          <p:cNvPicPr>
            <a:picLocks noChangeAspect="1"/>
          </p:cNvPicPr>
          <p:nvPr/>
        </p:nvPicPr>
        <p:blipFill>
          <a:blip r:embed="rId5"/>
          <a:stretch>
            <a:fillRect/>
          </a:stretch>
        </p:blipFill>
        <p:spPr>
          <a:xfrm>
            <a:off x="24662" y="5547933"/>
            <a:ext cx="5876936" cy="3596067"/>
          </a:xfrm>
          <a:prstGeom prst="rect">
            <a:avLst/>
          </a:prstGeom>
        </p:spPr>
      </p:pic>
      <p:pic>
        <p:nvPicPr>
          <p:cNvPr id="17" name="Imagen 16">
            <a:extLst>
              <a:ext uri="{FF2B5EF4-FFF2-40B4-BE49-F238E27FC236}">
                <a16:creationId xmlns:a16="http://schemas.microsoft.com/office/drawing/2014/main" id="{DBFA5E28-4667-4B68-14AC-E61F4E80AC55}"/>
              </a:ext>
            </a:extLst>
          </p:cNvPr>
          <p:cNvPicPr>
            <a:picLocks noChangeAspect="1"/>
          </p:cNvPicPr>
          <p:nvPr/>
        </p:nvPicPr>
        <p:blipFill>
          <a:blip r:embed="rId6"/>
          <a:stretch>
            <a:fillRect/>
          </a:stretch>
        </p:blipFill>
        <p:spPr>
          <a:xfrm>
            <a:off x="2248118" y="392766"/>
            <a:ext cx="4952732" cy="1422498"/>
          </a:xfrm>
          <a:prstGeom prst="rect">
            <a:avLst/>
          </a:prstGeom>
        </p:spPr>
      </p:pic>
      <p:pic>
        <p:nvPicPr>
          <p:cNvPr id="20" name="Imagen 19">
            <a:extLst>
              <a:ext uri="{FF2B5EF4-FFF2-40B4-BE49-F238E27FC236}">
                <a16:creationId xmlns:a16="http://schemas.microsoft.com/office/drawing/2014/main" id="{41736D84-4F4F-6936-8E0D-D920032075F8}"/>
              </a:ext>
            </a:extLst>
          </p:cNvPr>
          <p:cNvPicPr>
            <a:picLocks noChangeAspect="1"/>
          </p:cNvPicPr>
          <p:nvPr/>
        </p:nvPicPr>
        <p:blipFill>
          <a:blip r:embed="rId7"/>
          <a:stretch>
            <a:fillRect/>
          </a:stretch>
        </p:blipFill>
        <p:spPr>
          <a:xfrm>
            <a:off x="2188418" y="2137663"/>
            <a:ext cx="4965054" cy="1309680"/>
          </a:xfrm>
          <a:prstGeom prst="rect">
            <a:avLst/>
          </a:prstGeom>
        </p:spPr>
      </p:pic>
    </p:spTree>
    <p:extLst>
      <p:ext uri="{BB962C8B-B14F-4D97-AF65-F5344CB8AC3E}">
        <p14:creationId xmlns:p14="http://schemas.microsoft.com/office/powerpoint/2010/main" val="3150419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2558984"/>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2672512"/>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a:t>
              </a:r>
            </a:p>
          </p:txBody>
        </p:sp>
      </p:grpSp>
      <p:pic>
        <p:nvPicPr>
          <p:cNvPr id="205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15885" y="4647216"/>
            <a:ext cx="3221992" cy="42186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5</a:t>
            </a:r>
            <a:endParaRPr lang="es-ES" sz="1050" b="1" dirty="0">
              <a:latin typeface="Arial Narrow" panose="020B0606020202030204" pitchFamily="34" charset="0"/>
            </a:endParaRPr>
          </a:p>
        </p:txBody>
      </p:sp>
      <p:grpSp>
        <p:nvGrpSpPr>
          <p:cNvPr id="4" name="3 Grupo"/>
          <p:cNvGrpSpPr/>
          <p:nvPr/>
        </p:nvGrpSpPr>
        <p:grpSpPr>
          <a:xfrm>
            <a:off x="-143966" y="830792"/>
            <a:ext cx="1258607" cy="1651732"/>
            <a:chOff x="-143966" y="539552"/>
            <a:chExt cx="1258607" cy="1651732"/>
          </a:xfrm>
        </p:grpSpPr>
        <p:pic>
          <p:nvPicPr>
            <p:cNvPr id="2051"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11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48%</a:t>
              </a:r>
            </a:p>
          </p:txBody>
        </p:sp>
        <p:sp>
          <p:nvSpPr>
            <p:cNvPr id="31" name="30 CuadroTexto"/>
            <p:cNvSpPr txBox="1"/>
            <p:nvPr/>
          </p:nvSpPr>
          <p:spPr>
            <a:xfrm>
              <a:off x="-143966" y="1914285"/>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12 casos</a:t>
              </a:r>
            </a:p>
          </p:txBody>
        </p:sp>
        <p:sp>
          <p:nvSpPr>
            <p:cNvPr id="37" name="36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5" name="4 Grupo"/>
          <p:cNvGrpSpPr/>
          <p:nvPr/>
        </p:nvGrpSpPr>
        <p:grpSpPr>
          <a:xfrm>
            <a:off x="949682" y="892966"/>
            <a:ext cx="1282616" cy="1594010"/>
            <a:chOff x="767312" y="601726"/>
            <a:chExt cx="1282616" cy="1594010"/>
          </a:xfrm>
        </p:grpSpPr>
        <p:sp>
          <p:nvSpPr>
            <p:cNvPr id="42" name="41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58%</a:t>
              </a:r>
            </a:p>
          </p:txBody>
        </p:sp>
        <p:sp>
          <p:nvSpPr>
            <p:cNvPr id="32" name="31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13 casos</a:t>
              </a:r>
            </a:p>
          </p:txBody>
        </p:sp>
        <p:pic>
          <p:nvPicPr>
            <p:cNvPr id="3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0" name="39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grpSp>
        <p:nvGrpSpPr>
          <p:cNvPr id="6" name="5 Grupo"/>
          <p:cNvGrpSpPr/>
          <p:nvPr/>
        </p:nvGrpSpPr>
        <p:grpSpPr>
          <a:xfrm>
            <a:off x="1944266" y="828222"/>
            <a:ext cx="1414263" cy="1638535"/>
            <a:chOff x="1700534" y="536982"/>
            <a:chExt cx="1414263" cy="1638535"/>
          </a:xfrm>
        </p:grpSpPr>
        <p:sp>
          <p:nvSpPr>
            <p:cNvPr id="43" name="42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39"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7" name="46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48" name="47 CuadroTexto"/>
            <p:cNvSpPr txBox="1"/>
            <p:nvPr/>
          </p:nvSpPr>
          <p:spPr>
            <a:xfrm>
              <a:off x="1792861" y="1898518"/>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1" name="10 Grupo"/>
          <p:cNvGrpSpPr/>
          <p:nvPr/>
        </p:nvGrpSpPr>
        <p:grpSpPr>
          <a:xfrm>
            <a:off x="3105668" y="865888"/>
            <a:ext cx="1246394" cy="1621088"/>
            <a:chOff x="2858112" y="554428"/>
            <a:chExt cx="1246394" cy="1621088"/>
          </a:xfrm>
        </p:grpSpPr>
        <p:sp>
          <p:nvSpPr>
            <p:cNvPr id="49" name="48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7" name="6 Grupo"/>
            <p:cNvGrpSpPr/>
            <p:nvPr/>
          </p:nvGrpSpPr>
          <p:grpSpPr>
            <a:xfrm>
              <a:off x="2874899" y="554428"/>
              <a:ext cx="1229607" cy="1621088"/>
              <a:chOff x="2850938" y="554428"/>
              <a:chExt cx="1229607" cy="1621088"/>
            </a:xfrm>
          </p:grpSpPr>
          <p:sp>
            <p:nvSpPr>
              <p:cNvPr id="44" name="43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46" name="Picture 3"/>
              <p:cNvPicPr>
                <a:picLocks noChangeAspect="1" noChangeArrowheads="1"/>
              </p:cNvPicPr>
              <p:nvPr/>
            </p:nvPicPr>
            <p:blipFill rotWithShape="1">
              <a:blip r:embed="rId4">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0" name="49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9" name="8 Grupo"/>
          <p:cNvGrpSpPr/>
          <p:nvPr/>
        </p:nvGrpSpPr>
        <p:grpSpPr>
          <a:xfrm>
            <a:off x="5622828" y="842667"/>
            <a:ext cx="1610597" cy="1615816"/>
            <a:chOff x="5622828" y="551427"/>
            <a:chExt cx="1610597" cy="1615816"/>
          </a:xfrm>
        </p:grpSpPr>
        <p:pic>
          <p:nvPicPr>
            <p:cNvPr id="20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l="58247"/>
            <a:stretch/>
          </p:blipFill>
          <p:spPr bwMode="auto">
            <a:xfrm>
              <a:off x="5915945" y="551427"/>
              <a:ext cx="924865" cy="8306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3" name="52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Habitante de calle</a:t>
              </a:r>
              <a:endParaRPr lang="es-ES" sz="1200" b="1" u="sng" dirty="0">
                <a:solidFill>
                  <a:sysClr val="windowText" lastClr="000000"/>
                </a:solidFill>
                <a:latin typeface="Arial Narrow" panose="020B0606020202030204" pitchFamily="34" charset="0"/>
              </a:endParaRPr>
            </a:p>
          </p:txBody>
        </p:sp>
        <p:sp>
          <p:nvSpPr>
            <p:cNvPr id="54" name="53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58" name="57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10" name="9 Grupo"/>
          <p:cNvGrpSpPr/>
          <p:nvPr/>
        </p:nvGrpSpPr>
        <p:grpSpPr>
          <a:xfrm>
            <a:off x="4188447" y="974808"/>
            <a:ext cx="1610597" cy="1516901"/>
            <a:chOff x="4078085" y="683568"/>
            <a:chExt cx="1610597" cy="1516901"/>
          </a:xfrm>
        </p:grpSpPr>
        <p:pic>
          <p:nvPicPr>
            <p:cNvPr id="52" name="Picture 4"/>
            <p:cNvPicPr>
              <a:picLocks noChangeAspect="1" noChangeArrowheads="1"/>
            </p:cNvPicPr>
            <p:nvPr/>
          </p:nvPicPr>
          <p:blipFill rotWithShape="1">
            <a:blip r:embed="rId5">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6" name="5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0,0%</a:t>
              </a:r>
            </a:p>
          </p:txBody>
        </p:sp>
        <p:sp>
          <p:nvSpPr>
            <p:cNvPr id="51" name="50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65" name="64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66" name="65 Rectángulo"/>
          <p:cNvSpPr/>
          <p:nvPr/>
        </p:nvSpPr>
        <p:spPr>
          <a:xfrm>
            <a:off x="-6899" y="673529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7" name="66 Grupo"/>
          <p:cNvGrpSpPr/>
          <p:nvPr/>
        </p:nvGrpSpPr>
        <p:grpSpPr>
          <a:xfrm>
            <a:off x="185139" y="6800182"/>
            <a:ext cx="3446504" cy="276999"/>
            <a:chOff x="2448322" y="33831"/>
            <a:chExt cx="3446504" cy="276999"/>
          </a:xfrm>
        </p:grpSpPr>
        <p:sp>
          <p:nvSpPr>
            <p:cNvPr id="68" name="67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9" name="68 Conector recto"/>
            <p:cNvCxnSpPr>
              <a:stCxn id="68"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70" name="69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71" name="70 CuadroTexto"/>
          <p:cNvSpPr txBox="1"/>
          <p:nvPr/>
        </p:nvSpPr>
        <p:spPr>
          <a:xfrm>
            <a:off x="50" y="7118125"/>
            <a:ext cx="7137386" cy="1384995"/>
          </a:xfrm>
          <a:prstGeom prst="rect">
            <a:avLst/>
          </a:prstGeom>
          <a:noFill/>
        </p:spPr>
        <p:txBody>
          <a:bodyPr wrap="square" rtlCol="0">
            <a:spAutoFit/>
          </a:bodyPr>
          <a:lstStyle/>
          <a:p>
            <a:pPr algn="just"/>
            <a:r>
              <a:rPr lang="es-CO" sz="1400" dirty="0">
                <a:latin typeface="Arial Narrow" panose="020B0606020202030204" pitchFamily="34" charset="0"/>
              </a:rPr>
              <a:t>La tendencia actual de la parotiditis según el gráfico de control se encuentra con predominio entre el umbral estacional y el límite inferior calculado según los dos años anteriores. El número de casos este año es similar a lo reportado el año anterior. En promedio se notificaron 7 casos por semana epidemiológica. Los cursos de vida más afectados son el de adultez y adulto mayor; los primeros podrían relacionarse con personas con perdida de inmunidad a través del tiempo. Hasta la semana epidemiológica 4 no se identificaron brotes por este EISP.</a:t>
            </a:r>
          </a:p>
        </p:txBody>
      </p:sp>
      <p:graphicFrame>
        <p:nvGraphicFramePr>
          <p:cNvPr id="57" name="56 Diagrama"/>
          <p:cNvGraphicFramePr/>
          <p:nvPr>
            <p:extLst/>
          </p:nvPr>
        </p:nvGraphicFramePr>
        <p:xfrm>
          <a:off x="-110213" y="3087867"/>
          <a:ext cx="7074187" cy="35283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pSp>
        <p:nvGrpSpPr>
          <p:cNvPr id="55" name="54 Grupo"/>
          <p:cNvGrpSpPr/>
          <p:nvPr/>
        </p:nvGrpSpPr>
        <p:grpSpPr>
          <a:xfrm>
            <a:off x="144066" y="517803"/>
            <a:ext cx="1642872" cy="453797"/>
            <a:chOff x="402095" y="486270"/>
            <a:chExt cx="2369636" cy="453797"/>
          </a:xfrm>
        </p:grpSpPr>
        <p:sp>
          <p:nvSpPr>
            <p:cNvPr id="59" name="58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2" name="7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73" name="72 Grupo"/>
          <p:cNvGrpSpPr/>
          <p:nvPr/>
        </p:nvGrpSpPr>
        <p:grpSpPr>
          <a:xfrm>
            <a:off x="2223152" y="513131"/>
            <a:ext cx="1809346" cy="436841"/>
            <a:chOff x="3060727" y="484500"/>
            <a:chExt cx="2369636" cy="436841"/>
          </a:xfrm>
        </p:grpSpPr>
        <p:sp>
          <p:nvSpPr>
            <p:cNvPr id="74" name="7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5" name="7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76" name="75 Grupo"/>
          <p:cNvGrpSpPr/>
          <p:nvPr/>
        </p:nvGrpSpPr>
        <p:grpSpPr>
          <a:xfrm>
            <a:off x="4573030" y="537991"/>
            <a:ext cx="2771836" cy="436841"/>
            <a:chOff x="2849287" y="484500"/>
            <a:chExt cx="2777877" cy="436841"/>
          </a:xfrm>
        </p:grpSpPr>
        <p:sp>
          <p:nvSpPr>
            <p:cNvPr id="77" name="7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78" name="7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especiales</a:t>
              </a:r>
            </a:p>
          </p:txBody>
        </p:sp>
      </p:grpSp>
    </p:spTree>
    <p:extLst>
      <p:ext uri="{BB962C8B-B14F-4D97-AF65-F5344CB8AC3E}">
        <p14:creationId xmlns:p14="http://schemas.microsoft.com/office/powerpoint/2010/main" val="642435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0" y="-7142"/>
            <a:ext cx="2208636" cy="284512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a:stretch/>
        </p:blipFill>
        <p:spPr bwMode="auto">
          <a:xfrm>
            <a:off x="50" y="2824179"/>
            <a:ext cx="2240673" cy="21828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115830" y="623805"/>
            <a:ext cx="2404500" cy="276999"/>
          </a:xfrm>
          <a:prstGeom prst="rect">
            <a:avLst/>
          </a:prstGeom>
          <a:noFill/>
        </p:spPr>
        <p:txBody>
          <a:bodyPr wrap="square" rtlCol="0">
            <a:spAutoFit/>
          </a:bodyPr>
          <a:lstStyle/>
          <a:p>
            <a:r>
              <a:rPr lang="es-ES" sz="1200" b="1" dirty="0">
                <a:latin typeface="Arial Narrow" panose="020B0606020202030204" pitchFamily="34" charset="0"/>
              </a:rPr>
              <a:t>Periodo epidemiológico I 2026</a:t>
            </a:r>
          </a:p>
        </p:txBody>
      </p:sp>
      <p:sp>
        <p:nvSpPr>
          <p:cNvPr id="6" name="5 Rectángulo"/>
          <p:cNvSpPr/>
          <p:nvPr/>
        </p:nvSpPr>
        <p:spPr>
          <a:xfrm>
            <a:off x="2274078" y="2167727"/>
            <a:ext cx="4946011"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Gráfico de control de varicela. Medellín, a período epidemiológico I de 2026. </a:t>
            </a:r>
          </a:p>
        </p:txBody>
      </p:sp>
      <p:grpSp>
        <p:nvGrpSpPr>
          <p:cNvPr id="8" name="7 Grupo"/>
          <p:cNvGrpSpPr/>
          <p:nvPr/>
        </p:nvGrpSpPr>
        <p:grpSpPr>
          <a:xfrm>
            <a:off x="185295" y="3867500"/>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684167"/>
            </a:xfrm>
            <a:prstGeom prst="rect">
              <a:avLst/>
            </a:prstGeom>
            <a:noFill/>
          </p:spPr>
          <p:txBody>
            <a:bodyPr wrap="square" rtlCol="0">
              <a:spAutoFit/>
            </a:bodyPr>
            <a:lstStyle/>
            <a:p>
              <a:pPr algn="ctr"/>
              <a:r>
                <a:rPr lang="es-ES" b="1" dirty="0">
                  <a:latin typeface="Arial Narrow" panose="020B0606020202030204" pitchFamily="34" charset="0"/>
                </a:rPr>
                <a:t>102</a:t>
              </a:r>
            </a:p>
          </p:txBody>
        </p:sp>
      </p:grpSp>
      <p:sp>
        <p:nvSpPr>
          <p:cNvPr id="10" name="9 Flecha arriba"/>
          <p:cNvSpPr/>
          <p:nvPr/>
        </p:nvSpPr>
        <p:spPr>
          <a:xfrm rot="10800000" flipH="1" flipV="1">
            <a:off x="36910" y="4393732"/>
            <a:ext cx="395188" cy="538707"/>
          </a:xfrm>
          <a:prstGeom prst="up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8 CuadroTexto"/>
          <p:cNvSpPr txBox="1"/>
          <p:nvPr/>
        </p:nvSpPr>
        <p:spPr>
          <a:xfrm>
            <a:off x="185295" y="4326473"/>
            <a:ext cx="1995437" cy="646331"/>
          </a:xfrm>
          <a:prstGeom prst="rect">
            <a:avLst/>
          </a:prstGeom>
          <a:noFill/>
        </p:spPr>
        <p:txBody>
          <a:bodyPr wrap="square" rtlCol="0">
            <a:spAutoFit/>
          </a:bodyPr>
          <a:lstStyle/>
          <a:p>
            <a:pPr algn="r"/>
            <a:r>
              <a:rPr lang="es-ES" sz="1200" b="1" dirty="0">
                <a:latin typeface="Arial Narrow" panose="020B0606020202030204" pitchFamily="34" charset="0"/>
              </a:rPr>
              <a:t>Variación porcentual de 30,8% más respecto al mismo período del año anterior</a:t>
            </a:r>
          </a:p>
        </p:txBody>
      </p:sp>
      <p:sp>
        <p:nvSpPr>
          <p:cNvPr id="18" name="17 Rectángulo"/>
          <p:cNvSpPr/>
          <p:nvPr/>
        </p:nvSpPr>
        <p:spPr>
          <a:xfrm>
            <a:off x="2240673" y="4480828"/>
            <a:ext cx="4836379" cy="353943"/>
          </a:xfrm>
          <a:prstGeom prst="rect">
            <a:avLst/>
          </a:prstGeom>
        </p:spPr>
        <p:txBody>
          <a:bodyPr wrap="square">
            <a:spAutoFit/>
          </a:bodyPr>
          <a:lstStyle/>
          <a:p>
            <a:r>
              <a:rPr lang="es-ES" sz="600" dirty="0">
                <a:latin typeface="Arial Narrow" panose="020B0606020202030204" pitchFamily="34" charset="0"/>
              </a:rPr>
              <a:t>Fuente: SIVIGILA. Secretaria de Salud de Medellín.</a:t>
            </a:r>
          </a:p>
          <a:p>
            <a:pPr algn="just"/>
            <a:r>
              <a:rPr lang="es-ES" sz="1100" dirty="0">
                <a:latin typeface="Arial Narrow" panose="020B0606020202030204" pitchFamily="34" charset="0"/>
              </a:rPr>
              <a:t>Figura. Comportamiento de varicela. Medellín, a periodo epidemiológico I, años 2024-2026.</a:t>
            </a:r>
          </a:p>
        </p:txBody>
      </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04048"/>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5131224"/>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por territorio</a:t>
              </a:r>
            </a:p>
          </p:txBody>
        </p:sp>
      </p:gr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6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4775"/>
            <a:ext cx="2075175" cy="523220"/>
          </a:xfrm>
          <a:noFill/>
        </p:spPr>
        <p:txBody>
          <a:bodyPr wrap="square" rtlCol="0">
            <a:spAutoFit/>
          </a:bodyPr>
          <a:lstStyle/>
          <a:p>
            <a:r>
              <a:rPr lang="es-ES" sz="2800" b="1" dirty="0">
                <a:solidFill>
                  <a:srgbClr val="C00000"/>
                </a:solidFill>
                <a:latin typeface="Arial Narrow" panose="020B0606020202030204" pitchFamily="34" charset="0"/>
                <a:ea typeface="+mn-ea"/>
                <a:cs typeface="+mn-cs"/>
              </a:rPr>
              <a:t>Varicela</a:t>
            </a:r>
          </a:p>
        </p:txBody>
      </p:sp>
      <p:sp>
        <p:nvSpPr>
          <p:cNvPr id="45" name="44 Rectángulo"/>
          <p:cNvSpPr/>
          <p:nvPr/>
        </p:nvSpPr>
        <p:spPr>
          <a:xfrm>
            <a:off x="5894826" y="5530180"/>
            <a:ext cx="1325263" cy="1292662"/>
          </a:xfrm>
          <a:prstGeom prst="rect">
            <a:avLst/>
          </a:prstGeom>
          <a:noFill/>
        </p:spPr>
        <p:txBody>
          <a:bodyPr wrap="square">
            <a:spAutoFit/>
          </a:bodyPr>
          <a:lstStyle/>
          <a:p>
            <a:r>
              <a:rPr lang="es-ES" sz="600" dirty="0">
                <a:latin typeface="Arial Narrow" panose="020B0606020202030204" pitchFamily="34" charset="0"/>
              </a:rPr>
              <a:t>Fuente: SIVIGILA. Secretaria de Salud de Medellín.</a:t>
            </a:r>
          </a:p>
          <a:p>
            <a:r>
              <a:rPr lang="es-ES" sz="1100" dirty="0">
                <a:latin typeface="Arial Narrow" panose="020B0606020202030204" pitchFamily="34" charset="0"/>
              </a:rPr>
              <a:t>Figura. Mapa temático de incidencia de varicela. Medellín, a período epidemiológico I de 2026. </a:t>
            </a:r>
          </a:p>
        </p:txBody>
      </p:sp>
      <p:pic>
        <p:nvPicPr>
          <p:cNvPr id="20" name="Imagen 19">
            <a:extLst>
              <a:ext uri="{FF2B5EF4-FFF2-40B4-BE49-F238E27FC236}">
                <a16:creationId xmlns:a16="http://schemas.microsoft.com/office/drawing/2014/main" id="{F442DAF5-CBCB-4018-2A7A-C8AD34E7F7C4}"/>
              </a:ext>
            </a:extLst>
          </p:cNvPr>
          <p:cNvPicPr>
            <a:picLocks noChangeAspect="1"/>
          </p:cNvPicPr>
          <p:nvPr/>
        </p:nvPicPr>
        <p:blipFill>
          <a:blip r:embed="rId5"/>
          <a:stretch>
            <a:fillRect/>
          </a:stretch>
        </p:blipFill>
        <p:spPr>
          <a:xfrm>
            <a:off x="18997" y="5530181"/>
            <a:ext cx="5899296" cy="3613820"/>
          </a:xfrm>
          <a:prstGeom prst="rect">
            <a:avLst/>
          </a:prstGeom>
        </p:spPr>
      </p:pic>
      <p:pic>
        <p:nvPicPr>
          <p:cNvPr id="22" name="Imagen 21">
            <a:extLst>
              <a:ext uri="{FF2B5EF4-FFF2-40B4-BE49-F238E27FC236}">
                <a16:creationId xmlns:a16="http://schemas.microsoft.com/office/drawing/2014/main" id="{763F3867-15B4-79B1-E200-72C4BE803806}"/>
              </a:ext>
            </a:extLst>
          </p:cNvPr>
          <p:cNvPicPr>
            <a:picLocks noChangeAspect="1"/>
          </p:cNvPicPr>
          <p:nvPr/>
        </p:nvPicPr>
        <p:blipFill>
          <a:blip r:embed="rId6"/>
          <a:stretch>
            <a:fillRect/>
          </a:stretch>
        </p:blipFill>
        <p:spPr>
          <a:xfrm>
            <a:off x="2222657" y="374857"/>
            <a:ext cx="4935572" cy="1732029"/>
          </a:xfrm>
          <a:prstGeom prst="rect">
            <a:avLst/>
          </a:prstGeom>
        </p:spPr>
      </p:pic>
      <p:pic>
        <p:nvPicPr>
          <p:cNvPr id="25" name="Imagen 24">
            <a:extLst>
              <a:ext uri="{FF2B5EF4-FFF2-40B4-BE49-F238E27FC236}">
                <a16:creationId xmlns:a16="http://schemas.microsoft.com/office/drawing/2014/main" id="{089BB01D-A85A-F060-BF91-6A9ABFA27345}"/>
              </a:ext>
            </a:extLst>
          </p:cNvPr>
          <p:cNvPicPr>
            <a:picLocks noChangeAspect="1"/>
          </p:cNvPicPr>
          <p:nvPr/>
        </p:nvPicPr>
        <p:blipFill>
          <a:blip r:embed="rId7"/>
          <a:stretch>
            <a:fillRect/>
          </a:stretch>
        </p:blipFill>
        <p:spPr>
          <a:xfrm>
            <a:off x="2274078" y="2593280"/>
            <a:ext cx="4884150" cy="1865472"/>
          </a:xfrm>
          <a:prstGeom prst="rect">
            <a:avLst/>
          </a:prstGeom>
        </p:spPr>
      </p:pic>
    </p:spTree>
    <p:extLst>
      <p:ext uri="{BB962C8B-B14F-4D97-AF65-F5344CB8AC3E}">
        <p14:creationId xmlns:p14="http://schemas.microsoft.com/office/powerpoint/2010/main" val="19889538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8522" y="5901769"/>
            <a:ext cx="2016224" cy="26398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14" name="13 Rectángulo"/>
          <p:cNvSpPr/>
          <p:nvPr/>
        </p:nvSpPr>
        <p:spPr>
          <a:xfrm>
            <a:off x="0" y="9973"/>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6" name="25 Grupo"/>
          <p:cNvGrpSpPr/>
          <p:nvPr/>
        </p:nvGrpSpPr>
        <p:grpSpPr>
          <a:xfrm>
            <a:off x="277404" y="137149"/>
            <a:ext cx="3446504" cy="276999"/>
            <a:chOff x="2448322" y="74775"/>
            <a:chExt cx="3446504" cy="276999"/>
          </a:xfrm>
        </p:grpSpPr>
        <p:sp>
          <p:nvSpPr>
            <p:cNvPr id="27" name="26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28" name="27 Conector recto"/>
            <p:cNvCxnSpPr>
              <a:stCxn id="27"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9" name="28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sp>
        <p:nvSpPr>
          <p:cNvPr id="60" name="59 Rectángulo"/>
          <p:cNvSpPr/>
          <p:nvPr/>
        </p:nvSpPr>
        <p:spPr>
          <a:xfrm>
            <a:off x="0" y="4185452"/>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61" name="60 Grupo"/>
          <p:cNvGrpSpPr/>
          <p:nvPr/>
        </p:nvGrpSpPr>
        <p:grpSpPr>
          <a:xfrm>
            <a:off x="277404" y="4298980"/>
            <a:ext cx="3446504" cy="276999"/>
            <a:chOff x="2448322" y="74775"/>
            <a:chExt cx="3446504" cy="276999"/>
          </a:xfrm>
        </p:grpSpPr>
        <p:sp>
          <p:nvSpPr>
            <p:cNvPr id="62" name="61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63" name="62 Conector recto"/>
            <p:cNvCxnSpPr>
              <a:stCxn id="62"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64" name="63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Curso de vida y brotes</a:t>
              </a:r>
            </a:p>
          </p:txBody>
        </p:sp>
      </p:grpSp>
      <p:sp>
        <p:nvSpPr>
          <p:cNvPr id="105" name="104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7</a:t>
            </a:r>
            <a:endParaRPr lang="es-ES" sz="1050" b="1" dirty="0">
              <a:latin typeface="Arial Narrow" panose="020B0606020202030204" pitchFamily="34" charset="0"/>
            </a:endParaRPr>
          </a:p>
        </p:txBody>
      </p:sp>
      <p:pic>
        <p:nvPicPr>
          <p:cNvPr id="5122" name="Picture 2"/>
          <p:cNvPicPr>
            <a:picLocks noChangeAspect="1" noChangeArrowheads="1"/>
          </p:cNvPicPr>
          <p:nvPr/>
        </p:nvPicPr>
        <p:blipFill>
          <a:blip r:embed="rId4">
            <a:biLevel thresh="75000"/>
            <a:extLst>
              <a:ext uri="{28A0092B-C50C-407E-A947-70E740481C1C}">
                <a14:useLocalDpi xmlns:a14="http://schemas.microsoft.com/office/drawing/2010/main" val="0"/>
              </a:ext>
            </a:extLst>
          </a:blip>
          <a:srcRect/>
          <a:stretch>
            <a:fillRect/>
          </a:stretch>
        </p:blipFill>
        <p:spPr bwMode="auto">
          <a:xfrm>
            <a:off x="6171850" y="865485"/>
            <a:ext cx="438131" cy="7169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6" name="45 Rectángulo redondeado"/>
          <p:cNvSpPr/>
          <p:nvPr/>
        </p:nvSpPr>
        <p:spPr>
          <a:xfrm>
            <a:off x="744567" y="4872680"/>
            <a:ext cx="2644371" cy="39635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Distribución de los brotes</a:t>
            </a:r>
          </a:p>
        </p:txBody>
      </p:sp>
      <p:cxnSp>
        <p:nvCxnSpPr>
          <p:cNvPr id="7" name="6 Conector angular"/>
          <p:cNvCxnSpPr>
            <a:stCxn id="46" idx="2"/>
          </p:cNvCxnSpPr>
          <p:nvPr/>
        </p:nvCxnSpPr>
        <p:spPr>
          <a:xfrm rot="16200000" flipH="1">
            <a:off x="1918119" y="5417663"/>
            <a:ext cx="297268" cy="1"/>
          </a:xfrm>
          <a:prstGeom prst="bentConnector3">
            <a:avLst>
              <a:gd name="adj1" fmla="val 50000"/>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graphicFrame>
        <p:nvGraphicFramePr>
          <p:cNvPr id="17" name="16 Tabla"/>
          <p:cNvGraphicFramePr>
            <a:graphicFrameLocks noGrp="1"/>
          </p:cNvGraphicFramePr>
          <p:nvPr>
            <p:extLst/>
          </p:nvPr>
        </p:nvGraphicFramePr>
        <p:xfrm>
          <a:off x="808849" y="5580236"/>
          <a:ext cx="2680766" cy="1477941"/>
        </p:xfrm>
        <a:graphic>
          <a:graphicData uri="http://schemas.openxmlformats.org/drawingml/2006/table">
            <a:tbl>
              <a:tblPr firstRow="1" bandRow="1">
                <a:tableStyleId>{68D230F3-CF80-4859-8CE7-A43EE81993B5}</a:tableStyleId>
              </a:tblPr>
              <a:tblGrid>
                <a:gridCol w="1822207">
                  <a:extLst>
                    <a:ext uri="{9D8B030D-6E8A-4147-A177-3AD203B41FA5}">
                      <a16:colId xmlns:a16="http://schemas.microsoft.com/office/drawing/2014/main" val="20000"/>
                    </a:ext>
                  </a:extLst>
                </a:gridCol>
                <a:gridCol w="858559">
                  <a:extLst>
                    <a:ext uri="{9D8B030D-6E8A-4147-A177-3AD203B41FA5}">
                      <a16:colId xmlns:a16="http://schemas.microsoft.com/office/drawing/2014/main" val="20001"/>
                    </a:ext>
                  </a:extLst>
                </a:gridCol>
              </a:tblGrid>
              <a:tr h="292208">
                <a:tc>
                  <a:txBody>
                    <a:bodyPr/>
                    <a:lstStyle/>
                    <a:p>
                      <a:pPr algn="ctr"/>
                      <a:r>
                        <a:rPr lang="es-CO" sz="1000" dirty="0">
                          <a:latin typeface="Arial Narrow" panose="020B0606020202030204" pitchFamily="34" charset="0"/>
                        </a:rPr>
                        <a:t>Lugar</a:t>
                      </a:r>
                    </a:p>
                  </a:txBody>
                  <a:tcPr/>
                </a:tc>
                <a:tc>
                  <a:txBody>
                    <a:bodyPr/>
                    <a:lstStyle/>
                    <a:p>
                      <a:pPr algn="ctr"/>
                      <a:r>
                        <a:rPr lang="es-CO" sz="1000" dirty="0">
                          <a:latin typeface="Arial Narrow" panose="020B0606020202030204" pitchFamily="34" charset="0"/>
                        </a:rPr>
                        <a:t>Total brotes</a:t>
                      </a:r>
                    </a:p>
                  </a:txBody>
                  <a:tcPr/>
                </a:tc>
                <a:extLst>
                  <a:ext uri="{0D108BD9-81ED-4DB2-BD59-A6C34878D82A}">
                    <a16:rowId xmlns:a16="http://schemas.microsoft.com/office/drawing/2014/main" val="10000"/>
                  </a:ext>
                </a:extLst>
              </a:tr>
              <a:tr h="178572">
                <a:tc>
                  <a:txBody>
                    <a:bodyPr/>
                    <a:lstStyle/>
                    <a:p>
                      <a:pPr algn="l"/>
                      <a:r>
                        <a:rPr lang="es-CO" sz="1000" dirty="0">
                          <a:latin typeface="Arial Narrow" panose="020B0606020202030204" pitchFamily="34" charset="0"/>
                        </a:rPr>
                        <a:t>Sector educativo</a:t>
                      </a:r>
                    </a:p>
                  </a:txBody>
                  <a:tcPr/>
                </a:tc>
                <a:tc>
                  <a:txBody>
                    <a:bodyPr/>
                    <a:lstStyle/>
                    <a:p>
                      <a:pPr algn="ctr"/>
                      <a:r>
                        <a:rPr lang="es-CO" sz="1000" dirty="0">
                          <a:latin typeface="Arial Narrow" panose="020B0606020202030204" pitchFamily="34" charset="0"/>
                        </a:rPr>
                        <a:t>0</a:t>
                      </a:r>
                    </a:p>
                  </a:txBody>
                  <a:tcPr/>
                </a:tc>
                <a:extLst>
                  <a:ext uri="{0D108BD9-81ED-4DB2-BD59-A6C34878D82A}">
                    <a16:rowId xmlns:a16="http://schemas.microsoft.com/office/drawing/2014/main" val="10001"/>
                  </a:ext>
                </a:extLst>
              </a:tr>
              <a:tr h="405845">
                <a:tc>
                  <a:txBody>
                    <a:bodyPr/>
                    <a:lstStyle/>
                    <a:p>
                      <a:pPr algn="l"/>
                      <a:r>
                        <a:rPr lang="es-CO" sz="1000" dirty="0">
                          <a:latin typeface="Arial Narrow" panose="020B0606020202030204" pitchFamily="34" charset="0"/>
                        </a:rPr>
                        <a:t>Centro Penitenciario- Estación</a:t>
                      </a:r>
                      <a:r>
                        <a:rPr lang="es-CO" sz="1000" baseline="0" dirty="0">
                          <a:latin typeface="Arial Narrow" panose="020B0606020202030204" pitchFamily="34" charset="0"/>
                        </a:rPr>
                        <a:t> de Policía- Batallón</a:t>
                      </a:r>
                      <a:endParaRPr lang="es-CO" sz="1000" dirty="0">
                        <a:latin typeface="Arial Narrow" panose="020B0606020202030204" pitchFamily="34" charset="0"/>
                      </a:endParaRPr>
                    </a:p>
                  </a:txBody>
                  <a:tcPr/>
                </a:tc>
                <a:tc>
                  <a:txBody>
                    <a:bodyPr/>
                    <a:lstStyle/>
                    <a:p>
                      <a:pPr algn="ctr"/>
                      <a:r>
                        <a:rPr lang="es-419" sz="1000" dirty="0">
                          <a:latin typeface="Arial Narrow" panose="020B0606020202030204" pitchFamily="34" charset="0"/>
                        </a:rPr>
                        <a:t>1</a:t>
                      </a:r>
                      <a:endParaRPr lang="es-CO" sz="1000" dirty="0">
                        <a:latin typeface="Arial Narrow" panose="020B0606020202030204" pitchFamily="34" charset="0"/>
                      </a:endParaRPr>
                    </a:p>
                  </a:txBody>
                  <a:tcPr/>
                </a:tc>
                <a:extLst>
                  <a:ext uri="{0D108BD9-81ED-4DB2-BD59-A6C34878D82A}">
                    <a16:rowId xmlns:a16="http://schemas.microsoft.com/office/drawing/2014/main" val="10002"/>
                  </a:ext>
                </a:extLst>
              </a:tr>
              <a:tr h="292208">
                <a:tc>
                  <a:txBody>
                    <a:bodyPr/>
                    <a:lstStyle/>
                    <a:p>
                      <a:pPr algn="l"/>
                      <a:r>
                        <a:rPr lang="es-CO" sz="1000" dirty="0">
                          <a:latin typeface="Arial Narrow" panose="020B0606020202030204" pitchFamily="34" charset="0"/>
                        </a:rPr>
                        <a:t>Otro </a:t>
                      </a:r>
                    </a:p>
                  </a:txBody>
                  <a:tcPr/>
                </a:tc>
                <a:tc>
                  <a:txBody>
                    <a:bodyPr/>
                    <a:lstStyle/>
                    <a:p>
                      <a:pPr algn="ctr"/>
                      <a:r>
                        <a:rPr lang="es-419" sz="1000" dirty="0">
                          <a:latin typeface="Arial Narrow" panose="020B0606020202030204" pitchFamily="34" charset="0"/>
                        </a:rPr>
                        <a:t>1</a:t>
                      </a:r>
                      <a:endParaRPr lang="es-CO" sz="1000" dirty="0">
                        <a:latin typeface="Arial Narrow" panose="020B0606020202030204" pitchFamily="34" charset="0"/>
                      </a:endParaRPr>
                    </a:p>
                  </a:txBody>
                  <a:tcPr/>
                </a:tc>
                <a:extLst>
                  <a:ext uri="{0D108BD9-81ED-4DB2-BD59-A6C34878D82A}">
                    <a16:rowId xmlns:a16="http://schemas.microsoft.com/office/drawing/2014/main" val="10003"/>
                  </a:ext>
                </a:extLst>
              </a:tr>
              <a:tr h="183983">
                <a:tc>
                  <a:txBody>
                    <a:bodyPr/>
                    <a:lstStyle/>
                    <a:p>
                      <a:pPr algn="l"/>
                      <a:r>
                        <a:rPr lang="es-CO" sz="1000" kern="1200" dirty="0">
                          <a:solidFill>
                            <a:schemeClr val="tx1"/>
                          </a:solidFill>
                          <a:latin typeface="Arial Narrow" panose="020B0606020202030204" pitchFamily="34" charset="0"/>
                          <a:ea typeface="+mn-ea"/>
                          <a:cs typeface="+mn-cs"/>
                        </a:rPr>
                        <a:t>Familiares</a:t>
                      </a:r>
                    </a:p>
                  </a:txBody>
                  <a:tcPr/>
                </a:tc>
                <a:tc>
                  <a:txBody>
                    <a:bodyPr/>
                    <a:lstStyle/>
                    <a:p>
                      <a:pPr marL="0" algn="ctr" defTabSz="914400" rtl="0" eaLnBrk="1" latinLnBrk="0" hangingPunct="1"/>
                      <a:r>
                        <a:rPr lang="es-CO" sz="1000" kern="1200" dirty="0">
                          <a:solidFill>
                            <a:schemeClr val="tx1"/>
                          </a:solidFill>
                          <a:latin typeface="Arial Narrow" panose="020B0606020202030204" pitchFamily="34" charset="0"/>
                          <a:ea typeface="+mn-ea"/>
                          <a:cs typeface="+mn-cs"/>
                        </a:rPr>
                        <a:t>0</a:t>
                      </a:r>
                    </a:p>
                  </a:txBody>
                  <a:tcPr/>
                </a:tc>
                <a:extLst>
                  <a:ext uri="{0D108BD9-81ED-4DB2-BD59-A6C34878D82A}">
                    <a16:rowId xmlns:a16="http://schemas.microsoft.com/office/drawing/2014/main" val="10004"/>
                  </a:ext>
                </a:extLst>
              </a:tr>
            </a:tbl>
          </a:graphicData>
        </a:graphic>
      </p:graphicFrame>
      <p:sp>
        <p:nvSpPr>
          <p:cNvPr id="51" name="50 CuadroTexto"/>
          <p:cNvSpPr txBox="1"/>
          <p:nvPr/>
        </p:nvSpPr>
        <p:spPr>
          <a:xfrm>
            <a:off x="95983" y="3075922"/>
            <a:ext cx="2331345"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población general</a:t>
            </a:r>
          </a:p>
        </p:txBody>
      </p:sp>
      <p:cxnSp>
        <p:nvCxnSpPr>
          <p:cNvPr id="53" name="52 Conector recto de flecha"/>
          <p:cNvCxnSpPr/>
          <p:nvPr/>
        </p:nvCxnSpPr>
        <p:spPr>
          <a:xfrm>
            <a:off x="4479067" y="3982770"/>
            <a:ext cx="2582164"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54" name="53 Conector recto de flecha"/>
          <p:cNvCxnSpPr/>
          <p:nvPr/>
        </p:nvCxnSpPr>
        <p:spPr>
          <a:xfrm flipH="1">
            <a:off x="107240" y="3982770"/>
            <a:ext cx="257161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5" name="54 CuadroTexto"/>
          <p:cNvSpPr txBox="1"/>
          <p:nvPr/>
        </p:nvSpPr>
        <p:spPr>
          <a:xfrm>
            <a:off x="160992" y="3413763"/>
            <a:ext cx="2148345"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4,03 x 100 mil habitantes</a:t>
            </a:r>
          </a:p>
          <a:p>
            <a:pPr algn="ctr"/>
            <a:r>
              <a:rPr lang="es-ES" sz="1400" b="1" dirty="0">
                <a:latin typeface="Arial Narrow" panose="020B0606020202030204" pitchFamily="34" charset="0"/>
              </a:rPr>
              <a:t>102 casos</a:t>
            </a:r>
          </a:p>
        </p:txBody>
      </p:sp>
      <p:sp>
        <p:nvSpPr>
          <p:cNvPr id="58" name="57 CuadroTexto"/>
          <p:cNvSpPr txBox="1"/>
          <p:nvPr/>
        </p:nvSpPr>
        <p:spPr>
          <a:xfrm>
            <a:off x="4753486" y="3091333"/>
            <a:ext cx="2487186" cy="261610"/>
          </a:xfrm>
          <a:prstGeom prst="rect">
            <a:avLst/>
          </a:prstGeom>
          <a:noFill/>
        </p:spPr>
        <p:txBody>
          <a:bodyPr wrap="square" rtlCol="0">
            <a:spAutoFit/>
          </a:bodyPr>
          <a:lstStyle/>
          <a:p>
            <a:pPr algn="ctr"/>
            <a:r>
              <a:rPr lang="es-ES" sz="1100" b="1" dirty="0">
                <a:latin typeface="Arial Narrow" panose="020B0606020202030204" pitchFamily="34" charset="0"/>
              </a:rPr>
              <a:t>Brotes con investigación de campo</a:t>
            </a:r>
          </a:p>
        </p:txBody>
      </p:sp>
      <p:sp>
        <p:nvSpPr>
          <p:cNvPr id="59" name="58 CuadroTexto"/>
          <p:cNvSpPr txBox="1"/>
          <p:nvPr/>
        </p:nvSpPr>
        <p:spPr>
          <a:xfrm>
            <a:off x="5392721" y="3327432"/>
            <a:ext cx="857928"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2</a:t>
            </a:r>
          </a:p>
          <a:p>
            <a:pPr algn="ctr"/>
            <a:r>
              <a:rPr lang="es-ES" sz="1400" b="1" dirty="0">
                <a:latin typeface="Arial Narrow" panose="020B0606020202030204" pitchFamily="34" charset="0"/>
              </a:rPr>
              <a:t>(0 brotes)</a:t>
            </a:r>
          </a:p>
        </p:txBody>
      </p:sp>
      <p:sp>
        <p:nvSpPr>
          <p:cNvPr id="65" name="64 CuadroTexto"/>
          <p:cNvSpPr txBox="1"/>
          <p:nvPr/>
        </p:nvSpPr>
        <p:spPr>
          <a:xfrm>
            <a:off x="2342448" y="3098459"/>
            <a:ext cx="2598512" cy="430887"/>
          </a:xfrm>
          <a:prstGeom prst="rect">
            <a:avLst/>
          </a:prstGeom>
          <a:noFill/>
        </p:spPr>
        <p:txBody>
          <a:bodyPr wrap="square" rtlCol="0">
            <a:spAutoFit/>
          </a:bodyPr>
          <a:lstStyle/>
          <a:p>
            <a:pPr algn="ctr"/>
            <a:r>
              <a:rPr lang="es-ES" sz="1100" b="1" dirty="0">
                <a:latin typeface="Arial Narrow" panose="020B0606020202030204" pitchFamily="34" charset="0"/>
              </a:rPr>
              <a:t>Proporción de incidencia en menores de 5 años</a:t>
            </a:r>
          </a:p>
        </p:txBody>
      </p:sp>
      <p:sp>
        <p:nvSpPr>
          <p:cNvPr id="66" name="65 CuadroTexto"/>
          <p:cNvSpPr txBox="1"/>
          <p:nvPr/>
        </p:nvSpPr>
        <p:spPr>
          <a:xfrm>
            <a:off x="3052403" y="3447511"/>
            <a:ext cx="1263487" cy="553998"/>
          </a:xfrm>
          <a:prstGeom prst="rect">
            <a:avLst/>
          </a:prstGeom>
          <a:noFill/>
        </p:spPr>
        <p:txBody>
          <a:bodyPr wrap="none" rtlCol="0">
            <a:spAutoFit/>
          </a:bodyPr>
          <a:lstStyle/>
          <a:p>
            <a:pPr algn="ctr"/>
            <a:r>
              <a:rPr lang="es-ES" sz="1600" b="1" dirty="0">
                <a:solidFill>
                  <a:srgbClr val="C00000"/>
                </a:solidFill>
                <a:latin typeface="Arial Narrow" panose="020B0606020202030204" pitchFamily="34" charset="0"/>
              </a:rPr>
              <a:t>7,95 x 100 mil</a:t>
            </a:r>
          </a:p>
          <a:p>
            <a:pPr algn="ctr"/>
            <a:r>
              <a:rPr lang="es-ES" sz="1400" b="1" dirty="0">
                <a:latin typeface="Arial Narrow" panose="020B0606020202030204" pitchFamily="34" charset="0"/>
              </a:rPr>
              <a:t>10 casos</a:t>
            </a:r>
          </a:p>
        </p:txBody>
      </p:sp>
      <p:grpSp>
        <p:nvGrpSpPr>
          <p:cNvPr id="78" name="77 Grupo"/>
          <p:cNvGrpSpPr/>
          <p:nvPr/>
        </p:nvGrpSpPr>
        <p:grpSpPr>
          <a:xfrm>
            <a:off x="1944266" y="757458"/>
            <a:ext cx="1414263" cy="1686506"/>
            <a:chOff x="1700534" y="536982"/>
            <a:chExt cx="1414263" cy="1686506"/>
          </a:xfrm>
        </p:grpSpPr>
        <p:sp>
          <p:nvSpPr>
            <p:cNvPr id="79" name="78 Rectángulo redondeado"/>
            <p:cNvSpPr/>
            <p:nvPr/>
          </p:nvSpPr>
          <p:spPr>
            <a:xfrm>
              <a:off x="2047806" y="1571104"/>
              <a:ext cx="740068" cy="360040"/>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59204" r="26197"/>
            <a:stretch/>
          </p:blipFill>
          <p:spPr bwMode="auto">
            <a:xfrm>
              <a:off x="2088282" y="536982"/>
              <a:ext cx="6936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1" name="80 CuadroTexto"/>
            <p:cNvSpPr txBox="1"/>
            <p:nvPr/>
          </p:nvSpPr>
          <p:spPr>
            <a:xfrm>
              <a:off x="1700534" y="1311622"/>
              <a:ext cx="1414263" cy="276999"/>
            </a:xfrm>
            <a:prstGeom prst="rect">
              <a:avLst/>
            </a:prstGeom>
            <a:noFill/>
          </p:spPr>
          <p:txBody>
            <a:bodyPr wrap="square" rtlCol="0">
              <a:spAutoFit/>
            </a:bodyPr>
            <a:lstStyle/>
            <a:p>
              <a:pPr algn="ctr"/>
              <a:r>
                <a:rPr lang="es-ES" sz="1200" b="1" u="sng" dirty="0">
                  <a:latin typeface="Arial Narrow" panose="020B0606020202030204" pitchFamily="34" charset="0"/>
                </a:rPr>
                <a:t>Afrodescendiente</a:t>
              </a:r>
            </a:p>
          </p:txBody>
        </p:sp>
        <p:sp>
          <p:nvSpPr>
            <p:cNvPr id="82" name="81 CuadroTexto"/>
            <p:cNvSpPr txBox="1"/>
            <p:nvPr/>
          </p:nvSpPr>
          <p:spPr>
            <a:xfrm>
              <a:off x="1760919" y="1946489"/>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83" name="82 Grupo"/>
          <p:cNvGrpSpPr/>
          <p:nvPr/>
        </p:nvGrpSpPr>
        <p:grpSpPr>
          <a:xfrm>
            <a:off x="3168402" y="836172"/>
            <a:ext cx="1246394" cy="1621088"/>
            <a:chOff x="2858112" y="554428"/>
            <a:chExt cx="1246394" cy="1621088"/>
          </a:xfrm>
        </p:grpSpPr>
        <p:sp>
          <p:nvSpPr>
            <p:cNvPr id="84" name="83 CuadroTexto"/>
            <p:cNvSpPr txBox="1"/>
            <p:nvPr/>
          </p:nvSpPr>
          <p:spPr>
            <a:xfrm>
              <a:off x="2858112" y="1315874"/>
              <a:ext cx="1229607" cy="251820"/>
            </a:xfrm>
            <a:prstGeom prst="rect">
              <a:avLst/>
            </a:prstGeom>
            <a:noFill/>
          </p:spPr>
          <p:txBody>
            <a:bodyPr wrap="square" rtlCol="0">
              <a:spAutoFit/>
            </a:bodyPr>
            <a:lstStyle/>
            <a:p>
              <a:pPr algn="ctr"/>
              <a:r>
                <a:rPr lang="es-ES" sz="1200" b="1" u="sng" dirty="0">
                  <a:latin typeface="Arial Narrow" panose="020B0606020202030204" pitchFamily="34" charset="0"/>
                </a:rPr>
                <a:t>Indígena</a:t>
              </a:r>
            </a:p>
          </p:txBody>
        </p:sp>
        <p:grpSp>
          <p:nvGrpSpPr>
            <p:cNvPr id="85" name="84 Grupo"/>
            <p:cNvGrpSpPr/>
            <p:nvPr/>
          </p:nvGrpSpPr>
          <p:grpSpPr>
            <a:xfrm>
              <a:off x="2874899" y="554428"/>
              <a:ext cx="1229607" cy="1621088"/>
              <a:chOff x="2850938" y="554428"/>
              <a:chExt cx="1229607" cy="1621088"/>
            </a:xfrm>
          </p:grpSpPr>
          <p:sp>
            <p:nvSpPr>
              <p:cNvPr id="86" name="85 Rectángulo redondeado"/>
              <p:cNvSpPr/>
              <p:nvPr/>
            </p:nvSpPr>
            <p:spPr>
              <a:xfrm>
                <a:off x="3071349" y="1566970"/>
                <a:ext cx="740068"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pic>
            <p:nvPicPr>
              <p:cNvPr id="8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87297"/>
              <a:stretch/>
            </p:blipFill>
            <p:spPr bwMode="auto">
              <a:xfrm>
                <a:off x="3155364" y="554428"/>
                <a:ext cx="60357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8" name="87 CuadroTexto"/>
              <p:cNvSpPr txBox="1"/>
              <p:nvPr/>
            </p:nvSpPr>
            <p:spPr>
              <a:xfrm>
                <a:off x="2850938" y="189851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grpSp>
        <p:nvGrpSpPr>
          <p:cNvPr id="89" name="88 Grupo"/>
          <p:cNvGrpSpPr/>
          <p:nvPr/>
        </p:nvGrpSpPr>
        <p:grpSpPr>
          <a:xfrm>
            <a:off x="5622828" y="1573146"/>
            <a:ext cx="1610597" cy="855621"/>
            <a:chOff x="5622828" y="1311622"/>
            <a:chExt cx="1610597" cy="855621"/>
          </a:xfrm>
        </p:grpSpPr>
        <p:sp>
          <p:nvSpPr>
            <p:cNvPr id="91" name="90 CuadroTexto"/>
            <p:cNvSpPr txBox="1"/>
            <p:nvPr/>
          </p:nvSpPr>
          <p:spPr>
            <a:xfrm>
              <a:off x="5622828" y="1311622"/>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Maternas</a:t>
              </a:r>
              <a:endParaRPr lang="es-ES" sz="1200" b="1" u="sng" dirty="0">
                <a:solidFill>
                  <a:sysClr val="windowText" lastClr="000000"/>
                </a:solidFill>
                <a:latin typeface="Arial Narrow" panose="020B0606020202030204" pitchFamily="34" charset="0"/>
              </a:endParaRPr>
            </a:p>
          </p:txBody>
        </p:sp>
        <p:sp>
          <p:nvSpPr>
            <p:cNvPr id="92" name="91 Rectángulo redondeado"/>
            <p:cNvSpPr/>
            <p:nvPr/>
          </p:nvSpPr>
          <p:spPr>
            <a:xfrm>
              <a:off x="6058092" y="1558697"/>
              <a:ext cx="740068"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93" name="92 CuadroTexto"/>
            <p:cNvSpPr txBox="1"/>
            <p:nvPr/>
          </p:nvSpPr>
          <p:spPr>
            <a:xfrm>
              <a:off x="5837681" y="1890244"/>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grpSp>
        <p:nvGrpSpPr>
          <p:cNvPr id="94" name="93 Grupo"/>
          <p:cNvGrpSpPr/>
          <p:nvPr/>
        </p:nvGrpSpPr>
        <p:grpSpPr>
          <a:xfrm>
            <a:off x="4248522" y="945092"/>
            <a:ext cx="1610597" cy="1516901"/>
            <a:chOff x="4078085" y="683568"/>
            <a:chExt cx="1610597" cy="1516901"/>
          </a:xfrm>
        </p:grpSpPr>
        <p:pic>
          <p:nvPicPr>
            <p:cNvPr id="95" name="Picture 4"/>
            <p:cNvPicPr>
              <a:picLocks noChangeAspect="1" noChangeArrowheads="1"/>
            </p:cNvPicPr>
            <p:nvPr/>
          </p:nvPicPr>
          <p:blipFill rotWithShape="1">
            <a:blip r:embed="rId6">
              <a:biLevel thresh="50000"/>
              <a:extLst>
                <a:ext uri="{28A0092B-C50C-407E-A947-70E740481C1C}">
                  <a14:useLocalDpi xmlns:a14="http://schemas.microsoft.com/office/drawing/2010/main" val="0"/>
                </a:ext>
              </a:extLst>
            </a:blip>
            <a:srcRect r="48966"/>
            <a:stretch/>
          </p:blipFill>
          <p:spPr bwMode="auto">
            <a:xfrm>
              <a:off x="4361548" y="683568"/>
              <a:ext cx="1039102" cy="7635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6" name="95 Rectángulo redondeado"/>
            <p:cNvSpPr/>
            <p:nvPr/>
          </p:nvSpPr>
          <p:spPr>
            <a:xfrm>
              <a:off x="4434758" y="1592873"/>
              <a:ext cx="893884" cy="360040"/>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0%</a:t>
              </a:r>
            </a:p>
          </p:txBody>
        </p:sp>
        <p:sp>
          <p:nvSpPr>
            <p:cNvPr id="97" name="96 CuadroTexto"/>
            <p:cNvSpPr txBox="1"/>
            <p:nvPr/>
          </p:nvSpPr>
          <p:spPr>
            <a:xfrm>
              <a:off x="4078085" y="1331640"/>
              <a:ext cx="1610597" cy="276999"/>
            </a:xfrm>
            <a:prstGeom prst="rect">
              <a:avLst/>
            </a:prstGeom>
            <a:noFill/>
          </p:spPr>
          <p:txBody>
            <a:bodyPr wrap="square" rtlCol="0">
              <a:spAutoFit/>
            </a:bodyPr>
            <a:lstStyle/>
            <a:p>
              <a:pPr algn="ctr"/>
              <a:r>
                <a:rPr lang="es-ES" sz="1200" b="1" u="sng" dirty="0">
                  <a:latin typeface="Arial Narrow" panose="020B0606020202030204" pitchFamily="34" charset="0"/>
                </a:rPr>
                <a:t>Privados de la Libertad</a:t>
              </a:r>
              <a:endParaRPr lang="es-ES" sz="1200" b="1" u="sng" dirty="0">
                <a:solidFill>
                  <a:sysClr val="windowText" lastClr="000000"/>
                </a:solidFill>
                <a:latin typeface="Arial Narrow" panose="020B0606020202030204" pitchFamily="34" charset="0"/>
              </a:endParaRPr>
            </a:p>
          </p:txBody>
        </p:sp>
        <p:sp>
          <p:nvSpPr>
            <p:cNvPr id="98" name="97 CuadroTexto"/>
            <p:cNvSpPr txBox="1"/>
            <p:nvPr/>
          </p:nvSpPr>
          <p:spPr>
            <a:xfrm>
              <a:off x="4266295" y="1923470"/>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0 casos</a:t>
              </a:r>
            </a:p>
          </p:txBody>
        </p:sp>
      </p:grpSp>
      <p:sp>
        <p:nvSpPr>
          <p:cNvPr id="99" name="98 Rectángulo"/>
          <p:cNvSpPr/>
          <p:nvPr/>
        </p:nvSpPr>
        <p:spPr>
          <a:xfrm>
            <a:off x="1963" y="2481356"/>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0" name="99 Grupo"/>
          <p:cNvGrpSpPr/>
          <p:nvPr/>
        </p:nvGrpSpPr>
        <p:grpSpPr>
          <a:xfrm>
            <a:off x="276968" y="2594884"/>
            <a:ext cx="3446504" cy="276999"/>
            <a:chOff x="2448322" y="74775"/>
            <a:chExt cx="3446504" cy="276999"/>
          </a:xfrm>
        </p:grpSpPr>
        <p:sp>
          <p:nvSpPr>
            <p:cNvPr id="101" name="10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2" name="101 Conector recto"/>
            <p:cNvCxnSpPr>
              <a:stCxn id="10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3" name="10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04" name="103 Rectángulo"/>
          <p:cNvSpPr/>
          <p:nvPr/>
        </p:nvSpPr>
        <p:spPr>
          <a:xfrm>
            <a:off x="50" y="7340677"/>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106" name="105 Grupo"/>
          <p:cNvGrpSpPr/>
          <p:nvPr/>
        </p:nvGrpSpPr>
        <p:grpSpPr>
          <a:xfrm>
            <a:off x="192088" y="7405566"/>
            <a:ext cx="3446504" cy="276999"/>
            <a:chOff x="2448322" y="33831"/>
            <a:chExt cx="3446504" cy="276999"/>
          </a:xfrm>
        </p:grpSpPr>
        <p:sp>
          <p:nvSpPr>
            <p:cNvPr id="107" name="106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08" name="107 Conector recto"/>
            <p:cNvCxnSpPr>
              <a:stCxn id="107"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09" name="108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grpSp>
        <p:nvGrpSpPr>
          <p:cNvPr id="90" name="89 Grupo"/>
          <p:cNvGrpSpPr/>
          <p:nvPr/>
        </p:nvGrpSpPr>
        <p:grpSpPr>
          <a:xfrm>
            <a:off x="144066" y="517803"/>
            <a:ext cx="1642872" cy="453797"/>
            <a:chOff x="402095" y="486270"/>
            <a:chExt cx="2369636" cy="453797"/>
          </a:xfrm>
        </p:grpSpPr>
        <p:sp>
          <p:nvSpPr>
            <p:cNvPr id="111" name="110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2" name="111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113" name="112 Grupo"/>
          <p:cNvGrpSpPr/>
          <p:nvPr/>
        </p:nvGrpSpPr>
        <p:grpSpPr>
          <a:xfrm>
            <a:off x="2223152" y="513131"/>
            <a:ext cx="1809346" cy="436841"/>
            <a:chOff x="3060727" y="484500"/>
            <a:chExt cx="2369636" cy="436841"/>
          </a:xfrm>
        </p:grpSpPr>
        <p:sp>
          <p:nvSpPr>
            <p:cNvPr id="114" name="113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5" name="114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Etnia</a:t>
              </a:r>
            </a:p>
          </p:txBody>
        </p:sp>
      </p:grpSp>
      <p:grpSp>
        <p:nvGrpSpPr>
          <p:cNvPr id="116" name="115 Grupo"/>
          <p:cNvGrpSpPr/>
          <p:nvPr/>
        </p:nvGrpSpPr>
        <p:grpSpPr>
          <a:xfrm>
            <a:off x="4573030" y="537991"/>
            <a:ext cx="2771836" cy="436841"/>
            <a:chOff x="2849287" y="484500"/>
            <a:chExt cx="2777877" cy="436841"/>
          </a:xfrm>
        </p:grpSpPr>
        <p:sp>
          <p:nvSpPr>
            <p:cNvPr id="117" name="116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8" name="117 CuadroTexto"/>
            <p:cNvSpPr txBox="1"/>
            <p:nvPr/>
          </p:nvSpPr>
          <p:spPr>
            <a:xfrm>
              <a:off x="2849287" y="484500"/>
              <a:ext cx="2777877" cy="338554"/>
            </a:xfrm>
            <a:prstGeom prst="rect">
              <a:avLst/>
            </a:prstGeom>
            <a:noFill/>
          </p:spPr>
          <p:txBody>
            <a:bodyPr wrap="square" rtlCol="0">
              <a:spAutoFit/>
            </a:bodyPr>
            <a:lstStyle/>
            <a:p>
              <a:pPr algn="ctr"/>
              <a:r>
                <a:rPr lang="es-ES" sz="1600" b="1" dirty="0">
                  <a:latin typeface="Arial Narrow" panose="020B0606020202030204" pitchFamily="34" charset="0"/>
                </a:rPr>
                <a:t>Población especial</a:t>
              </a:r>
            </a:p>
          </p:txBody>
        </p:sp>
      </p:grpSp>
      <p:grpSp>
        <p:nvGrpSpPr>
          <p:cNvPr id="119" name="67 Grupo"/>
          <p:cNvGrpSpPr/>
          <p:nvPr/>
        </p:nvGrpSpPr>
        <p:grpSpPr>
          <a:xfrm>
            <a:off x="-135413" y="936762"/>
            <a:ext cx="1239485" cy="1512661"/>
            <a:chOff x="-135413" y="539552"/>
            <a:chExt cx="1250054" cy="1731005"/>
          </a:xfrm>
        </p:grpSpPr>
        <p:pic>
          <p:nvPicPr>
            <p:cNvPr id="12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5225"/>
            <a:stretch/>
          </p:blipFill>
          <p:spPr bwMode="auto">
            <a:xfrm>
              <a:off x="148822" y="539552"/>
              <a:ext cx="702032"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1" name="69 Rectángulo redondeado"/>
            <p:cNvSpPr/>
            <p:nvPr/>
          </p:nvSpPr>
          <p:spPr>
            <a:xfrm>
              <a:off x="110785" y="1579196"/>
              <a:ext cx="740068"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56,9%</a:t>
              </a:r>
            </a:p>
          </p:txBody>
        </p:sp>
        <p:sp>
          <p:nvSpPr>
            <p:cNvPr id="122" name="70 CuadroTexto"/>
            <p:cNvSpPr txBox="1"/>
            <p:nvPr/>
          </p:nvSpPr>
          <p:spPr>
            <a:xfrm>
              <a:off x="-135413" y="1953575"/>
              <a:ext cx="1229607" cy="316982"/>
            </a:xfrm>
            <a:prstGeom prst="rect">
              <a:avLst/>
            </a:prstGeom>
            <a:noFill/>
          </p:spPr>
          <p:txBody>
            <a:bodyPr wrap="square" rtlCol="0">
              <a:spAutoFit/>
            </a:bodyPr>
            <a:lstStyle/>
            <a:p>
              <a:pPr algn="ctr"/>
              <a:r>
                <a:rPr lang="es-ES" sz="1200" b="1" dirty="0">
                  <a:latin typeface="Arial Narrow" panose="020B0606020202030204" pitchFamily="34" charset="0"/>
                </a:rPr>
                <a:t>58 casos</a:t>
              </a:r>
            </a:p>
          </p:txBody>
        </p:sp>
        <p:sp>
          <p:nvSpPr>
            <p:cNvPr id="123" name="71 CuadroTexto"/>
            <p:cNvSpPr txBox="1"/>
            <p:nvPr/>
          </p:nvSpPr>
          <p:spPr>
            <a:xfrm>
              <a:off x="-114966" y="1305463"/>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grpSp>
      <p:grpSp>
        <p:nvGrpSpPr>
          <p:cNvPr id="124" name="72 Grupo"/>
          <p:cNvGrpSpPr/>
          <p:nvPr/>
        </p:nvGrpSpPr>
        <p:grpSpPr>
          <a:xfrm>
            <a:off x="949682" y="863250"/>
            <a:ext cx="1282616" cy="1594010"/>
            <a:chOff x="767312" y="601726"/>
            <a:chExt cx="1282616" cy="1594010"/>
          </a:xfrm>
        </p:grpSpPr>
        <p:sp>
          <p:nvSpPr>
            <p:cNvPr id="125" name="73 Rectángulo redondeado"/>
            <p:cNvSpPr/>
            <p:nvPr/>
          </p:nvSpPr>
          <p:spPr>
            <a:xfrm>
              <a:off x="1017793" y="1573062"/>
              <a:ext cx="740068"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solidFill>
                    <a:schemeClr val="tx1"/>
                  </a:solidFill>
                  <a:latin typeface="Arial Narrow" panose="020B0606020202030204" pitchFamily="34" charset="0"/>
                </a:rPr>
                <a:t>43,1%</a:t>
              </a:r>
            </a:p>
          </p:txBody>
        </p:sp>
        <p:sp>
          <p:nvSpPr>
            <p:cNvPr id="126" name="74 CuadroTexto"/>
            <p:cNvSpPr txBox="1"/>
            <p:nvPr/>
          </p:nvSpPr>
          <p:spPr>
            <a:xfrm>
              <a:off x="820321" y="1918737"/>
              <a:ext cx="1229607" cy="276999"/>
            </a:xfrm>
            <a:prstGeom prst="rect">
              <a:avLst/>
            </a:prstGeom>
            <a:noFill/>
          </p:spPr>
          <p:txBody>
            <a:bodyPr wrap="square" rtlCol="0">
              <a:spAutoFit/>
            </a:bodyPr>
            <a:lstStyle/>
            <a:p>
              <a:pPr algn="ctr"/>
              <a:r>
                <a:rPr lang="es-ES" sz="1200" b="1" dirty="0">
                  <a:latin typeface="Arial Narrow" panose="020B0606020202030204" pitchFamily="34" charset="0"/>
                </a:rPr>
                <a:t>44 casos</a:t>
              </a:r>
            </a:p>
          </p:txBody>
        </p:sp>
        <p:pic>
          <p:nvPicPr>
            <p:cNvPr id="127"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30557" r="55507"/>
            <a:stretch/>
          </p:blipFill>
          <p:spPr bwMode="auto">
            <a:xfrm>
              <a:off x="1052788" y="601726"/>
              <a:ext cx="662151"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8" name="76 CuadroTexto"/>
            <p:cNvSpPr txBox="1"/>
            <p:nvPr/>
          </p:nvSpPr>
          <p:spPr>
            <a:xfrm>
              <a:off x="767312" y="131412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grpSp>
      <p:sp>
        <p:nvSpPr>
          <p:cNvPr id="129" name="109 CuadroTexto"/>
          <p:cNvSpPr txBox="1"/>
          <p:nvPr/>
        </p:nvSpPr>
        <p:spPr>
          <a:xfrm>
            <a:off x="50" y="7723509"/>
            <a:ext cx="7200800" cy="830997"/>
          </a:xfrm>
          <a:prstGeom prst="rect">
            <a:avLst/>
          </a:prstGeom>
          <a:noFill/>
        </p:spPr>
        <p:txBody>
          <a:bodyPr wrap="square" rtlCol="0">
            <a:spAutoFit/>
          </a:bodyPr>
          <a:lstStyle/>
          <a:p>
            <a:pPr algn="just"/>
            <a:r>
              <a:rPr lang="es-CO" sz="1200" dirty="0">
                <a:latin typeface="Arial Narrow" panose="020B0606020202030204" pitchFamily="34" charset="0"/>
              </a:rPr>
              <a:t>El comportamiento del evento hasta semana epidemiológica 4 ha estado por encima del límite inferior calculado según los dos años anteriores, con tendencia actual estable. Se evidencia un número de casos por encima de lo esperado según lo observado en 2025. Los cursos de vida con mayor número de casos son los de juventud y adultez con más del 65% de los casos. En promedio se notificaron 25 casos por semana epidemiológica.</a:t>
            </a:r>
            <a:endParaRPr lang="es-CO" sz="1400" dirty="0">
              <a:latin typeface="Arial Narrow" panose="020B0606020202030204" pitchFamily="34" charset="0"/>
            </a:endParaRPr>
          </a:p>
        </p:txBody>
      </p:sp>
      <p:graphicFrame>
        <p:nvGraphicFramePr>
          <p:cNvPr id="130" name="19 Diagrama"/>
          <p:cNvGraphicFramePr/>
          <p:nvPr>
            <p:extLst/>
          </p:nvPr>
        </p:nvGraphicFramePr>
        <p:xfrm>
          <a:off x="3255046" y="4829553"/>
          <a:ext cx="4003176" cy="244973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3704695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2214045" cy="28241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3" name="Picture 9"/>
          <p:cNvPicPr>
            <a:picLocks noChangeAspect="1" noChangeArrowheads="1"/>
          </p:cNvPicPr>
          <p:nvPr/>
        </p:nvPicPr>
        <p:blipFill rotWithShape="1">
          <a:blip r:embed="rId3">
            <a:extLst>
              <a:ext uri="{28A0092B-C50C-407E-A947-70E740481C1C}">
                <a14:useLocalDpi xmlns:a14="http://schemas.microsoft.com/office/drawing/2010/main" val="0"/>
              </a:ext>
            </a:extLst>
          </a:blip>
          <a:srcRect t="51432" b="10827"/>
          <a:stretch/>
        </p:blipFill>
        <p:spPr bwMode="auto">
          <a:xfrm>
            <a:off x="0" y="2824179"/>
            <a:ext cx="2232223" cy="20724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0" y="623805"/>
            <a:ext cx="2240972" cy="276999"/>
          </a:xfrm>
          <a:prstGeom prst="rect">
            <a:avLst/>
          </a:prstGeom>
          <a:noFill/>
        </p:spPr>
        <p:txBody>
          <a:bodyPr wrap="square" rtlCol="0">
            <a:spAutoFit/>
          </a:bodyPr>
          <a:lstStyle/>
          <a:p>
            <a:pPr algn="ctr"/>
            <a:r>
              <a:rPr lang="es-ES" sz="1200" b="1" dirty="0">
                <a:latin typeface="Arial Narrow" panose="020B0606020202030204" pitchFamily="34" charset="0"/>
              </a:rPr>
              <a:t>Periodo epidemiológico I- 2026</a:t>
            </a:r>
          </a:p>
        </p:txBody>
      </p:sp>
      <p:sp>
        <p:nvSpPr>
          <p:cNvPr id="6" name="5 Rectángulo"/>
          <p:cNvSpPr/>
          <p:nvPr/>
        </p:nvSpPr>
        <p:spPr>
          <a:xfrm>
            <a:off x="2274078" y="1816532"/>
            <a:ext cx="4946011" cy="523220"/>
          </a:xfrm>
          <a:prstGeom prst="rect">
            <a:avLst/>
          </a:prstGeom>
        </p:spPr>
        <p:txBody>
          <a:bodyPr wrap="square">
            <a:spAutoFit/>
          </a:bodyPr>
          <a:lstStyle/>
          <a:p>
            <a:r>
              <a:rPr lang="es-CO" sz="600" dirty="0">
                <a:latin typeface="Arial Narrow" panose="020B0606020202030204" pitchFamily="34" charset="0"/>
              </a:rPr>
              <a:t>Fuente: SIVIGILA. Secretaria de Salud de Medellín.</a:t>
            </a:r>
          </a:p>
          <a:p>
            <a:pPr algn="just"/>
            <a:r>
              <a:rPr lang="es-CO" sz="1100" dirty="0">
                <a:latin typeface="Arial Narrow" panose="020B0606020202030204" pitchFamily="34" charset="0"/>
              </a:rPr>
              <a:t>Figura. Gráfico de control meningitis por Meningococo. Medellín, a período epidemiológico I de 2026. </a:t>
            </a:r>
          </a:p>
        </p:txBody>
      </p:sp>
      <p:grpSp>
        <p:nvGrpSpPr>
          <p:cNvPr id="8" name="7 Grupo"/>
          <p:cNvGrpSpPr/>
          <p:nvPr/>
        </p:nvGrpSpPr>
        <p:grpSpPr>
          <a:xfrm>
            <a:off x="179214" y="4067944"/>
            <a:ext cx="1892650" cy="488476"/>
            <a:chOff x="2397524" y="3379972"/>
            <a:chExt cx="4508500" cy="904875"/>
          </a:xfrm>
        </p:grpSpPr>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97524" y="3379972"/>
              <a:ext cx="4508500" cy="904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6 CuadroTexto"/>
            <p:cNvSpPr txBox="1"/>
            <p:nvPr/>
          </p:nvSpPr>
          <p:spPr>
            <a:xfrm>
              <a:off x="3317545" y="3478755"/>
              <a:ext cx="1593562" cy="741182"/>
            </a:xfrm>
            <a:prstGeom prst="rect">
              <a:avLst/>
            </a:prstGeom>
            <a:noFill/>
          </p:spPr>
          <p:txBody>
            <a:bodyPr wrap="square" rtlCol="0">
              <a:spAutoFit/>
            </a:bodyPr>
            <a:lstStyle/>
            <a:p>
              <a:pPr algn="ctr"/>
              <a:r>
                <a:rPr lang="es-ES" sz="2000" b="1" dirty="0">
                  <a:latin typeface="Arial Narrow" panose="020B0606020202030204" pitchFamily="34" charset="0"/>
                </a:rPr>
                <a:t>8</a:t>
              </a:r>
            </a:p>
          </p:txBody>
        </p:sp>
      </p:grpSp>
      <p:grpSp>
        <p:nvGrpSpPr>
          <p:cNvPr id="15" name="14 Grupo"/>
          <p:cNvGrpSpPr/>
          <p:nvPr/>
        </p:nvGrpSpPr>
        <p:grpSpPr>
          <a:xfrm>
            <a:off x="2448322" y="74775"/>
            <a:ext cx="3446504" cy="276999"/>
            <a:chOff x="2448322" y="74775"/>
            <a:chExt cx="3446504" cy="276999"/>
          </a:xfrm>
        </p:grpSpPr>
        <p:sp>
          <p:nvSpPr>
            <p:cNvPr id="11" name="10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3" name="12 Conector recto"/>
            <p:cNvCxnSpPr>
              <a:stCxn id="11"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23" name="22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de la notificación</a:t>
              </a:r>
            </a:p>
          </p:txBody>
        </p:sp>
      </p:grpSp>
      <p:sp>
        <p:nvSpPr>
          <p:cNvPr id="14" name="13 Rectángulo"/>
          <p:cNvSpPr/>
          <p:nvPr/>
        </p:nvSpPr>
        <p:spPr>
          <a:xfrm>
            <a:off x="0" y="5035466"/>
            <a:ext cx="7200900" cy="376880"/>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32" name="31 Grupo"/>
          <p:cNvGrpSpPr/>
          <p:nvPr/>
        </p:nvGrpSpPr>
        <p:grpSpPr>
          <a:xfrm>
            <a:off x="102925" y="5079459"/>
            <a:ext cx="3526243" cy="276999"/>
            <a:chOff x="2448322" y="74775"/>
            <a:chExt cx="3526243" cy="276999"/>
          </a:xfrm>
        </p:grpSpPr>
        <p:sp>
          <p:nvSpPr>
            <p:cNvPr id="33" name="3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34" name="33 Conector recto"/>
            <p:cNvCxnSpPr>
              <a:stCxn id="3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35" name="34 CuadroTexto"/>
            <p:cNvSpPr txBox="1"/>
            <p:nvPr/>
          </p:nvSpPr>
          <p:spPr>
            <a:xfrm>
              <a:off x="3382277" y="74775"/>
              <a:ext cx="2592288" cy="276999"/>
            </a:xfrm>
            <a:prstGeom prst="rect">
              <a:avLst/>
            </a:prstGeom>
            <a:noFill/>
          </p:spPr>
          <p:txBody>
            <a:bodyPr wrap="square" rtlCol="0">
              <a:spAutoFit/>
            </a:bodyPr>
            <a:lstStyle/>
            <a:p>
              <a:r>
                <a:rPr lang="es-ES" sz="1200" b="1" dirty="0">
                  <a:latin typeface="Arial Narrow" panose="020B0606020202030204" pitchFamily="34" charset="0"/>
                </a:rPr>
                <a:t>Indicadores</a:t>
              </a:r>
            </a:p>
          </p:txBody>
        </p:sp>
      </p:grpSp>
      <p:sp>
        <p:nvSpPr>
          <p:cNvPr id="16" name="15 CuadroTexto"/>
          <p:cNvSpPr txBox="1"/>
          <p:nvPr/>
        </p:nvSpPr>
        <p:spPr>
          <a:xfrm>
            <a:off x="699785" y="5517176"/>
            <a:ext cx="1882089" cy="577081"/>
          </a:xfrm>
          <a:prstGeom prst="rect">
            <a:avLst/>
          </a:prstGeom>
          <a:noFill/>
        </p:spPr>
        <p:txBody>
          <a:bodyPr wrap="square" rtlCol="0">
            <a:spAutoFit/>
          </a:bodyPr>
          <a:lstStyle/>
          <a:p>
            <a:pPr algn="ctr"/>
            <a:r>
              <a:rPr lang="es-ES" sz="1050" b="1" dirty="0">
                <a:latin typeface="Arial Narrow" panose="020B0606020202030204" pitchFamily="34" charset="0"/>
              </a:rPr>
              <a:t>Proporción de incidencia meningitis bacterianas  en población general</a:t>
            </a:r>
          </a:p>
        </p:txBody>
      </p:sp>
      <p:cxnSp>
        <p:nvCxnSpPr>
          <p:cNvPr id="19" name="18 Conector recto de flecha"/>
          <p:cNvCxnSpPr/>
          <p:nvPr/>
        </p:nvCxnSpPr>
        <p:spPr>
          <a:xfrm>
            <a:off x="2273172" y="6469249"/>
            <a:ext cx="2222505"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cxnSp>
        <p:nvCxnSpPr>
          <p:cNvPr id="40" name="39 Conector recto de flecha"/>
          <p:cNvCxnSpPr/>
          <p:nvPr/>
        </p:nvCxnSpPr>
        <p:spPr>
          <a:xfrm flipH="1">
            <a:off x="384499" y="6469249"/>
            <a:ext cx="2259337" cy="0"/>
          </a:xfrm>
          <a:prstGeom prst="straightConnector1">
            <a:avLst/>
          </a:prstGeom>
          <a:ln>
            <a:solidFill>
              <a:srgbClr val="002060"/>
            </a:solidFill>
            <a:tailEnd type="oval"/>
          </a:ln>
        </p:spPr>
        <p:style>
          <a:lnRef idx="1">
            <a:schemeClr val="accent1"/>
          </a:lnRef>
          <a:fillRef idx="0">
            <a:schemeClr val="accent1"/>
          </a:fillRef>
          <a:effectRef idx="0">
            <a:schemeClr val="accent1"/>
          </a:effectRef>
          <a:fontRef idx="minor">
            <a:schemeClr val="tx1"/>
          </a:fontRef>
        </p:style>
      </p:cxnSp>
      <p:sp>
        <p:nvSpPr>
          <p:cNvPr id="53" name="52 CuadroTexto"/>
          <p:cNvSpPr txBox="1"/>
          <p:nvPr/>
        </p:nvSpPr>
        <p:spPr>
          <a:xfrm>
            <a:off x="1154132" y="5990611"/>
            <a:ext cx="1008971" cy="461665"/>
          </a:xfrm>
          <a:prstGeom prst="rect">
            <a:avLst/>
          </a:prstGeom>
          <a:noFill/>
        </p:spPr>
        <p:txBody>
          <a:bodyPr wrap="square" rtlCol="0">
            <a:spAutoFit/>
          </a:bodyPr>
          <a:lstStyle/>
          <a:p>
            <a:pPr algn="ctr"/>
            <a:r>
              <a:rPr lang="es-ES" sz="1200" b="1" dirty="0">
                <a:solidFill>
                  <a:srgbClr val="C00000"/>
                </a:solidFill>
                <a:latin typeface="Arial Narrow" panose="020B0606020202030204" pitchFamily="34" charset="0"/>
              </a:rPr>
              <a:t>0,31* 100 mil</a:t>
            </a:r>
          </a:p>
          <a:p>
            <a:pPr algn="ctr"/>
            <a:r>
              <a:rPr lang="es-ES" sz="1200" b="1" dirty="0">
                <a:latin typeface="Arial Narrow" panose="020B0606020202030204" pitchFamily="34" charset="0"/>
              </a:rPr>
              <a:t> 8 casos</a:t>
            </a:r>
          </a:p>
        </p:txBody>
      </p:sp>
      <p:sp>
        <p:nvSpPr>
          <p:cNvPr id="55" name="54 CuadroTexto"/>
          <p:cNvSpPr txBox="1"/>
          <p:nvPr/>
        </p:nvSpPr>
        <p:spPr>
          <a:xfrm>
            <a:off x="1268421" y="6591704"/>
            <a:ext cx="2487186" cy="261610"/>
          </a:xfrm>
          <a:prstGeom prst="rect">
            <a:avLst/>
          </a:prstGeom>
          <a:noFill/>
        </p:spPr>
        <p:txBody>
          <a:bodyPr wrap="square" rtlCol="0">
            <a:spAutoFit/>
          </a:bodyPr>
          <a:lstStyle/>
          <a:p>
            <a:pPr algn="ctr"/>
            <a:r>
              <a:rPr lang="es-ES" sz="1050" b="1" dirty="0">
                <a:latin typeface="Arial Narrow" panose="020B0606020202030204" pitchFamily="34" charset="0"/>
              </a:rPr>
              <a:t>Brotes con investigación de campo</a:t>
            </a:r>
          </a:p>
        </p:txBody>
      </p:sp>
      <p:sp>
        <p:nvSpPr>
          <p:cNvPr id="56" name="55 CuadroTexto"/>
          <p:cNvSpPr txBox="1"/>
          <p:nvPr/>
        </p:nvSpPr>
        <p:spPr>
          <a:xfrm>
            <a:off x="2260689" y="6853314"/>
            <a:ext cx="676788" cy="276999"/>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 brotes</a:t>
            </a:r>
          </a:p>
        </p:txBody>
      </p:sp>
      <p:sp>
        <p:nvSpPr>
          <p:cNvPr id="58" name="57 CuadroTexto"/>
          <p:cNvSpPr txBox="1"/>
          <p:nvPr/>
        </p:nvSpPr>
        <p:spPr>
          <a:xfrm>
            <a:off x="2512014" y="5517176"/>
            <a:ext cx="2082427" cy="553998"/>
          </a:xfrm>
          <a:prstGeom prst="rect">
            <a:avLst/>
          </a:prstGeom>
          <a:noFill/>
        </p:spPr>
        <p:txBody>
          <a:bodyPr wrap="square" rtlCol="0">
            <a:spAutoFit/>
          </a:bodyPr>
          <a:lstStyle/>
          <a:p>
            <a:pPr algn="ctr"/>
            <a:r>
              <a:rPr lang="es-ES" sz="1000" b="1" dirty="0">
                <a:latin typeface="Arial Narrow" panose="020B0606020202030204" pitchFamily="34" charset="0"/>
              </a:rPr>
              <a:t>Proporción de incidencia de meningitis bacterianas  en menores de 5 años</a:t>
            </a:r>
          </a:p>
        </p:txBody>
      </p:sp>
      <p:sp>
        <p:nvSpPr>
          <p:cNvPr id="63" name="62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8 </a:t>
            </a:r>
            <a:endParaRPr lang="es-ES" sz="1050" b="1" dirty="0">
              <a:latin typeface="Arial Narrow" panose="020B0606020202030204" pitchFamily="34" charset="0"/>
            </a:endParaRPr>
          </a:p>
        </p:txBody>
      </p:sp>
      <p:sp>
        <p:nvSpPr>
          <p:cNvPr id="37" name="36 Título"/>
          <p:cNvSpPr>
            <a:spLocks noGrp="1"/>
          </p:cNvSpPr>
          <p:nvPr>
            <p:ph type="ctrTitle"/>
          </p:nvPr>
        </p:nvSpPr>
        <p:spPr>
          <a:xfrm>
            <a:off x="85115" y="-79113"/>
            <a:ext cx="2075175" cy="830997"/>
          </a:xfrm>
          <a:noFill/>
        </p:spPr>
        <p:txBody>
          <a:bodyPr wrap="square" rtlCol="0">
            <a:spAutoFit/>
          </a:bodyPr>
          <a:lstStyle/>
          <a:p>
            <a:r>
              <a:rPr lang="es-ES" sz="2400" b="1" dirty="0">
                <a:solidFill>
                  <a:srgbClr val="C00000"/>
                </a:solidFill>
                <a:latin typeface="Arial Narrow" panose="020B0606020202030204" pitchFamily="34" charset="0"/>
                <a:ea typeface="+mn-ea"/>
                <a:cs typeface="+mn-cs"/>
              </a:rPr>
              <a:t>Meningitis bacterianas</a:t>
            </a:r>
          </a:p>
        </p:txBody>
      </p:sp>
      <p:sp>
        <p:nvSpPr>
          <p:cNvPr id="47" name="46 CuadroTexto"/>
          <p:cNvSpPr txBox="1"/>
          <p:nvPr/>
        </p:nvSpPr>
        <p:spPr>
          <a:xfrm>
            <a:off x="3152206" y="5976806"/>
            <a:ext cx="875561" cy="461665"/>
          </a:xfrm>
          <a:prstGeom prst="rect">
            <a:avLst/>
          </a:prstGeom>
          <a:noFill/>
        </p:spPr>
        <p:txBody>
          <a:bodyPr wrap="none" rtlCol="0">
            <a:spAutoFit/>
          </a:bodyPr>
          <a:lstStyle/>
          <a:p>
            <a:pPr algn="ctr"/>
            <a:r>
              <a:rPr lang="es-ES" sz="1200" b="1" dirty="0">
                <a:solidFill>
                  <a:srgbClr val="C00000"/>
                </a:solidFill>
                <a:latin typeface="Arial Narrow" panose="020B0606020202030204" pitchFamily="34" charset="0"/>
              </a:rPr>
              <a:t>0,8* 100 mil</a:t>
            </a:r>
          </a:p>
          <a:p>
            <a:pPr algn="ctr"/>
            <a:r>
              <a:rPr lang="es-ES" sz="1200" b="1" dirty="0">
                <a:latin typeface="Arial Narrow" panose="020B0606020202030204" pitchFamily="34" charset="0"/>
              </a:rPr>
              <a:t>1 casos</a:t>
            </a:r>
          </a:p>
        </p:txBody>
      </p:sp>
      <p:sp>
        <p:nvSpPr>
          <p:cNvPr id="46" name="45 Rectángulo"/>
          <p:cNvSpPr/>
          <p:nvPr/>
        </p:nvSpPr>
        <p:spPr>
          <a:xfrm>
            <a:off x="2240922" y="2387050"/>
            <a:ext cx="4959928"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48" name="47 Grupo"/>
          <p:cNvGrpSpPr/>
          <p:nvPr/>
        </p:nvGrpSpPr>
        <p:grpSpPr>
          <a:xfrm>
            <a:off x="2518376" y="2490476"/>
            <a:ext cx="3446504" cy="276999"/>
            <a:chOff x="2448322" y="74775"/>
            <a:chExt cx="3446504" cy="276999"/>
          </a:xfrm>
        </p:grpSpPr>
        <p:sp>
          <p:nvSpPr>
            <p:cNvPr id="49" name="48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50" name="49 Conector recto"/>
            <p:cNvCxnSpPr>
              <a:stCxn id="49"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51" name="50 CuadroTexto"/>
            <p:cNvSpPr txBox="1"/>
            <p:nvPr/>
          </p:nvSpPr>
          <p:spPr>
            <a:xfrm>
              <a:off x="3302538" y="74775"/>
              <a:ext cx="2592288" cy="276999"/>
            </a:xfrm>
            <a:prstGeom prst="rect">
              <a:avLst/>
            </a:prstGeom>
            <a:noFill/>
          </p:spPr>
          <p:txBody>
            <a:bodyPr wrap="square" rtlCol="0">
              <a:spAutoFit/>
            </a:bodyPr>
            <a:lstStyle/>
            <a:p>
              <a:r>
                <a:rPr lang="es-ES" sz="1200" b="1" dirty="0">
                  <a:latin typeface="Arial Narrow" panose="020B0606020202030204" pitchFamily="34" charset="0"/>
                </a:rPr>
                <a:t>Comportamiento variables de interés</a:t>
              </a:r>
            </a:p>
          </p:txBody>
        </p:sp>
      </p:grpSp>
      <p:grpSp>
        <p:nvGrpSpPr>
          <p:cNvPr id="52" name="51 Grupo"/>
          <p:cNvGrpSpPr/>
          <p:nvPr/>
        </p:nvGrpSpPr>
        <p:grpSpPr>
          <a:xfrm>
            <a:off x="2566197" y="4103409"/>
            <a:ext cx="1229607" cy="650645"/>
            <a:chOff x="-14122" y="7072716"/>
            <a:chExt cx="1229607" cy="650645"/>
          </a:xfrm>
        </p:grpSpPr>
        <p:sp>
          <p:nvSpPr>
            <p:cNvPr id="54" name="53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Masculino</a:t>
              </a:r>
            </a:p>
          </p:txBody>
        </p:sp>
        <p:sp>
          <p:nvSpPr>
            <p:cNvPr id="57" name="56 Rectángulo redondeado"/>
            <p:cNvSpPr/>
            <p:nvPr/>
          </p:nvSpPr>
          <p:spPr>
            <a:xfrm>
              <a:off x="82073" y="7363321"/>
              <a:ext cx="867541" cy="360040"/>
            </a:xfrm>
            <a:prstGeom prst="roundRect">
              <a:avLst/>
            </a:prstGeom>
            <a:solidFill>
              <a:schemeClr val="accent5">
                <a:lumMod val="60000"/>
                <a:lumOff val="40000"/>
              </a:schemeClr>
            </a:solidFill>
            <a:ln>
              <a:solidFill>
                <a:schemeClr val="accent5">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3 caso</a:t>
              </a:r>
            </a:p>
          </p:txBody>
        </p:sp>
      </p:grpSp>
      <p:pic>
        <p:nvPicPr>
          <p:cNvPr id="60"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r="83073"/>
          <a:stretch/>
        </p:blipFill>
        <p:spPr bwMode="auto">
          <a:xfrm>
            <a:off x="2772737" y="3342424"/>
            <a:ext cx="804283"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2" name="Picture 3"/>
          <p:cNvPicPr>
            <a:picLocks noChangeAspect="1" noChangeArrowheads="1"/>
          </p:cNvPicPr>
          <p:nvPr/>
        </p:nvPicPr>
        <p:blipFill rotWithShape="1">
          <a:blip r:embed="rId5">
            <a:biLevel thresh="75000"/>
            <a:extLst>
              <a:ext uri="{28A0092B-C50C-407E-A947-70E740481C1C}">
                <a14:useLocalDpi xmlns:a14="http://schemas.microsoft.com/office/drawing/2010/main" val="0"/>
              </a:ext>
            </a:extLst>
          </a:blip>
          <a:srcRect l="28990" t="-1382" r="53581" b="1382"/>
          <a:stretch/>
        </p:blipFill>
        <p:spPr bwMode="auto">
          <a:xfrm>
            <a:off x="3831795" y="3331261"/>
            <a:ext cx="828105" cy="8509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4" name="63 Grupo"/>
          <p:cNvGrpSpPr/>
          <p:nvPr/>
        </p:nvGrpSpPr>
        <p:grpSpPr>
          <a:xfrm>
            <a:off x="3646317" y="4103409"/>
            <a:ext cx="1229607" cy="650645"/>
            <a:chOff x="-14122" y="7072716"/>
            <a:chExt cx="1229607" cy="650645"/>
          </a:xfrm>
        </p:grpSpPr>
        <p:sp>
          <p:nvSpPr>
            <p:cNvPr id="65" name="6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Femenino</a:t>
              </a:r>
            </a:p>
          </p:txBody>
        </p:sp>
        <p:sp>
          <p:nvSpPr>
            <p:cNvPr id="66" name="65 Rectángulo redondeado"/>
            <p:cNvSpPr/>
            <p:nvPr/>
          </p:nvSpPr>
          <p:spPr>
            <a:xfrm>
              <a:off x="156035" y="7363321"/>
              <a:ext cx="895870" cy="360040"/>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5 caso</a:t>
              </a:r>
            </a:p>
          </p:txBody>
        </p:sp>
      </p:grpSp>
      <p:pic>
        <p:nvPicPr>
          <p:cNvPr id="68" name="Picture 7"/>
          <p:cNvPicPr>
            <a:picLocks noChangeAspect="1" noChangeArrowheads="1"/>
          </p:cNvPicPr>
          <p:nvPr/>
        </p:nvPicPr>
        <p:blipFill rotWithShape="1">
          <a:blip r:embed="rId6">
            <a:biLevel thresh="75000"/>
            <a:extLst>
              <a:ext uri="{28A0092B-C50C-407E-A947-70E740481C1C}">
                <a14:useLocalDpi xmlns:a14="http://schemas.microsoft.com/office/drawing/2010/main" val="0"/>
              </a:ext>
            </a:extLst>
          </a:blip>
          <a:srcRect l="13773" r="11756"/>
          <a:stretch/>
        </p:blipFill>
        <p:spPr bwMode="auto">
          <a:xfrm>
            <a:off x="5993195" y="3447360"/>
            <a:ext cx="762489" cy="7378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9" name="Picture 10" descr="https://www.comb.cat/Upload/Imatges/2979.JPG"/>
          <p:cNvPicPr>
            <a:picLocks noChangeAspect="1" noChangeArrowheads="1"/>
          </p:cNvPicPr>
          <p:nvPr/>
        </p:nvPicPr>
        <p:blipFill rotWithShape="1">
          <a:blip r:embed="rId7" cstate="print">
            <a:biLevel thresh="75000"/>
            <a:extLst>
              <a:ext uri="{28A0092B-C50C-407E-A947-70E740481C1C}">
                <a14:useLocalDpi xmlns:a14="http://schemas.microsoft.com/office/drawing/2010/main" val="0"/>
              </a:ext>
            </a:extLst>
          </a:blip>
          <a:srcRect l="20417" t="9029" r="28521" b="12182"/>
          <a:stretch/>
        </p:blipFill>
        <p:spPr bwMode="auto">
          <a:xfrm>
            <a:off x="4948070" y="3356567"/>
            <a:ext cx="831338" cy="808094"/>
          </a:xfrm>
          <a:prstGeom prst="rect">
            <a:avLst/>
          </a:prstGeom>
          <a:noFill/>
          <a:extLst>
            <a:ext uri="{909E8E84-426E-40DD-AFC4-6F175D3DCCD1}">
              <a14:hiddenFill xmlns:a14="http://schemas.microsoft.com/office/drawing/2010/main">
                <a:solidFill>
                  <a:srgbClr val="FFFFFF"/>
                </a:solidFill>
              </a14:hiddenFill>
            </a:ext>
          </a:extLst>
        </p:spPr>
      </p:pic>
      <p:grpSp>
        <p:nvGrpSpPr>
          <p:cNvPr id="70" name="69 Grupo"/>
          <p:cNvGrpSpPr/>
          <p:nvPr/>
        </p:nvGrpSpPr>
        <p:grpSpPr>
          <a:xfrm>
            <a:off x="4765855" y="4074086"/>
            <a:ext cx="1229607" cy="664293"/>
            <a:chOff x="-14122" y="7072716"/>
            <a:chExt cx="1229607" cy="664293"/>
          </a:xfrm>
        </p:grpSpPr>
        <p:sp>
          <p:nvSpPr>
            <p:cNvPr id="71" name="70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&lt; 5 años</a:t>
              </a:r>
            </a:p>
          </p:txBody>
        </p:sp>
        <p:sp>
          <p:nvSpPr>
            <p:cNvPr id="72" name="71 Rectángulo redondeado"/>
            <p:cNvSpPr/>
            <p:nvPr/>
          </p:nvSpPr>
          <p:spPr>
            <a:xfrm>
              <a:off x="195897" y="7376969"/>
              <a:ext cx="905303" cy="360040"/>
            </a:xfrm>
            <a:prstGeom prst="roundRect">
              <a:avLst/>
            </a:prstGeom>
            <a:solidFill>
              <a:schemeClr val="accent4">
                <a:lumMod val="60000"/>
                <a:lumOff val="40000"/>
              </a:schemeClr>
            </a:solidFill>
            <a:ln>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1 casos</a:t>
              </a:r>
            </a:p>
          </p:txBody>
        </p:sp>
      </p:grpSp>
      <p:grpSp>
        <p:nvGrpSpPr>
          <p:cNvPr id="74" name="73 Grupo"/>
          <p:cNvGrpSpPr/>
          <p:nvPr/>
        </p:nvGrpSpPr>
        <p:grpSpPr>
          <a:xfrm>
            <a:off x="5823459" y="4064492"/>
            <a:ext cx="1229607" cy="664293"/>
            <a:chOff x="-14122" y="7072716"/>
            <a:chExt cx="1229607" cy="664293"/>
          </a:xfrm>
        </p:grpSpPr>
        <p:sp>
          <p:nvSpPr>
            <p:cNvPr id="75" name="74 CuadroTexto"/>
            <p:cNvSpPr txBox="1"/>
            <p:nvPr/>
          </p:nvSpPr>
          <p:spPr>
            <a:xfrm>
              <a:off x="-14122" y="7072716"/>
              <a:ext cx="1229607" cy="276999"/>
            </a:xfrm>
            <a:prstGeom prst="rect">
              <a:avLst/>
            </a:prstGeom>
            <a:noFill/>
          </p:spPr>
          <p:txBody>
            <a:bodyPr wrap="square" rtlCol="0">
              <a:spAutoFit/>
            </a:bodyPr>
            <a:lstStyle/>
            <a:p>
              <a:pPr algn="ctr"/>
              <a:r>
                <a:rPr lang="es-ES" sz="1200" b="1" u="sng" dirty="0">
                  <a:latin typeface="Arial Narrow" panose="020B0606020202030204" pitchFamily="34" charset="0"/>
                </a:rPr>
                <a:t>&gt; 65 años</a:t>
              </a:r>
            </a:p>
          </p:txBody>
        </p:sp>
        <p:sp>
          <p:nvSpPr>
            <p:cNvPr id="76" name="75 Rectángulo redondeado"/>
            <p:cNvSpPr/>
            <p:nvPr/>
          </p:nvSpPr>
          <p:spPr>
            <a:xfrm>
              <a:off x="209546" y="7376969"/>
              <a:ext cx="865691" cy="360040"/>
            </a:xfrm>
            <a:prstGeom prst="roundRect">
              <a:avLst/>
            </a:prstGeom>
            <a:solidFill>
              <a:schemeClr val="accent6">
                <a:lumMod val="60000"/>
                <a:lumOff val="40000"/>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a:solidFill>
                    <a:schemeClr val="tx1"/>
                  </a:solidFill>
                  <a:latin typeface="Arial Narrow" panose="020B0606020202030204" pitchFamily="34" charset="0"/>
                </a:rPr>
                <a:t>4 casos</a:t>
              </a:r>
            </a:p>
          </p:txBody>
        </p:sp>
      </p:grpSp>
      <p:sp>
        <p:nvSpPr>
          <p:cNvPr id="84" name="83 Rectángulo"/>
          <p:cNvSpPr/>
          <p:nvPr/>
        </p:nvSpPr>
        <p:spPr>
          <a:xfrm>
            <a:off x="-4561" y="7461173"/>
            <a:ext cx="7200900" cy="382832"/>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85" name="84 Grupo"/>
          <p:cNvGrpSpPr/>
          <p:nvPr/>
        </p:nvGrpSpPr>
        <p:grpSpPr>
          <a:xfrm>
            <a:off x="192088" y="7514089"/>
            <a:ext cx="3446504" cy="276999"/>
            <a:chOff x="2448322" y="33831"/>
            <a:chExt cx="3446504" cy="276999"/>
          </a:xfrm>
        </p:grpSpPr>
        <p:sp>
          <p:nvSpPr>
            <p:cNvPr id="86" name="85 Elipse"/>
            <p:cNvSpPr/>
            <p:nvPr/>
          </p:nvSpPr>
          <p:spPr>
            <a:xfrm>
              <a:off x="2448322" y="33831"/>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87" name="86 Conector recto"/>
            <p:cNvCxnSpPr>
              <a:stCxn id="86" idx="6"/>
            </p:cNvCxnSpPr>
            <p:nvPr/>
          </p:nvCxnSpPr>
          <p:spPr>
            <a:xfrm>
              <a:off x="2736354" y="164636"/>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88" name="87 CuadroTexto"/>
            <p:cNvSpPr txBox="1"/>
            <p:nvPr/>
          </p:nvSpPr>
          <p:spPr>
            <a:xfrm>
              <a:off x="3302538" y="33831"/>
              <a:ext cx="2592288" cy="276999"/>
            </a:xfrm>
            <a:prstGeom prst="rect">
              <a:avLst/>
            </a:prstGeom>
            <a:noFill/>
          </p:spPr>
          <p:txBody>
            <a:bodyPr wrap="square" rtlCol="0">
              <a:spAutoFit/>
            </a:bodyPr>
            <a:lstStyle/>
            <a:p>
              <a:r>
                <a:rPr lang="es-ES" sz="1200" b="1" dirty="0">
                  <a:latin typeface="Arial Narrow" panose="020B0606020202030204" pitchFamily="34" charset="0"/>
                </a:rPr>
                <a:t>Consideraciones técnicas</a:t>
              </a:r>
            </a:p>
          </p:txBody>
        </p:sp>
      </p:grpSp>
      <p:sp>
        <p:nvSpPr>
          <p:cNvPr id="89" name="88 CuadroTexto"/>
          <p:cNvSpPr txBox="1"/>
          <p:nvPr/>
        </p:nvSpPr>
        <p:spPr>
          <a:xfrm>
            <a:off x="6281" y="7917195"/>
            <a:ext cx="7190058" cy="577081"/>
          </a:xfrm>
          <a:prstGeom prst="rect">
            <a:avLst/>
          </a:prstGeom>
          <a:noFill/>
        </p:spPr>
        <p:txBody>
          <a:bodyPr wrap="square" rtlCol="0">
            <a:spAutoFit/>
          </a:bodyPr>
          <a:lstStyle/>
          <a:p>
            <a:pPr algn="just"/>
            <a:r>
              <a:rPr lang="es-CO" sz="1050" dirty="0">
                <a:latin typeface="Arial Narrow" panose="020B0606020202030204" pitchFamily="34" charset="0"/>
              </a:rPr>
              <a:t>De los 8 casos confirmados, dos (2) corresponden a aislamiento de </a:t>
            </a:r>
            <a:r>
              <a:rPr lang="es-CO" sz="1050" i="1" dirty="0">
                <a:latin typeface="Arial Narrow" panose="020B0606020202030204" pitchFamily="34" charset="0"/>
              </a:rPr>
              <a:t>N. meningitidis, </a:t>
            </a:r>
            <a:r>
              <a:rPr lang="es-CO" sz="1050" dirty="0">
                <a:latin typeface="Arial Narrow" panose="020B0606020202030204" pitchFamily="34" charset="0"/>
              </a:rPr>
              <a:t>otros dos (2) a </a:t>
            </a:r>
            <a:r>
              <a:rPr lang="es-CO" sz="1050" i="1" dirty="0">
                <a:latin typeface="Arial Narrow" panose="020B0606020202030204" pitchFamily="34" charset="0"/>
              </a:rPr>
              <a:t>S. </a:t>
            </a:r>
            <a:r>
              <a:rPr lang="es-CO" sz="1050" i="1" dirty="0" err="1">
                <a:latin typeface="Arial Narrow" panose="020B0606020202030204" pitchFamily="34" charset="0"/>
              </a:rPr>
              <a:t>pnemoniae</a:t>
            </a:r>
            <a:r>
              <a:rPr lang="es-CO" sz="1050" i="1" dirty="0">
                <a:latin typeface="Arial Narrow" panose="020B0606020202030204" pitchFamily="34" charset="0"/>
              </a:rPr>
              <a:t>, </a:t>
            </a:r>
            <a:r>
              <a:rPr lang="es-CO" sz="1050" dirty="0">
                <a:latin typeface="Arial Narrow" panose="020B0606020202030204" pitchFamily="34" charset="0"/>
              </a:rPr>
              <a:t>dos (2)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y los dos (2) restantes a otros agentes bacterianos. Se han notificado dos (2) casos con condición final fallecido, correspondientes a aislamiento o detección de </a:t>
            </a:r>
            <a:r>
              <a:rPr lang="es-CO" sz="1050" i="1" dirty="0">
                <a:latin typeface="Arial Narrow" panose="020B0606020202030204" pitchFamily="34" charset="0"/>
              </a:rPr>
              <a:t>S. </a:t>
            </a:r>
            <a:r>
              <a:rPr lang="es-CO" sz="1050" i="1" dirty="0" err="1">
                <a:latin typeface="Arial Narrow" panose="020B0606020202030204" pitchFamily="34" charset="0"/>
              </a:rPr>
              <a:t>pneumoniae</a:t>
            </a:r>
            <a:r>
              <a:rPr lang="es-CO" sz="1050" i="1" dirty="0">
                <a:latin typeface="Arial Narrow" panose="020B0606020202030204" pitchFamily="34" charset="0"/>
              </a:rPr>
              <a:t> </a:t>
            </a:r>
            <a:r>
              <a:rPr lang="es-CO" sz="1050" dirty="0">
                <a:latin typeface="Arial Narrow" panose="020B0606020202030204" pitchFamily="34" charset="0"/>
              </a:rPr>
              <a:t>(1) y a </a:t>
            </a:r>
            <a:r>
              <a:rPr lang="es-CO" sz="1050" i="1" dirty="0">
                <a:latin typeface="Arial Narrow" panose="020B0606020202030204" pitchFamily="34" charset="0"/>
              </a:rPr>
              <a:t>H. </a:t>
            </a:r>
            <a:r>
              <a:rPr lang="es-CO" sz="1050" i="1" dirty="0" err="1">
                <a:latin typeface="Arial Narrow" panose="020B0606020202030204" pitchFamily="34" charset="0"/>
              </a:rPr>
              <a:t>influenzae</a:t>
            </a:r>
            <a:r>
              <a:rPr lang="es-CO" sz="1050" i="1" dirty="0">
                <a:latin typeface="Arial Narrow" panose="020B0606020202030204" pitchFamily="34" charset="0"/>
              </a:rPr>
              <a:t> </a:t>
            </a:r>
            <a:r>
              <a:rPr lang="es-CO" sz="1050" dirty="0">
                <a:latin typeface="Arial Narrow" panose="020B0606020202030204" pitchFamily="34" charset="0"/>
              </a:rPr>
              <a:t>(1)</a:t>
            </a:r>
            <a:r>
              <a:rPr lang="es-CO" sz="1050" i="1" dirty="0">
                <a:latin typeface="Arial Narrow" panose="020B0606020202030204" pitchFamily="34" charset="0"/>
              </a:rPr>
              <a:t>.</a:t>
            </a:r>
          </a:p>
        </p:txBody>
      </p:sp>
      <p:sp>
        <p:nvSpPr>
          <p:cNvPr id="79" name="78 CuadroTexto"/>
          <p:cNvSpPr txBox="1"/>
          <p:nvPr/>
        </p:nvSpPr>
        <p:spPr>
          <a:xfrm>
            <a:off x="-89980" y="4516131"/>
            <a:ext cx="2465831" cy="400110"/>
          </a:xfrm>
          <a:prstGeom prst="rect">
            <a:avLst/>
          </a:prstGeom>
          <a:noFill/>
        </p:spPr>
        <p:txBody>
          <a:bodyPr wrap="square" rtlCol="0">
            <a:spAutoFit/>
          </a:bodyPr>
          <a:lstStyle/>
          <a:p>
            <a:pPr algn="ctr"/>
            <a:r>
              <a:rPr lang="es-ES" sz="1000" b="1" dirty="0">
                <a:latin typeface="Arial Narrow" panose="020B0606020202030204" pitchFamily="34" charset="0"/>
              </a:rPr>
              <a:t>Comportamiento similar respecto al mismo período del año anterior.</a:t>
            </a:r>
          </a:p>
        </p:txBody>
      </p:sp>
      <p:grpSp>
        <p:nvGrpSpPr>
          <p:cNvPr id="78" name="77 Grupo"/>
          <p:cNvGrpSpPr/>
          <p:nvPr/>
        </p:nvGrpSpPr>
        <p:grpSpPr>
          <a:xfrm>
            <a:off x="2674054" y="2923234"/>
            <a:ext cx="1642872" cy="453797"/>
            <a:chOff x="402095" y="486270"/>
            <a:chExt cx="2369636" cy="453797"/>
          </a:xfrm>
        </p:grpSpPr>
        <p:sp>
          <p:nvSpPr>
            <p:cNvPr id="80" name="79 Abrir llave"/>
            <p:cNvSpPr/>
            <p:nvPr/>
          </p:nvSpPr>
          <p:spPr>
            <a:xfrm rot="16200000">
              <a:off x="1469899" y="-361764"/>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81" name="80 CuadroTexto"/>
            <p:cNvSpPr txBox="1"/>
            <p:nvPr/>
          </p:nvSpPr>
          <p:spPr>
            <a:xfrm>
              <a:off x="1065276" y="48627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Sexo</a:t>
              </a:r>
            </a:p>
          </p:txBody>
        </p:sp>
      </p:grpSp>
      <p:grpSp>
        <p:nvGrpSpPr>
          <p:cNvPr id="82" name="81 Grupo"/>
          <p:cNvGrpSpPr/>
          <p:nvPr/>
        </p:nvGrpSpPr>
        <p:grpSpPr>
          <a:xfrm>
            <a:off x="4887448" y="2918562"/>
            <a:ext cx="1809346" cy="436841"/>
            <a:chOff x="3060727" y="484500"/>
            <a:chExt cx="2369636" cy="436841"/>
          </a:xfrm>
        </p:grpSpPr>
        <p:sp>
          <p:nvSpPr>
            <p:cNvPr id="83" name="82 Abrir llave"/>
            <p:cNvSpPr/>
            <p:nvPr/>
          </p:nvSpPr>
          <p:spPr>
            <a:xfrm rot="16200000">
              <a:off x="4128531" y="-380490"/>
              <a:ext cx="234027" cy="2369636"/>
            </a:xfrm>
            <a:prstGeom prst="leftBrace">
              <a:avLst/>
            </a:prstGeom>
            <a:ln w="38100">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90" name="89 CuadroTexto"/>
            <p:cNvSpPr txBox="1"/>
            <p:nvPr/>
          </p:nvSpPr>
          <p:spPr>
            <a:xfrm>
              <a:off x="3600450" y="484500"/>
              <a:ext cx="1229607" cy="338554"/>
            </a:xfrm>
            <a:prstGeom prst="rect">
              <a:avLst/>
            </a:prstGeom>
            <a:noFill/>
          </p:spPr>
          <p:txBody>
            <a:bodyPr wrap="square" rtlCol="0">
              <a:spAutoFit/>
            </a:bodyPr>
            <a:lstStyle/>
            <a:p>
              <a:pPr algn="ctr"/>
              <a:r>
                <a:rPr lang="es-ES" sz="1600" b="1" dirty="0">
                  <a:latin typeface="Arial Narrow" panose="020B0606020202030204" pitchFamily="34" charset="0"/>
                </a:rPr>
                <a:t>Edad</a:t>
              </a:r>
            </a:p>
          </p:txBody>
        </p:sp>
      </p:grpSp>
      <p:pic>
        <p:nvPicPr>
          <p:cNvPr id="4" name="Imagen 3">
            <a:extLst>
              <a:ext uri="{FF2B5EF4-FFF2-40B4-BE49-F238E27FC236}">
                <a16:creationId xmlns:a16="http://schemas.microsoft.com/office/drawing/2014/main" id="{096EF3C4-4F34-C044-19C2-7DECD5800124}"/>
              </a:ext>
            </a:extLst>
          </p:cNvPr>
          <p:cNvPicPr>
            <a:picLocks noChangeAspect="1"/>
          </p:cNvPicPr>
          <p:nvPr/>
        </p:nvPicPr>
        <p:blipFill>
          <a:blip r:embed="rId8"/>
          <a:stretch>
            <a:fillRect/>
          </a:stretch>
        </p:blipFill>
        <p:spPr>
          <a:xfrm>
            <a:off x="2226595" y="398045"/>
            <a:ext cx="4946011" cy="1418487"/>
          </a:xfrm>
          <a:prstGeom prst="rect">
            <a:avLst/>
          </a:prstGeom>
        </p:spPr>
      </p:pic>
    </p:spTree>
    <p:extLst>
      <p:ext uri="{BB962C8B-B14F-4D97-AF65-F5344CB8AC3E}">
        <p14:creationId xmlns:p14="http://schemas.microsoft.com/office/powerpoint/2010/main" val="2816858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93226" y="3128211"/>
            <a:ext cx="1735416" cy="22358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92815" y="517975"/>
            <a:ext cx="1735827" cy="23732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Rectángulo"/>
          <p:cNvSpPr/>
          <p:nvPr/>
        </p:nvSpPr>
        <p:spPr>
          <a:xfrm>
            <a:off x="-2" y="0"/>
            <a:ext cx="7200900" cy="504056"/>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9" name="8 CuadroTexto"/>
          <p:cNvSpPr txBox="1"/>
          <p:nvPr/>
        </p:nvSpPr>
        <p:spPr>
          <a:xfrm>
            <a:off x="6552777" y="12504"/>
            <a:ext cx="648121" cy="253916"/>
          </a:xfrm>
          <a:prstGeom prst="rect">
            <a:avLst/>
          </a:prstGeom>
          <a:noFill/>
        </p:spPr>
        <p:txBody>
          <a:bodyPr wrap="square" rtlCol="0">
            <a:spAutoFit/>
          </a:bodyPr>
          <a:lstStyle/>
          <a:p>
            <a:r>
              <a:rPr lang="es-ES" sz="1050" b="1" dirty="0">
                <a:latin typeface="Arial Narrow" panose="020B0606020202030204" pitchFamily="34" charset="0"/>
              </a:rPr>
              <a:t>Pág</a:t>
            </a:r>
            <a:r>
              <a:rPr lang="es-ES" sz="1050" b="1" dirty="0" smtClean="0">
                <a:latin typeface="Arial Narrow" panose="020B0606020202030204" pitchFamily="34" charset="0"/>
              </a:rPr>
              <a:t>. 9</a:t>
            </a:r>
            <a:endParaRPr lang="es-ES" sz="1050" b="1" dirty="0">
              <a:latin typeface="Arial Narrow" panose="020B0606020202030204" pitchFamily="34" charset="0"/>
            </a:endParaRPr>
          </a:p>
        </p:txBody>
      </p:sp>
      <p:grpSp>
        <p:nvGrpSpPr>
          <p:cNvPr id="12" name="11 Grupo"/>
          <p:cNvGrpSpPr/>
          <p:nvPr/>
        </p:nvGrpSpPr>
        <p:grpSpPr>
          <a:xfrm>
            <a:off x="126430" y="59386"/>
            <a:ext cx="4338116" cy="276999"/>
            <a:chOff x="2448322" y="74775"/>
            <a:chExt cx="4338116" cy="276999"/>
          </a:xfrm>
        </p:grpSpPr>
        <p:sp>
          <p:nvSpPr>
            <p:cNvPr id="13" name="12 Elipse"/>
            <p:cNvSpPr/>
            <p:nvPr/>
          </p:nvSpPr>
          <p:spPr>
            <a:xfrm>
              <a:off x="2448322" y="74775"/>
              <a:ext cx="288032" cy="26161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latin typeface="Arial Narrow" panose="020B0606020202030204" pitchFamily="34" charset="0"/>
              </a:endParaRPr>
            </a:p>
          </p:txBody>
        </p:sp>
        <p:cxnSp>
          <p:nvCxnSpPr>
            <p:cNvPr id="14" name="13 Conector recto"/>
            <p:cNvCxnSpPr>
              <a:stCxn id="13" idx="6"/>
            </p:cNvCxnSpPr>
            <p:nvPr/>
          </p:nvCxnSpPr>
          <p:spPr>
            <a:xfrm>
              <a:off x="2736354" y="205580"/>
              <a:ext cx="648072" cy="0"/>
            </a:xfrm>
            <a:prstGeom prst="line">
              <a:avLst/>
            </a:prstGeom>
            <a:ln w="28575">
              <a:solidFill>
                <a:srgbClr val="C00000"/>
              </a:solidFill>
            </a:ln>
          </p:spPr>
          <p:style>
            <a:lnRef idx="1">
              <a:schemeClr val="accent1"/>
            </a:lnRef>
            <a:fillRef idx="0">
              <a:schemeClr val="accent1"/>
            </a:fillRef>
            <a:effectRef idx="0">
              <a:schemeClr val="accent1"/>
            </a:effectRef>
            <a:fontRef idx="minor">
              <a:schemeClr val="tx1"/>
            </a:fontRef>
          </p:style>
        </p:cxnSp>
        <p:sp>
          <p:nvSpPr>
            <p:cNvPr id="15" name="14 CuadroTexto"/>
            <p:cNvSpPr txBox="1"/>
            <p:nvPr/>
          </p:nvSpPr>
          <p:spPr>
            <a:xfrm>
              <a:off x="3302538" y="74775"/>
              <a:ext cx="3483900" cy="276999"/>
            </a:xfrm>
            <a:prstGeom prst="rect">
              <a:avLst/>
            </a:prstGeom>
            <a:noFill/>
          </p:spPr>
          <p:txBody>
            <a:bodyPr wrap="square" rtlCol="0">
              <a:spAutoFit/>
            </a:bodyPr>
            <a:lstStyle/>
            <a:p>
              <a:r>
                <a:rPr lang="es-ES" sz="1200" b="1" dirty="0">
                  <a:latin typeface="Arial Narrow" panose="020B0606020202030204" pitchFamily="34" charset="0"/>
                </a:rPr>
                <a:t>Otros eventos inmunoprevenibles de baja frecuencia</a:t>
              </a:r>
            </a:p>
          </p:txBody>
        </p:sp>
      </p:grpSp>
      <p:pic>
        <p:nvPicPr>
          <p:cNvPr id="819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4" y="504056"/>
            <a:ext cx="1971345" cy="251459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36 Título"/>
          <p:cNvSpPr txBox="1">
            <a:spLocks/>
          </p:cNvSpPr>
          <p:nvPr/>
        </p:nvSpPr>
        <p:spPr>
          <a:xfrm>
            <a:off x="72058" y="772124"/>
            <a:ext cx="1905130"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Parálisis Flácida</a:t>
            </a:r>
          </a:p>
        </p:txBody>
      </p:sp>
      <p:sp>
        <p:nvSpPr>
          <p:cNvPr id="20" name="19 Rectángulo"/>
          <p:cNvSpPr/>
          <p:nvPr/>
        </p:nvSpPr>
        <p:spPr>
          <a:xfrm>
            <a:off x="-37977" y="2910722"/>
            <a:ext cx="7257607" cy="210893"/>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2" name="36 Título"/>
          <p:cNvSpPr txBox="1">
            <a:spLocks/>
          </p:cNvSpPr>
          <p:nvPr/>
        </p:nvSpPr>
        <p:spPr>
          <a:xfrm>
            <a:off x="3479568" y="558210"/>
            <a:ext cx="1951371"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Síndrome de rubeola congénita</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080" y="3128211"/>
            <a:ext cx="1978581" cy="23914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5" name="24 Rectángulo"/>
          <p:cNvSpPr/>
          <p:nvPr/>
        </p:nvSpPr>
        <p:spPr>
          <a:xfrm>
            <a:off x="-26344" y="5364088"/>
            <a:ext cx="7227244" cy="19461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27" name="36 Título"/>
          <p:cNvSpPr txBox="1">
            <a:spLocks/>
          </p:cNvSpPr>
          <p:nvPr/>
        </p:nvSpPr>
        <p:spPr>
          <a:xfrm>
            <a:off x="-77910" y="3306281"/>
            <a:ext cx="202217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Tétanos accidental</a:t>
            </a:r>
          </a:p>
        </p:txBody>
      </p:sp>
      <p:sp>
        <p:nvSpPr>
          <p:cNvPr id="24" name="23 CuadroTexto"/>
          <p:cNvSpPr txBox="1"/>
          <p:nvPr/>
        </p:nvSpPr>
        <p:spPr>
          <a:xfrm>
            <a:off x="1886974" y="523655"/>
            <a:ext cx="1668137" cy="2123658"/>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4 no se han notificado casos ni probables para este evento en residentes de Medellín. </a:t>
            </a:r>
          </a:p>
          <a:p>
            <a:pPr algn="just"/>
            <a:r>
              <a:rPr lang="es-CO" sz="1100" dirty="0">
                <a:latin typeface="Arial Narrow" panose="020B0606020202030204" pitchFamily="34" charset="0"/>
              </a:rPr>
              <a:t>La meta de notificación para este evento es de 1 o más casos en un año por cada </a:t>
            </a:r>
            <a:r>
              <a:rPr lang="es-ES" sz="1100" dirty="0">
                <a:latin typeface="Arial Narrow" panose="020B0606020202030204" pitchFamily="34" charset="0"/>
              </a:rPr>
              <a:t>100.000 habitantes menores de 15 años, lo que se traduce en 5 o más casos en el año para Medellín.</a:t>
            </a:r>
            <a:endParaRPr lang="es-CO" sz="1100" dirty="0">
              <a:latin typeface="Arial Narrow" panose="020B0606020202030204" pitchFamily="34" charset="0"/>
            </a:endParaRPr>
          </a:p>
        </p:txBody>
      </p:sp>
      <p:sp>
        <p:nvSpPr>
          <p:cNvPr id="33" name="36 Título"/>
          <p:cNvSpPr txBox="1">
            <a:spLocks/>
          </p:cNvSpPr>
          <p:nvPr/>
        </p:nvSpPr>
        <p:spPr>
          <a:xfrm>
            <a:off x="3240338" y="3189766"/>
            <a:ext cx="2423395"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EAPV</a:t>
            </a:r>
          </a:p>
        </p:txBody>
      </p:sp>
      <p:sp>
        <p:nvSpPr>
          <p:cNvPr id="34" name="33 CuadroTexto"/>
          <p:cNvSpPr txBox="1"/>
          <p:nvPr/>
        </p:nvSpPr>
        <p:spPr>
          <a:xfrm>
            <a:off x="5328642" y="506884"/>
            <a:ext cx="1872256" cy="2031325"/>
          </a:xfrm>
          <a:prstGeom prst="rect">
            <a:avLst/>
          </a:prstGeom>
          <a:noFill/>
        </p:spPr>
        <p:txBody>
          <a:bodyPr wrap="square" rtlCol="0">
            <a:spAutoFit/>
          </a:bodyPr>
          <a:lstStyle/>
          <a:p>
            <a:pPr algn="just"/>
            <a:r>
              <a:rPr lang="es-CO" sz="1050" dirty="0">
                <a:latin typeface="Arial Narrow" panose="020B0606020202030204" pitchFamily="34" charset="0"/>
              </a:rPr>
              <a:t>Hasta la semana epidemiológica 4 se han notificado 3 casos</a:t>
            </a:r>
            <a:r>
              <a:rPr lang="es-CO" sz="1050" dirty="0">
                <a:solidFill>
                  <a:srgbClr val="FF0000"/>
                </a:solidFill>
                <a:latin typeface="Arial Narrow" panose="020B0606020202030204" pitchFamily="34" charset="0"/>
              </a:rPr>
              <a:t>  </a:t>
            </a:r>
            <a:r>
              <a:rPr lang="es-CO" sz="1050" dirty="0">
                <a:latin typeface="Arial Narrow" panose="020B0606020202030204" pitchFamily="34" charset="0"/>
              </a:rPr>
              <a:t>sospechosos de síndrome de rubeola congénita en residentes de la Ciudad, para una tasa de notificación de 1,6 casos por 10.000 nacidos vivos. La meta de notificación para este evento debería ser mayor a un caso por 10,000 nacidos vivos. Los casos se encuentran pendientes de ajuste.</a:t>
            </a:r>
          </a:p>
        </p:txBody>
      </p:sp>
      <p:sp>
        <p:nvSpPr>
          <p:cNvPr id="35" name="34 CuadroTexto"/>
          <p:cNvSpPr txBox="1"/>
          <p:nvPr/>
        </p:nvSpPr>
        <p:spPr>
          <a:xfrm>
            <a:off x="1937501" y="3475558"/>
            <a:ext cx="1623594" cy="1277273"/>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4 no se han notificado casos probables, ni confirmados por clínica para este evento en residentes de Medellín. </a:t>
            </a:r>
          </a:p>
          <a:p>
            <a:pPr algn="just"/>
            <a:endParaRPr lang="es-CO" sz="1100" dirty="0">
              <a:latin typeface="Arial Narrow" panose="020B0606020202030204" pitchFamily="34" charset="0"/>
            </a:endParaRPr>
          </a:p>
        </p:txBody>
      </p:sp>
      <p:sp>
        <p:nvSpPr>
          <p:cNvPr id="36" name="35 CuadroTexto"/>
          <p:cNvSpPr txBox="1"/>
          <p:nvPr/>
        </p:nvSpPr>
        <p:spPr>
          <a:xfrm>
            <a:off x="5430939" y="3446785"/>
            <a:ext cx="1604307" cy="738664"/>
          </a:xfrm>
          <a:prstGeom prst="rect">
            <a:avLst/>
          </a:prstGeom>
          <a:noFill/>
        </p:spPr>
        <p:txBody>
          <a:bodyPr wrap="square" rtlCol="0">
            <a:spAutoFit/>
          </a:bodyPr>
          <a:lstStyle/>
          <a:p>
            <a:pPr algn="just"/>
            <a:r>
              <a:rPr lang="es-CO" sz="1050" dirty="0">
                <a:latin typeface="Arial Narrow" panose="020B0606020202030204" pitchFamily="34" charset="0"/>
              </a:rPr>
              <a:t>Hasta la semana epidemiológica 4 se no han notificado casos probables para este evento.</a:t>
            </a:r>
          </a:p>
        </p:txBody>
      </p:sp>
      <p:pic>
        <p:nvPicPr>
          <p:cNvPr id="37" name="Picture 3"/>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996" y="5558706"/>
            <a:ext cx="1965732"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8" name="37 CuadroTexto"/>
          <p:cNvSpPr txBox="1"/>
          <p:nvPr/>
        </p:nvSpPr>
        <p:spPr>
          <a:xfrm>
            <a:off x="-20106" y="6030032"/>
            <a:ext cx="1954957" cy="253916"/>
          </a:xfrm>
          <a:prstGeom prst="rect">
            <a:avLst/>
          </a:prstGeom>
          <a:noFill/>
        </p:spPr>
        <p:txBody>
          <a:bodyPr wrap="square" rtlCol="0">
            <a:spAutoFit/>
          </a:bodyPr>
          <a:lstStyle/>
          <a:p>
            <a:r>
              <a:rPr lang="es-ES" sz="1050" b="1" dirty="0">
                <a:latin typeface="Arial Narrow" panose="020B0606020202030204" pitchFamily="34" charset="0"/>
              </a:rPr>
              <a:t>Periodo epidemiológico I- 2026</a:t>
            </a:r>
          </a:p>
        </p:txBody>
      </p:sp>
      <p:sp>
        <p:nvSpPr>
          <p:cNvPr id="39" name="36 Título"/>
          <p:cNvSpPr txBox="1">
            <a:spLocks/>
          </p:cNvSpPr>
          <p:nvPr/>
        </p:nvSpPr>
        <p:spPr>
          <a:xfrm>
            <a:off x="-174906" y="5623229"/>
            <a:ext cx="2253996" cy="338554"/>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Difteria</a:t>
            </a:r>
          </a:p>
        </p:txBody>
      </p:sp>
      <p:sp>
        <p:nvSpPr>
          <p:cNvPr id="40" name="39 Rectángulo"/>
          <p:cNvSpPr/>
          <p:nvPr/>
        </p:nvSpPr>
        <p:spPr>
          <a:xfrm>
            <a:off x="-13172" y="7859249"/>
            <a:ext cx="5341814" cy="252028"/>
          </a:xfrm>
          <a:prstGeom prst="rect">
            <a:avLst/>
          </a:prstGeom>
          <a:solidFill>
            <a:schemeClr val="bg2">
              <a:lumMod val="90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42" name="41 CuadroTexto"/>
          <p:cNvSpPr txBox="1"/>
          <p:nvPr/>
        </p:nvSpPr>
        <p:spPr>
          <a:xfrm>
            <a:off x="1954958" y="6079909"/>
            <a:ext cx="1645490" cy="1446550"/>
          </a:xfrm>
          <a:prstGeom prst="rect">
            <a:avLst/>
          </a:prstGeom>
          <a:noFill/>
        </p:spPr>
        <p:txBody>
          <a:bodyPr wrap="square" rtlCol="0">
            <a:spAutoFit/>
          </a:bodyPr>
          <a:lstStyle/>
          <a:p>
            <a:pPr algn="just"/>
            <a:r>
              <a:rPr lang="es-CO" sz="1100" dirty="0">
                <a:latin typeface="Arial Narrow" panose="020B0606020202030204" pitchFamily="34" charset="0"/>
              </a:rPr>
              <a:t>Hasta la semana epidemiológica 4 se ha notificado 1 caso probable para este evento en residentes de Medellín. A la espera del resultado de laboratorio. </a:t>
            </a:r>
          </a:p>
          <a:p>
            <a:pPr algn="just"/>
            <a:endParaRPr lang="es-CO" sz="1100" dirty="0">
              <a:latin typeface="Arial Narrow" panose="020B0606020202030204" pitchFamily="34" charset="0"/>
            </a:endParaRPr>
          </a:p>
        </p:txBody>
      </p:sp>
      <p:pic>
        <p:nvPicPr>
          <p:cNvPr id="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13563" y="5558706"/>
            <a:ext cx="1715080" cy="22728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5" name="36 Título"/>
          <p:cNvSpPr txBox="1">
            <a:spLocks/>
          </p:cNvSpPr>
          <p:nvPr/>
        </p:nvSpPr>
        <p:spPr>
          <a:xfrm>
            <a:off x="3546187" y="5581240"/>
            <a:ext cx="1782455" cy="584775"/>
          </a:xfrm>
          <a:prstGeom prst="rect">
            <a:avLst/>
          </a:prstGeom>
          <a:noFill/>
        </p:spPr>
        <p:txBody>
          <a:bodyPr vert="horz" wrap="square" lIns="91440" tIns="45720" rIns="91440" bIns="45720" rtlCol="0" anchor="ctr">
            <a:sp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1600" b="1" dirty="0">
                <a:solidFill>
                  <a:srgbClr val="C00000"/>
                </a:solidFill>
                <a:latin typeface="Arial Narrow" panose="020B0606020202030204" pitchFamily="34" charset="0"/>
                <a:ea typeface="+mn-ea"/>
                <a:cs typeface="+mn-cs"/>
              </a:rPr>
              <a:t>Sarampión y Rubeola</a:t>
            </a:r>
          </a:p>
        </p:txBody>
      </p:sp>
      <p:sp>
        <p:nvSpPr>
          <p:cNvPr id="46" name="45 CuadroTexto"/>
          <p:cNvSpPr txBox="1"/>
          <p:nvPr/>
        </p:nvSpPr>
        <p:spPr>
          <a:xfrm>
            <a:off x="5318012" y="5580112"/>
            <a:ext cx="1882886" cy="2631490"/>
          </a:xfrm>
          <a:prstGeom prst="rect">
            <a:avLst/>
          </a:prstGeom>
          <a:noFill/>
        </p:spPr>
        <p:txBody>
          <a:bodyPr wrap="square" rtlCol="0">
            <a:spAutoFit/>
          </a:bodyPr>
          <a:lstStyle/>
          <a:p>
            <a:pPr algn="just"/>
            <a:r>
              <a:rPr lang="es-ES" sz="1100" dirty="0">
                <a:latin typeface="Arial Narrow" panose="020B0606020202030204" pitchFamily="34" charset="0"/>
              </a:rPr>
              <a:t>Hasta la semana epidemiológica 4 se han notificado en residentes de la Ciudad 6 casos sospechosos de sarampión/rubéola, para una tasa de notificación de 0,23 casos por cada 100.000 habitantes, indicando esto que se cumple con la meta de notificación de del evento proporcional en este periodo y que debe ser mayor a 2 casos por cada 100.000 habitantes durante un año (53 casos), o 1 caso por 100.000 habitantes por</a:t>
            </a:r>
          </a:p>
        </p:txBody>
      </p:sp>
      <p:sp>
        <p:nvSpPr>
          <p:cNvPr id="2" name="1 Rectángulo"/>
          <p:cNvSpPr/>
          <p:nvPr/>
        </p:nvSpPr>
        <p:spPr>
          <a:xfrm>
            <a:off x="49846" y="8170399"/>
            <a:ext cx="7092912" cy="769441"/>
          </a:xfrm>
          <a:prstGeom prst="rect">
            <a:avLst/>
          </a:prstGeom>
          <a:noFill/>
        </p:spPr>
        <p:txBody>
          <a:bodyPr wrap="square" rtlCol="0">
            <a:spAutoFit/>
          </a:bodyPr>
          <a:lstStyle/>
          <a:p>
            <a:pPr algn="just"/>
            <a:r>
              <a:rPr lang="es-ES" sz="1100" dirty="0">
                <a:latin typeface="Arial Narrow" panose="020B0606020202030204" pitchFamily="34" charset="0"/>
              </a:rPr>
              <a:t>periodo epidemiológico (4 a 5 casos). Todos los casos ya fueron descartados después de haber realizado lo establecido por laboratorio e investigación epidemiológica de campo IEC. No se han confirmado casos de sarampión ni de rubeola. Sin embargo, se debe estar alerta por la situación epidemiológica de estas enfermedades en el país y en todo el mundo. El 100% de los casos notificados contaron con IEC en las primeras 48 horas después de su notificación.</a:t>
            </a:r>
          </a:p>
        </p:txBody>
      </p:sp>
      <p:sp>
        <p:nvSpPr>
          <p:cNvPr id="47" name="37 CuadroTexto"/>
          <p:cNvSpPr txBox="1"/>
          <p:nvPr/>
        </p:nvSpPr>
        <p:spPr>
          <a:xfrm>
            <a:off x="-3532" y="1006123"/>
            <a:ext cx="1941033" cy="253916"/>
          </a:xfrm>
          <a:prstGeom prst="rect">
            <a:avLst/>
          </a:prstGeom>
          <a:noFill/>
        </p:spPr>
        <p:txBody>
          <a:bodyPr wrap="square" rtlCol="0">
            <a:spAutoFit/>
          </a:bodyPr>
          <a:lstStyle/>
          <a:p>
            <a:r>
              <a:rPr lang="es-ES" sz="1050" b="1" dirty="0">
                <a:latin typeface="Arial Narrow" panose="020B0606020202030204" pitchFamily="34" charset="0"/>
              </a:rPr>
              <a:t>Periodo epidemiológico I- 2026</a:t>
            </a:r>
          </a:p>
        </p:txBody>
      </p:sp>
      <p:sp>
        <p:nvSpPr>
          <p:cNvPr id="48" name="37 CuadroTexto"/>
          <p:cNvSpPr txBox="1"/>
          <p:nvPr/>
        </p:nvSpPr>
        <p:spPr>
          <a:xfrm>
            <a:off x="50" y="3581646"/>
            <a:ext cx="1954908" cy="253916"/>
          </a:xfrm>
          <a:prstGeom prst="rect">
            <a:avLst/>
          </a:prstGeom>
          <a:noFill/>
        </p:spPr>
        <p:txBody>
          <a:bodyPr wrap="square" rtlCol="0">
            <a:spAutoFit/>
          </a:bodyPr>
          <a:lstStyle/>
          <a:p>
            <a:r>
              <a:rPr lang="es-ES" sz="1050" b="1" dirty="0">
                <a:latin typeface="Arial Narrow" panose="020B0606020202030204" pitchFamily="34" charset="0"/>
              </a:rPr>
              <a:t>Periodo epidemiológico I- 2026</a:t>
            </a:r>
          </a:p>
        </p:txBody>
      </p:sp>
      <p:sp>
        <p:nvSpPr>
          <p:cNvPr id="50" name="37 CuadroTexto"/>
          <p:cNvSpPr txBox="1"/>
          <p:nvPr/>
        </p:nvSpPr>
        <p:spPr>
          <a:xfrm>
            <a:off x="3503567" y="1022712"/>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I- 2026</a:t>
            </a:r>
          </a:p>
        </p:txBody>
      </p:sp>
      <p:sp>
        <p:nvSpPr>
          <p:cNvPr id="41" name="37 CuadroTexto"/>
          <p:cNvSpPr txBox="1"/>
          <p:nvPr/>
        </p:nvSpPr>
        <p:spPr>
          <a:xfrm>
            <a:off x="3501148" y="3547456"/>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I- 2026</a:t>
            </a:r>
          </a:p>
        </p:txBody>
      </p:sp>
      <p:sp>
        <p:nvSpPr>
          <p:cNvPr id="51" name="37 CuadroTexto"/>
          <p:cNvSpPr txBox="1"/>
          <p:nvPr/>
        </p:nvSpPr>
        <p:spPr>
          <a:xfrm>
            <a:off x="3513147" y="6060773"/>
            <a:ext cx="2016224" cy="253916"/>
          </a:xfrm>
          <a:prstGeom prst="rect">
            <a:avLst/>
          </a:prstGeom>
          <a:noFill/>
        </p:spPr>
        <p:txBody>
          <a:bodyPr wrap="square" rtlCol="0">
            <a:spAutoFit/>
          </a:bodyPr>
          <a:lstStyle/>
          <a:p>
            <a:r>
              <a:rPr lang="es-ES" sz="1050" b="1" dirty="0">
                <a:latin typeface="Arial Narrow" panose="020B0606020202030204" pitchFamily="34" charset="0"/>
              </a:rPr>
              <a:t>Periodo epidemiológico I- 2026</a:t>
            </a:r>
          </a:p>
        </p:txBody>
      </p:sp>
    </p:spTree>
    <p:extLst>
      <p:ext uri="{BB962C8B-B14F-4D97-AF65-F5344CB8AC3E}">
        <p14:creationId xmlns:p14="http://schemas.microsoft.com/office/powerpoint/2010/main" val="1196006582"/>
      </p:ext>
    </p:extLst>
  </p:cSld>
  <p:clrMapOvr>
    <a:masterClrMapping/>
  </p:clrMapOvr>
</p:sld>
</file>

<file path=ppt/theme/theme1.xml><?xml version="1.0" encoding="utf-8"?>
<a:theme xmlns:a="http://schemas.openxmlformats.org/drawingml/2006/main" name="Tema de Office">
  <a:themeElements>
    <a:clrScheme name="Personalizado 1">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70C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2157</TotalTime>
  <Words>5395</Words>
  <Application>Microsoft Office PowerPoint</Application>
  <PresentationFormat>Personalizado</PresentationFormat>
  <Paragraphs>927</Paragraphs>
  <Slides>31</Slides>
  <Notes>10</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31</vt:i4>
      </vt:variant>
    </vt:vector>
  </HeadingPairs>
  <TitlesOfParts>
    <vt:vector size="39" baseType="lpstr">
      <vt:lpstr>Calibri</vt:lpstr>
      <vt:lpstr>Cambria</vt:lpstr>
      <vt:lpstr>Arial Narrow</vt:lpstr>
      <vt:lpstr>Arial</vt:lpstr>
      <vt:lpstr>Libre Franklin Black</vt:lpstr>
      <vt:lpstr>Times New Roman</vt:lpstr>
      <vt:lpstr>Arial MT</vt:lpstr>
      <vt:lpstr>Tema de Office</vt:lpstr>
      <vt:lpstr>Presentación</vt:lpstr>
      <vt:lpstr>Contenido</vt:lpstr>
      <vt:lpstr>Tosferina</vt:lpstr>
      <vt:lpstr>Parotiditis</vt:lpstr>
      <vt:lpstr>Presentación de PowerPoint</vt:lpstr>
      <vt:lpstr>Varicela</vt:lpstr>
      <vt:lpstr>Presentación de PowerPoint</vt:lpstr>
      <vt:lpstr>Meningitis bacterianas</vt:lpstr>
      <vt:lpstr>Presentación de PowerPoint</vt:lpstr>
      <vt:lpstr>Hepatitis A</vt:lpstr>
      <vt:lpstr>Intoxicaciones</vt:lpstr>
      <vt:lpstr>Presentación de PowerPoint</vt:lpstr>
      <vt:lpstr>Presentación de PowerPoint</vt:lpstr>
      <vt:lpstr>Enfermedad transmitida por alimentos ETA </vt:lpstr>
      <vt:lpstr>Presentación de PowerPoint</vt:lpstr>
      <vt:lpstr>Presentación de PowerPoint</vt:lpstr>
      <vt:lpstr>Presentación de PowerPoint</vt:lpstr>
      <vt:lpstr>Presentación de PowerPoint</vt:lpstr>
      <vt:lpstr>Intento de suicidio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EDA</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dc:title>
  <dc:creator>Silvana Zapata Bedoya</dc:creator>
  <cp:lastModifiedBy>Usuario de Windows</cp:lastModifiedBy>
  <cp:revision>39</cp:revision>
  <dcterms:created xsi:type="dcterms:W3CDTF">2019-03-11T16:04:20Z</dcterms:created>
  <dcterms:modified xsi:type="dcterms:W3CDTF">2026-06-05T21:00:49Z</dcterms:modified>
</cp:coreProperties>
</file>