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8" r:id="rId3"/>
    <p:sldId id="811" r:id="rId4"/>
    <p:sldId id="812" r:id="rId5"/>
    <p:sldId id="813" r:id="rId6"/>
    <p:sldId id="814" r:id="rId7"/>
    <p:sldId id="815" r:id="rId8"/>
    <p:sldId id="816" r:id="rId9"/>
    <p:sldId id="817" r:id="rId10"/>
    <p:sldId id="818" r:id="rId11"/>
    <p:sldId id="819" r:id="rId12"/>
    <p:sldId id="820" r:id="rId13"/>
    <p:sldId id="821" r:id="rId14"/>
    <p:sldId id="822" r:id="rId15"/>
    <p:sldId id="823" r:id="rId16"/>
    <p:sldId id="824" r:id="rId17"/>
    <p:sldId id="825" r:id="rId18"/>
    <p:sldId id="826" r:id="rId19"/>
    <p:sldId id="827" r:id="rId20"/>
    <p:sldId id="833" r:id="rId21"/>
    <p:sldId id="834" r:id="rId22"/>
    <p:sldId id="835" r:id="rId23"/>
    <p:sldId id="836" r:id="rId24"/>
    <p:sldId id="837" r:id="rId25"/>
    <p:sldId id="838" r:id="rId26"/>
    <p:sldId id="839" r:id="rId27"/>
    <p:sldId id="831" r:id="rId28"/>
    <p:sldId id="832" r:id="rId29"/>
    <p:sldId id="828" r:id="rId30"/>
    <p:sldId id="829" r:id="rId31"/>
    <p:sldId id="830" r:id="rId32"/>
    <p:sldId id="311" r:id="rId33"/>
  </p:sldIdLst>
  <p:sldSz cx="7200900" cy="9144000"/>
  <p:notesSz cx="7010400" cy="9296400"/>
  <p:embeddedFontLst>
    <p:embeddedFont>
      <p:font typeface="Calibri" panose="020F0502020204030204" pitchFamily="34" charset="0"/>
      <p:regular r:id="rId35"/>
      <p:bold r:id="rId36"/>
      <p:italic r:id="rId37"/>
      <p:boldItalic r:id="rId38"/>
    </p:embeddedFont>
    <p:embeddedFont>
      <p:font typeface="Cambria" panose="02040503050406030204" pitchFamily="18" charset="0"/>
      <p:regular r:id="rId39"/>
      <p:bold r:id="rId40"/>
      <p:italic r:id="rId41"/>
      <p:boldItalic r:id="rId42"/>
    </p:embeddedFont>
    <p:embeddedFont>
      <p:font typeface="Arial Narrow" panose="020B0606020202030204" pitchFamily="34" charset="0"/>
      <p:regular r:id="rId43"/>
      <p:bold r:id="rId44"/>
      <p:italic r:id="rId45"/>
      <p:boldItalic r:id="rId46"/>
    </p:embeddedFont>
    <p:embeddedFont>
      <p:font typeface="Libre Franklin Black" panose="020B0604020202020204" charset="0"/>
      <p:bold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660"/>
  </p:normalViewPr>
  <p:slideViewPr>
    <p:cSldViewPr snapToGrid="0">
      <p:cViewPr varScale="1">
        <p:scale>
          <a:sx n="62" d="100"/>
          <a:sy n="62" d="100"/>
        </p:scale>
        <p:origin x="2107" y="53"/>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87"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s>
</file>

<file path=ppt/charts/_rels/chart1.xml.rels><?xml version="1.0" encoding="UTF-8" standalone="yes"?>
<Relationships xmlns="http://schemas.openxmlformats.org/package/2006/relationships"><Relationship Id="rId1" Type="http://schemas.openxmlformats.org/officeDocument/2006/relationships/oleObject" Target="file:///\\nas1\Alcaldia\217-SALUD\21730-S-SP\U-VE\Homes\1037613764\Boletines\2026\Per&#237;odo%202\PLANTILLA%20PROPIA%20INTENTO%20DE%20SUICIDIO_2026%20para%20bolet&#237;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2\PLANTILLA%20PROPIA%20INTENTO%20DE%20SUICIDIO_2026%20para%20bolet&#237;n.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2\PLANTILLA%20PROPIA%20INTENTO%20DE%20SUICIDIO_2026%20para%20bolet&#237;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2\PLANTILLA%20PROPIA%20INTENTO%20DE%20SUICIDIO_2026%20para%20bolet&#237;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54</c:v>
                </c:pt>
                <c:pt idx="3">
                  <c:v>44</c:v>
                </c:pt>
                <c:pt idx="4">
                  <c:v>51</c:v>
                </c:pt>
                <c:pt idx="5">
                  <c:v>48</c:v>
                </c:pt>
                <c:pt idx="6">
                  <c:v>50</c:v>
                </c:pt>
                <c:pt idx="7">
                  <c:v>24</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0299-4B76-AF31-86CD629E9180}"/>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46</c:v>
                </c:pt>
                <c:pt idx="4">
                  <c:v>54</c:v>
                </c:pt>
                <c:pt idx="5">
                  <c:v>49</c:v>
                </c:pt>
                <c:pt idx="6">
                  <c:v>46</c:v>
                </c:pt>
                <c:pt idx="7">
                  <c:v>71</c:v>
                </c:pt>
                <c:pt idx="8">
                  <c:v>69</c:v>
                </c:pt>
                <c:pt idx="9">
                  <c:v>65</c:v>
                </c:pt>
                <c:pt idx="10">
                  <c:v>62</c:v>
                </c:pt>
                <c:pt idx="11">
                  <c:v>62</c:v>
                </c:pt>
                <c:pt idx="12">
                  <c:v>69</c:v>
                </c:pt>
                <c:pt idx="13">
                  <c:v>60</c:v>
                </c:pt>
                <c:pt idx="14">
                  <c:v>71</c:v>
                </c:pt>
                <c:pt idx="15">
                  <c:v>72</c:v>
                </c:pt>
                <c:pt idx="16">
                  <c:v>49</c:v>
                </c:pt>
                <c:pt idx="17">
                  <c:v>67</c:v>
                </c:pt>
                <c:pt idx="18">
                  <c:v>67</c:v>
                </c:pt>
                <c:pt idx="19">
                  <c:v>65</c:v>
                </c:pt>
                <c:pt idx="20">
                  <c:v>51</c:v>
                </c:pt>
                <c:pt idx="21">
                  <c:v>47</c:v>
                </c:pt>
                <c:pt idx="22">
                  <c:v>71</c:v>
                </c:pt>
                <c:pt idx="23">
                  <c:v>53</c:v>
                </c:pt>
                <c:pt idx="24">
                  <c:v>48</c:v>
                </c:pt>
                <c:pt idx="25">
                  <c:v>55</c:v>
                </c:pt>
                <c:pt idx="26">
                  <c:v>61</c:v>
                </c:pt>
                <c:pt idx="27">
                  <c:v>48</c:v>
                </c:pt>
                <c:pt idx="28">
                  <c:v>46</c:v>
                </c:pt>
                <c:pt idx="29">
                  <c:v>39</c:v>
                </c:pt>
                <c:pt idx="30">
                  <c:v>47</c:v>
                </c:pt>
                <c:pt idx="31">
                  <c:v>60</c:v>
                </c:pt>
                <c:pt idx="32">
                  <c:v>64</c:v>
                </c:pt>
                <c:pt idx="33">
                  <c:v>60</c:v>
                </c:pt>
                <c:pt idx="34">
                  <c:v>80</c:v>
                </c:pt>
                <c:pt idx="35">
                  <c:v>57</c:v>
                </c:pt>
                <c:pt idx="36">
                  <c:v>76</c:v>
                </c:pt>
                <c:pt idx="37">
                  <c:v>65</c:v>
                </c:pt>
                <c:pt idx="38">
                  <c:v>59</c:v>
                </c:pt>
                <c:pt idx="39">
                  <c:v>60</c:v>
                </c:pt>
                <c:pt idx="40">
                  <c:v>54</c:v>
                </c:pt>
                <c:pt idx="41">
                  <c:v>60</c:v>
                </c:pt>
                <c:pt idx="42">
                  <c:v>61</c:v>
                </c:pt>
                <c:pt idx="43">
                  <c:v>54</c:v>
                </c:pt>
                <c:pt idx="44">
                  <c:v>39</c:v>
                </c:pt>
                <c:pt idx="45">
                  <c:v>53</c:v>
                </c:pt>
                <c:pt idx="46">
                  <c:v>53</c:v>
                </c:pt>
                <c:pt idx="47">
                  <c:v>47</c:v>
                </c:pt>
                <c:pt idx="48">
                  <c:v>48</c:v>
                </c:pt>
                <c:pt idx="49">
                  <c:v>50</c:v>
                </c:pt>
                <c:pt idx="50">
                  <c:v>32</c:v>
                </c:pt>
                <c:pt idx="51">
                  <c:v>38</c:v>
                </c:pt>
              </c:numCache>
            </c:numRef>
          </c:val>
          <c:smooth val="0"/>
          <c:extLst>
            <c:ext xmlns:c16="http://schemas.microsoft.com/office/drawing/2014/chart" uri="{C3380CC4-5D6E-409C-BE32-E72D297353CC}">
              <c16:uniqueId val="{00000001-0299-4B76-AF31-86CD629E9180}"/>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42</c:v>
                </c:pt>
                <c:pt idx="3">
                  <c:v>44</c:v>
                </c:pt>
                <c:pt idx="4">
                  <c:v>47</c:v>
                </c:pt>
                <c:pt idx="5">
                  <c:v>48</c:v>
                </c:pt>
                <c:pt idx="6">
                  <c:v>67</c:v>
                </c:pt>
                <c:pt idx="7">
                  <c:v>57</c:v>
                </c:pt>
                <c:pt idx="8">
                  <c:v>63</c:v>
                </c:pt>
                <c:pt idx="9">
                  <c:v>66</c:v>
                </c:pt>
                <c:pt idx="10">
                  <c:v>69</c:v>
                </c:pt>
                <c:pt idx="11">
                  <c:v>63</c:v>
                </c:pt>
                <c:pt idx="12">
                  <c:v>61</c:v>
                </c:pt>
                <c:pt idx="13">
                  <c:v>53</c:v>
                </c:pt>
                <c:pt idx="14">
                  <c:v>67</c:v>
                </c:pt>
                <c:pt idx="15">
                  <c:v>76</c:v>
                </c:pt>
                <c:pt idx="16">
                  <c:v>57</c:v>
                </c:pt>
                <c:pt idx="17">
                  <c:v>63</c:v>
                </c:pt>
                <c:pt idx="18">
                  <c:v>57</c:v>
                </c:pt>
                <c:pt idx="19">
                  <c:v>57</c:v>
                </c:pt>
                <c:pt idx="20">
                  <c:v>50</c:v>
                </c:pt>
                <c:pt idx="21">
                  <c:v>40</c:v>
                </c:pt>
                <c:pt idx="22">
                  <c:v>62</c:v>
                </c:pt>
                <c:pt idx="23">
                  <c:v>50</c:v>
                </c:pt>
                <c:pt idx="24">
                  <c:v>57</c:v>
                </c:pt>
                <c:pt idx="25">
                  <c:v>40</c:v>
                </c:pt>
                <c:pt idx="26">
                  <c:v>55</c:v>
                </c:pt>
                <c:pt idx="27">
                  <c:v>42</c:v>
                </c:pt>
                <c:pt idx="28">
                  <c:v>56</c:v>
                </c:pt>
                <c:pt idx="29">
                  <c:v>51</c:v>
                </c:pt>
                <c:pt idx="30">
                  <c:v>36</c:v>
                </c:pt>
                <c:pt idx="31">
                  <c:v>62</c:v>
                </c:pt>
                <c:pt idx="32">
                  <c:v>50</c:v>
                </c:pt>
                <c:pt idx="33">
                  <c:v>51</c:v>
                </c:pt>
                <c:pt idx="34">
                  <c:v>59</c:v>
                </c:pt>
                <c:pt idx="35">
                  <c:v>63</c:v>
                </c:pt>
                <c:pt idx="36">
                  <c:v>68</c:v>
                </c:pt>
                <c:pt idx="37">
                  <c:v>59</c:v>
                </c:pt>
                <c:pt idx="38">
                  <c:v>60</c:v>
                </c:pt>
                <c:pt idx="39">
                  <c:v>61</c:v>
                </c:pt>
                <c:pt idx="40">
                  <c:v>57</c:v>
                </c:pt>
                <c:pt idx="41">
                  <c:v>55</c:v>
                </c:pt>
                <c:pt idx="42">
                  <c:v>42</c:v>
                </c:pt>
                <c:pt idx="43">
                  <c:v>52</c:v>
                </c:pt>
                <c:pt idx="44">
                  <c:v>55</c:v>
                </c:pt>
                <c:pt idx="45">
                  <c:v>49</c:v>
                </c:pt>
                <c:pt idx="46">
                  <c:v>48</c:v>
                </c:pt>
                <c:pt idx="47">
                  <c:v>49</c:v>
                </c:pt>
                <c:pt idx="48">
                  <c:v>57</c:v>
                </c:pt>
                <c:pt idx="49">
                  <c:v>39</c:v>
                </c:pt>
                <c:pt idx="50">
                  <c:v>53</c:v>
                </c:pt>
                <c:pt idx="51">
                  <c:v>40</c:v>
                </c:pt>
              </c:numCache>
            </c:numRef>
          </c:val>
          <c:smooth val="0"/>
          <c:extLst>
            <c:ext xmlns:c16="http://schemas.microsoft.com/office/drawing/2014/chart" uri="{C3380CC4-5D6E-409C-BE32-E72D297353CC}">
              <c16:uniqueId val="{00000002-0299-4B76-AF31-86CD629E9180}"/>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42</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52</c:v>
                </c:pt>
                <c:pt idx="28">
                  <c:v>48</c:v>
                </c:pt>
                <c:pt idx="29">
                  <c:v>70</c:v>
                </c:pt>
                <c:pt idx="30">
                  <c:v>59</c:v>
                </c:pt>
                <c:pt idx="31">
                  <c:v>50</c:v>
                </c:pt>
                <c:pt idx="32">
                  <c:v>31</c:v>
                </c:pt>
                <c:pt idx="33">
                  <c:v>58</c:v>
                </c:pt>
                <c:pt idx="34">
                  <c:v>54</c:v>
                </c:pt>
                <c:pt idx="35">
                  <c:v>53</c:v>
                </c:pt>
                <c:pt idx="36">
                  <c:v>67</c:v>
                </c:pt>
                <c:pt idx="37">
                  <c:v>49</c:v>
                </c:pt>
                <c:pt idx="38">
                  <c:v>68</c:v>
                </c:pt>
                <c:pt idx="39">
                  <c:v>54</c:v>
                </c:pt>
                <c:pt idx="40">
                  <c:v>49</c:v>
                </c:pt>
                <c:pt idx="41">
                  <c:v>54</c:v>
                </c:pt>
                <c:pt idx="42">
                  <c:v>56</c:v>
                </c:pt>
                <c:pt idx="43">
                  <c:v>52</c:v>
                </c:pt>
                <c:pt idx="44">
                  <c:v>79</c:v>
                </c:pt>
                <c:pt idx="45">
                  <c:v>48</c:v>
                </c:pt>
                <c:pt idx="46">
                  <c:v>43</c:v>
                </c:pt>
                <c:pt idx="47">
                  <c:v>44</c:v>
                </c:pt>
                <c:pt idx="48">
                  <c:v>52</c:v>
                </c:pt>
                <c:pt idx="49">
                  <c:v>58</c:v>
                </c:pt>
                <c:pt idx="50">
                  <c:v>37</c:v>
                </c:pt>
                <c:pt idx="51">
                  <c:v>23</c:v>
                </c:pt>
              </c:numCache>
            </c:numRef>
          </c:val>
          <c:smooth val="0"/>
          <c:extLst>
            <c:ext xmlns:c16="http://schemas.microsoft.com/office/drawing/2014/chart" uri="{C3380CC4-5D6E-409C-BE32-E72D297353CC}">
              <c16:uniqueId val="{00000003-0299-4B76-AF31-86CD629E9180}"/>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0619-4CF2-A367-B78D111CFF08}"/>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619-4CF2-A367-B78D111CFF08}"/>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0619-4CF2-A367-B78D111CFF08}"/>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619-4CF2-A367-B78D111CFF08}"/>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619-4CF2-A367-B78D111CFF08}"/>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619-4CF2-A367-B78D111CFF08}"/>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0619-4CF2-A367-B78D111CFF08}"/>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0619-4CF2-A367-B78D111CFF08}"/>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0619-4CF2-A367-B78D111CFF08}"/>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0619-4CF2-A367-B78D111CFF08}"/>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0619-4CF2-A367-B78D111CFF08}"/>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0619-4CF2-A367-B78D111CFF08}"/>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0619-4CF2-A367-B78D111CFF08}"/>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0619-4CF2-A367-B78D111CFF08}"/>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-11</c:v>
                </c:pt>
                <c:pt idx="3">
                  <c:v>-22</c:v>
                </c:pt>
                <c:pt idx="4">
                  <c:v>-21</c:v>
                </c:pt>
                <c:pt idx="5">
                  <c:v>-21</c:v>
                </c:pt>
                <c:pt idx="6">
                  <c:v>-18</c:v>
                </c:pt>
                <c:pt idx="7">
                  <c:v>-12</c:v>
                </c:pt>
                <c:pt idx="8">
                  <c:v>-11</c:v>
                </c:pt>
                <c:pt idx="9">
                  <c:v>-6</c:v>
                </c:pt>
                <c:pt idx="10">
                  <c:v>-7</c:v>
                </c:pt>
                <c:pt idx="11">
                  <c:v>-4</c:v>
                </c:pt>
                <c:pt idx="12">
                  <c:v>0</c:v>
                </c:pt>
                <c:pt idx="13">
                  <c:v>-2</c:v>
                </c:pt>
                <c:pt idx="14">
                  <c:v>-1</c:v>
                </c:pt>
              </c:numCache>
            </c:numRef>
          </c:val>
          <c:extLst>
            <c:ext xmlns:c16="http://schemas.microsoft.com/office/drawing/2014/chart" uri="{C3380CC4-5D6E-409C-BE32-E72D297353CC}">
              <c16:uniqueId val="{0000000E-0619-4CF2-A367-B78D111CFF08}"/>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0619-4CF2-A367-B78D111CFF08}"/>
                </c:ext>
              </c:extLst>
            </c:dLbl>
            <c:dLbl>
              <c:idx val="2"/>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0619-4CF2-A367-B78D111CFF08}"/>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0619-4CF2-A367-B78D111CFF08}"/>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0619-4CF2-A367-B78D111CFF08}"/>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0619-4CF2-A367-B78D111CFF08}"/>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0619-4CF2-A367-B78D111CFF08}"/>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0619-4CF2-A367-B78D111CFF08}"/>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0619-4CF2-A367-B78D111CFF08}"/>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0619-4CF2-A367-B78D111CFF08}"/>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0619-4CF2-A367-B78D111CFF08}"/>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0619-4CF2-A367-B78D111CFF08}"/>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0619-4CF2-A367-B78D111CFF08}"/>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0619-4CF2-A367-B78D111CFF08}"/>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0619-4CF2-A367-B78D111CFF08}"/>
                </c:ext>
              </c:extLst>
            </c:dLbl>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16</c:v>
                </c:pt>
                <c:pt idx="3">
                  <c:v>58</c:v>
                </c:pt>
                <c:pt idx="4">
                  <c:v>51</c:v>
                </c:pt>
                <c:pt idx="5">
                  <c:v>18</c:v>
                </c:pt>
                <c:pt idx="6">
                  <c:v>22</c:v>
                </c:pt>
                <c:pt idx="7">
                  <c:v>11</c:v>
                </c:pt>
                <c:pt idx="8">
                  <c:v>16</c:v>
                </c:pt>
                <c:pt idx="9">
                  <c:v>9</c:v>
                </c:pt>
                <c:pt idx="10">
                  <c:v>4</c:v>
                </c:pt>
                <c:pt idx="11">
                  <c:v>1</c:v>
                </c:pt>
                <c:pt idx="12">
                  <c:v>1</c:v>
                </c:pt>
                <c:pt idx="13">
                  <c:v>4</c:v>
                </c:pt>
                <c:pt idx="14">
                  <c:v>1</c:v>
                </c:pt>
              </c:numCache>
            </c:numRef>
          </c:val>
          <c:extLst>
            <c:ext xmlns:c16="http://schemas.microsoft.com/office/drawing/2014/chart" uri="{C3380CC4-5D6E-409C-BE32-E72D297353CC}">
              <c16:uniqueId val="{0000001D-0619-4CF2-A367-B78D111CFF08}"/>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6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Problema escolar/ educación</c:v>
                </c:pt>
                <c:pt idx="3">
                  <c:v>Maltrato físico, psicológico o sexual</c:v>
                </c:pt>
                <c:pt idx="4">
                  <c:v>Muerte de familiar</c:v>
                </c:pt>
                <c:pt idx="5">
                  <c:v>Enfermedad crónica dolorosa o discapacitante</c:v>
                </c:pt>
                <c:pt idx="6">
                  <c:v>Problema laboral</c:v>
                </c:pt>
                <c:pt idx="7">
                  <c:v>Problemas económicos</c:v>
                </c:pt>
                <c:pt idx="8">
                  <c:v>Conflictos con pareja o expareja</c:v>
                </c:pt>
                <c:pt idx="9">
                  <c:v>Problemas familiares</c:v>
                </c:pt>
              </c:strCache>
            </c:strRef>
          </c:cat>
          <c:val>
            <c:numRef>
              <c:f>FactoresASOCIADOS!$AO$5:$AO$14</c:f>
              <c:numCache>
                <c:formatCode>0.0</c:formatCode>
                <c:ptCount val="10"/>
                <c:pt idx="0">
                  <c:v>0.76142131979695438</c:v>
                </c:pt>
                <c:pt idx="1">
                  <c:v>1.2690355329949239</c:v>
                </c:pt>
                <c:pt idx="2">
                  <c:v>3.2994923857868024</c:v>
                </c:pt>
                <c:pt idx="3">
                  <c:v>4.5685279187817258</c:v>
                </c:pt>
                <c:pt idx="4">
                  <c:v>4.8223350253807107</c:v>
                </c:pt>
                <c:pt idx="5">
                  <c:v>6.5989847715736047</c:v>
                </c:pt>
                <c:pt idx="6">
                  <c:v>8.6294416243654819</c:v>
                </c:pt>
                <c:pt idx="7">
                  <c:v>9.8984771573604071</c:v>
                </c:pt>
                <c:pt idx="8">
                  <c:v>25.380710659898476</c:v>
                </c:pt>
                <c:pt idx="9">
                  <c:v>34.771573604060912</c:v>
                </c:pt>
              </c:numCache>
            </c:numRef>
          </c:val>
          <c:extLst>
            <c:ext xmlns:c16="http://schemas.microsoft.com/office/drawing/2014/chart" uri="{C3380CC4-5D6E-409C-BE32-E72D297353CC}">
              <c16:uniqueId val="{00000000-0C27-4579-88E8-03E14D87DD18}"/>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1.4492753623188406</c:v>
                </c:pt>
                <c:pt idx="1">
                  <c:v>2.8985507246376812</c:v>
                </c:pt>
                <c:pt idx="2">
                  <c:v>3.3126293995859215</c:v>
                </c:pt>
                <c:pt idx="3">
                  <c:v>10.559006211180124</c:v>
                </c:pt>
                <c:pt idx="4">
                  <c:v>14.699792960662524</c:v>
                </c:pt>
                <c:pt idx="5">
                  <c:v>23.188405797101449</c:v>
                </c:pt>
                <c:pt idx="6">
                  <c:v>43.892339544513462</c:v>
                </c:pt>
              </c:numCache>
            </c:numRef>
          </c:val>
          <c:extLst>
            <c:ext xmlns:c16="http://schemas.microsoft.com/office/drawing/2014/chart" uri="{C3380CC4-5D6E-409C-BE32-E72D297353CC}">
              <c16:uniqueId val="{00000000-44B3-46FC-96C0-1035A947ECD0}"/>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 Riesgo</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17%</a:t>
          </a:r>
        </a:p>
        <a:p>
          <a:r>
            <a:rPr lang="es-ES" sz="1200" b="1" dirty="0">
              <a:solidFill>
                <a:schemeClr val="bg1"/>
              </a:solidFill>
              <a:latin typeface="Arial Narrow" panose="020B0606020202030204" pitchFamily="34" charset="0"/>
            </a:rPr>
            <a:t>10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22%</a:t>
          </a:r>
        </a:p>
        <a:p>
          <a:r>
            <a:rPr lang="es-ES" sz="1200" b="1" dirty="0">
              <a:solidFill>
                <a:schemeClr val="bg1"/>
              </a:solidFill>
              <a:latin typeface="Arial Narrow" panose="020B0606020202030204" pitchFamily="34" charset="0"/>
            </a:rPr>
            <a:t>13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2%</a:t>
          </a:r>
        </a:p>
        <a:p>
          <a:r>
            <a:rPr lang="es-ES" sz="1100" b="1" dirty="0">
              <a:solidFill>
                <a:schemeClr val="bg1"/>
              </a:solidFill>
              <a:latin typeface="Arial Narrow" panose="020B0606020202030204" pitchFamily="34" charset="0"/>
            </a:rPr>
            <a:t>1 caso</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7%</a:t>
          </a:r>
        </a:p>
        <a:p>
          <a:r>
            <a:rPr lang="es-ES" sz="1200" b="1" dirty="0">
              <a:solidFill>
                <a:schemeClr val="bg1"/>
              </a:solidFill>
              <a:latin typeface="Arial Narrow" panose="020B0606020202030204" pitchFamily="34" charset="0"/>
            </a:rPr>
            <a:t>4 casos</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32%</a:t>
          </a:r>
        </a:p>
        <a:p>
          <a:r>
            <a:rPr lang="es-ES" sz="1200" b="1" dirty="0">
              <a:solidFill>
                <a:schemeClr val="bg1"/>
              </a:solidFill>
              <a:latin typeface="Arial Narrow" panose="020B0606020202030204" pitchFamily="34" charset="0"/>
            </a:rPr>
            <a:t>19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22%</a:t>
          </a:r>
        </a:p>
        <a:p>
          <a:r>
            <a:rPr lang="es-ES" sz="1100" b="1" dirty="0">
              <a:solidFill>
                <a:schemeClr val="bg1"/>
              </a:solidFill>
              <a:latin typeface="Arial Narrow" panose="020B0606020202030204" pitchFamily="34" charset="0"/>
            </a:rPr>
            <a:t>13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6A5C8540-AECB-4343-A87A-FD7C9AD35365}" srcId="{4D348A5A-39AF-4E9E-B8B8-5AABA701B047}" destId="{067DE91F-5875-416A-83FE-762AAF2680C1}" srcOrd="4" destOrd="0" parTransId="{C84AAE9B-3AAC-4E29-BB4F-A2E9139D362B}" sibTransId="{DEAA2F35-722B-4737-A991-BBC1ADCE9036}"/>
    <dgm:cxn modelId="{3B7BEBC5-2FB7-4953-8E4E-1B838EE42DF2}" type="presOf" srcId="{DEAA2F35-722B-4737-A991-BBC1ADCE9036}" destId="{ED010544-6BD3-478F-92D1-42A7B6489659}" srcOrd="0" destOrd="0" presId="urn:microsoft.com/office/officeart/2005/8/layout/cycle5"/>
    <dgm:cxn modelId="{750401C0-1BEC-4562-9660-68D8422839FB}" type="presOf" srcId="{B07DA8DE-0519-4D62-BE0B-7CA0307AA349}" destId="{0691A0E1-681C-4AB1-A224-401390FCDE9C}"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EE2BE964-DD78-4756-9040-8FB0623EF756}" type="presOf" srcId="{EA57AC0D-7E14-43C1-8F5B-17573E0C9A83}" destId="{D5D4151A-971C-413B-8065-A30749D877C7}" srcOrd="0" destOrd="0" presId="urn:microsoft.com/office/officeart/2005/8/layout/cycle5"/>
    <dgm:cxn modelId="{035D5009-17A7-443C-A9F6-DC402B6B44F6}" srcId="{4D348A5A-39AF-4E9E-B8B8-5AABA701B047}" destId="{BCD0C872-2890-4B0E-8947-05D96592E59C}" srcOrd="2" destOrd="0" parTransId="{85B57174-6200-41FF-9ACB-65DDEA879430}" sibTransId="{4C5ACF53-D587-4632-AA70-55B43EBE36B8}"/>
    <dgm:cxn modelId="{CDB8A8BC-76F4-4850-980F-77A084A179C5}" srcId="{4D348A5A-39AF-4E9E-B8B8-5AABA701B047}" destId="{DFDA11ED-11F1-482A-9387-80FD19912601}" srcOrd="3" destOrd="0" parTransId="{DE7B412C-D772-4D56-B94E-8DEF29F79628}" sibTransId="{EA57AC0D-7E14-43C1-8F5B-17573E0C9A83}"/>
    <dgm:cxn modelId="{7403ABF2-980E-485D-B13B-4868E6A3F219}" type="presOf" srcId="{70D6C5C8-C4AE-437E-AFA5-FA9B333CF722}" destId="{27D567E4-4A42-448F-AF61-85BFDC290DB9}" srcOrd="0" destOrd="0" presId="urn:microsoft.com/office/officeart/2005/8/layout/cycle5"/>
    <dgm:cxn modelId="{EF0C447F-B923-4F62-BABD-79885E7A4D46}" type="presOf" srcId="{BCD0C872-2890-4B0E-8947-05D96592E59C}" destId="{CE6855D9-5D01-4C33-9AB2-7900DF22BD98}"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49E3710C-9DCD-4394-A7E2-D7A3519EFD33}" srcId="{4D348A5A-39AF-4E9E-B8B8-5AABA701B047}" destId="{A2B81017-66B4-4D6E-96A6-E6632B7708F9}" srcOrd="5" destOrd="0" parTransId="{92163F71-7525-460D-9B81-4A3C3D2B3B07}" sibTransId="{FED1A0E8-AFBC-42FD-B4DC-3DDC15500C46}"/>
    <dgm:cxn modelId="{E62BAD07-CD46-404F-84CB-9D76BE0B1F20}" type="presOf" srcId="{A2B81017-66B4-4D6E-96A6-E6632B7708F9}" destId="{95DBFE4D-3E58-4247-ADAA-C6118920DE75}"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552BA513-1843-487F-B03C-038E34FEEBB7}" type="presOf" srcId="{FED1A0E8-AFBC-42FD-B4DC-3DDC15500C46}" destId="{2527C3C0-DAF9-4F56-8A16-C76DDF47C5BB}"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10%</a:t>
          </a:r>
        </a:p>
        <a:p>
          <a:r>
            <a:rPr lang="es-ES" sz="800" b="1" dirty="0">
              <a:solidFill>
                <a:schemeClr val="bg1"/>
              </a:solidFill>
              <a:latin typeface="Arial Narrow" panose="020B0606020202030204" pitchFamily="34" charset="0"/>
            </a:rPr>
            <a:t>18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5%</a:t>
          </a:r>
        </a:p>
        <a:p>
          <a:r>
            <a:rPr lang="es-ES" sz="800" b="1" dirty="0">
              <a:solidFill>
                <a:schemeClr val="bg1"/>
              </a:solidFill>
              <a:latin typeface="Arial Narrow" panose="020B0606020202030204" pitchFamily="34" charset="0"/>
            </a:rPr>
            <a:t>9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17%</a:t>
          </a:r>
        </a:p>
        <a:p>
          <a:r>
            <a:rPr lang="es-ES" sz="800" b="1" dirty="0">
              <a:solidFill>
                <a:schemeClr val="bg1"/>
              </a:solidFill>
              <a:latin typeface="Arial Narrow" panose="020B0606020202030204" pitchFamily="34" charset="0"/>
            </a:rPr>
            <a:t>31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47%</a:t>
          </a:r>
        </a:p>
        <a:p>
          <a:r>
            <a:rPr lang="es-ES" sz="800" b="1" dirty="0">
              <a:solidFill>
                <a:schemeClr val="bg1"/>
              </a:solidFill>
              <a:latin typeface="Arial Narrow" panose="020B0606020202030204" pitchFamily="34" charset="0"/>
            </a:rPr>
            <a:t>84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18%</a:t>
          </a:r>
        </a:p>
        <a:p>
          <a:r>
            <a:rPr lang="es-ES" sz="800" b="1" dirty="0">
              <a:solidFill>
                <a:schemeClr val="bg1"/>
              </a:solidFill>
              <a:latin typeface="Arial Narrow" panose="020B0606020202030204" pitchFamily="34" charset="0"/>
            </a:rPr>
            <a:t>32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3%</a:t>
          </a:r>
        </a:p>
        <a:p>
          <a:r>
            <a:rPr lang="es-ES" sz="800" b="1" dirty="0">
              <a:solidFill>
                <a:schemeClr val="bg1"/>
              </a:solidFill>
              <a:latin typeface="Arial Narrow" panose="020B0606020202030204" pitchFamily="34" charset="0"/>
            </a:rPr>
            <a:t>5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17%</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10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22%</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13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1 caso</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7%</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 casos</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32%</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19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22%</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13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10%</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9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31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47%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84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32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32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358639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2612322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204685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1970223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12</a:t>
            </a:fld>
            <a:endParaRPr lang="es-ES"/>
          </a:p>
        </p:txBody>
      </p:sp>
    </p:spTree>
    <p:extLst>
      <p:ext uri="{BB962C8B-B14F-4D97-AF65-F5344CB8AC3E}">
        <p14:creationId xmlns:p14="http://schemas.microsoft.com/office/powerpoint/2010/main" val="843385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16</a:t>
            </a:fld>
            <a:endParaRPr lang="es-ES" dirty="0"/>
          </a:p>
        </p:txBody>
      </p:sp>
    </p:spTree>
    <p:extLst>
      <p:ext uri="{BB962C8B-B14F-4D97-AF65-F5344CB8AC3E}">
        <p14:creationId xmlns:p14="http://schemas.microsoft.com/office/powerpoint/2010/main" val="3556717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17</a:t>
            </a:fld>
            <a:endParaRPr lang="es-ES" dirty="0"/>
          </a:p>
        </p:txBody>
      </p:sp>
    </p:spTree>
    <p:extLst>
      <p:ext uri="{BB962C8B-B14F-4D97-AF65-F5344CB8AC3E}">
        <p14:creationId xmlns:p14="http://schemas.microsoft.com/office/powerpoint/2010/main" val="1728509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3966922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4.png"/><Relationship Id="rId12"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39.png"/><Relationship Id="rId10" Type="http://schemas.microsoft.com/office/2007/relationships/hdphoto" Target="../media/hdphoto2.wdp"/><Relationship Id="rId4" Type="http://schemas.openxmlformats.org/officeDocument/2006/relationships/image" Target="../media/image31.png"/><Relationship Id="rId9" Type="http://schemas.openxmlformats.org/officeDocument/2006/relationships/image" Target="../media/image35.png"/><Relationship Id="rId14" Type="http://schemas.microsoft.com/office/2007/relationships/hdphoto" Target="../media/hdphoto3.wdp"/></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image" Target="../media/image40.png"/><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4.png"/><Relationship Id="rId4" Type="http://schemas.openxmlformats.org/officeDocument/2006/relationships/image" Target="../media/image33.pn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1.png"/><Relationship Id="rId18" Type="http://schemas.openxmlformats.org/officeDocument/2006/relationships/image" Target="../media/image52.png"/><Relationship Id="rId3" Type="http://schemas.openxmlformats.org/officeDocument/2006/relationships/image" Target="../media/image45.emf"/><Relationship Id="rId21" Type="http://schemas.openxmlformats.org/officeDocument/2006/relationships/image" Target="../media/image55.png"/><Relationship Id="rId7" Type="http://schemas.openxmlformats.org/officeDocument/2006/relationships/image" Target="../media/image46.png"/><Relationship Id="rId12" Type="http://schemas.openxmlformats.org/officeDocument/2006/relationships/image" Target="../media/image50.pn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8.png"/><Relationship Id="rId20" Type="http://schemas.openxmlformats.org/officeDocument/2006/relationships/image" Target="../media/image54.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49.png"/><Relationship Id="rId5"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48.png"/><Relationship Id="rId19" Type="http://schemas.openxmlformats.org/officeDocument/2006/relationships/image" Target="../media/image53.png"/><Relationship Id="rId4" Type="http://schemas.openxmlformats.org/officeDocument/2006/relationships/image" Target="../media/image3.png"/><Relationship Id="rId9" Type="http://schemas.microsoft.com/office/2007/relationships/hdphoto" Target="../media/hdphoto4.wdp"/><Relationship Id="rId1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14.png"/><Relationship Id="rId18" Type="http://schemas.openxmlformats.org/officeDocument/2006/relationships/image" Target="../media/image68.png"/><Relationship Id="rId3" Type="http://schemas.openxmlformats.org/officeDocument/2006/relationships/image" Target="../media/image62.png"/><Relationship Id="rId7" Type="http://schemas.openxmlformats.org/officeDocument/2006/relationships/image" Target="../media/image13.png"/><Relationship Id="rId12" Type="http://schemas.microsoft.com/office/2007/relationships/hdphoto" Target="../media/hdphoto7.wdp"/><Relationship Id="rId17" Type="http://schemas.openxmlformats.org/officeDocument/2006/relationships/image" Target="../media/image67.png"/><Relationship Id="rId2" Type="http://schemas.openxmlformats.org/officeDocument/2006/relationships/image" Target="../media/image3.png"/><Relationship Id="rId16" Type="http://schemas.microsoft.com/office/2007/relationships/hdphoto" Target="../media/hdphoto2.wdp"/><Relationship Id="rId1" Type="http://schemas.openxmlformats.org/officeDocument/2006/relationships/slideLayout" Target="../slideLayouts/slideLayout10.xml"/><Relationship Id="rId6" Type="http://schemas.microsoft.com/office/2007/relationships/hdphoto" Target="../media/hdphoto5.wdp"/><Relationship Id="rId11" Type="http://schemas.openxmlformats.org/officeDocument/2006/relationships/image" Target="../media/image65.png"/><Relationship Id="rId5" Type="http://schemas.openxmlformats.org/officeDocument/2006/relationships/image" Target="../media/image63.png"/><Relationship Id="rId15" Type="http://schemas.openxmlformats.org/officeDocument/2006/relationships/image" Target="../media/image35.png"/><Relationship Id="rId10" Type="http://schemas.microsoft.com/office/2007/relationships/hdphoto" Target="../media/hdphoto6.wdp"/><Relationship Id="rId4" Type="http://schemas.openxmlformats.org/officeDocument/2006/relationships/image" Target="../media/image4.png"/><Relationship Id="rId9" Type="http://schemas.openxmlformats.org/officeDocument/2006/relationships/image" Target="../media/image64.png"/><Relationship Id="rId1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NULL"/><Relationship Id="rId5" Type="http://schemas.openxmlformats.org/officeDocument/2006/relationships/image" Target="../media/image76.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53.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19.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80.png"/><Relationship Id="rId7" Type="http://schemas.openxmlformats.org/officeDocument/2006/relationships/chart" Target="../charts/chart3.xml"/><Relationship Id="rId2" Type="http://schemas.openxmlformats.org/officeDocument/2006/relationships/image" Target="../media/image79.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5.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1.jpg"/><Relationship Id="rId4" Type="http://schemas.openxmlformats.org/officeDocument/2006/relationships/image" Target="../media/image83.png"/></Relationships>
</file>

<file path=ppt/slides/_rels/slide2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12" Type="http://schemas.openxmlformats.org/officeDocument/2006/relationships/image" Target="../media/image94.png"/><Relationship Id="rId2" Type="http://schemas.openxmlformats.org/officeDocument/2006/relationships/image" Target="../media/image83.png"/><Relationship Id="rId1" Type="http://schemas.openxmlformats.org/officeDocument/2006/relationships/slideLayout" Target="../slideLayouts/slideLayout10.xml"/><Relationship Id="rId6" Type="http://schemas.openxmlformats.org/officeDocument/2006/relationships/image" Target="../media/image89.png"/><Relationship Id="rId11" Type="http://schemas.openxmlformats.org/officeDocument/2006/relationships/image" Target="../media/image93.png"/><Relationship Id="rId5" Type="http://schemas.openxmlformats.org/officeDocument/2006/relationships/image" Target="../media/image88.png"/><Relationship Id="rId10" Type="http://schemas.openxmlformats.org/officeDocument/2006/relationships/image" Target="../media/image92.png"/><Relationship Id="rId4" Type="http://schemas.openxmlformats.org/officeDocument/2006/relationships/image" Target="../media/image87.png"/><Relationship Id="rId9" Type="http://schemas.openxmlformats.org/officeDocument/2006/relationships/image" Target="../media/image1.jpg"/></Relationships>
</file>

<file path=ppt/slides/_rels/slide25.xml.rels><?xml version="1.0" encoding="UTF-8" standalone="yes"?>
<Relationships xmlns="http://schemas.openxmlformats.org/package/2006/relationships"><Relationship Id="rId8" Type="http://schemas.openxmlformats.org/officeDocument/2006/relationships/image" Target="../media/image99.jpeg"/><Relationship Id="rId13" Type="http://schemas.openxmlformats.org/officeDocument/2006/relationships/image" Target="../media/image104.png"/><Relationship Id="rId18" Type="http://schemas.openxmlformats.org/officeDocument/2006/relationships/image" Target="../media/image108.jpeg"/><Relationship Id="rId3" Type="http://schemas.openxmlformats.org/officeDocument/2006/relationships/image" Target="../media/image95.png"/><Relationship Id="rId7" Type="http://schemas.openxmlformats.org/officeDocument/2006/relationships/image" Target="../media/image1.jpg"/><Relationship Id="rId12" Type="http://schemas.openxmlformats.org/officeDocument/2006/relationships/image" Target="../media/image103.png"/><Relationship Id="rId17" Type="http://schemas.openxmlformats.org/officeDocument/2006/relationships/image" Target="../media/image107.png"/><Relationship Id="rId2" Type="http://schemas.openxmlformats.org/officeDocument/2006/relationships/image" Target="../media/image83.png"/><Relationship Id="rId16" Type="http://schemas.openxmlformats.org/officeDocument/2006/relationships/image" Target="../media/image106.jpeg"/><Relationship Id="rId1" Type="http://schemas.openxmlformats.org/officeDocument/2006/relationships/slideLayout" Target="../slideLayouts/slideLayout10.xml"/><Relationship Id="rId6" Type="http://schemas.openxmlformats.org/officeDocument/2006/relationships/image" Target="../media/image98.png"/><Relationship Id="rId11" Type="http://schemas.openxmlformats.org/officeDocument/2006/relationships/image" Target="../media/image102.png"/><Relationship Id="rId5" Type="http://schemas.openxmlformats.org/officeDocument/2006/relationships/image" Target="../media/image97.png"/><Relationship Id="rId15" Type="http://schemas.openxmlformats.org/officeDocument/2006/relationships/image" Target="../media/image105.png"/><Relationship Id="rId10" Type="http://schemas.openxmlformats.org/officeDocument/2006/relationships/image" Target="../media/image101.png"/><Relationship Id="rId4" Type="http://schemas.openxmlformats.org/officeDocument/2006/relationships/image" Target="../media/image96.png"/><Relationship Id="rId9" Type="http://schemas.openxmlformats.org/officeDocument/2006/relationships/image" Target="../media/image100.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9.png"/><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8" Type="http://schemas.openxmlformats.org/officeDocument/2006/relationships/image" Target="../media/image114.emf"/><Relationship Id="rId3" Type="http://schemas.openxmlformats.org/officeDocument/2006/relationships/image" Target="../media/image111.png"/><Relationship Id="rId7" Type="http://schemas.openxmlformats.org/officeDocument/2006/relationships/image" Target="../media/image113.png"/><Relationship Id="rId2" Type="http://schemas.openxmlformats.org/officeDocument/2006/relationships/image" Target="../media/image110.png"/><Relationship Id="rId1" Type="http://schemas.openxmlformats.org/officeDocument/2006/relationships/slideLayout" Target="../slideLayouts/slideLayout10.xml"/><Relationship Id="rId6" Type="http://schemas.openxmlformats.org/officeDocument/2006/relationships/image" Target="../media/image112.png"/><Relationship Id="rId5" Type="http://schemas.openxmlformats.org/officeDocument/2006/relationships/image" Target="../media/image13.png"/><Relationship Id="rId10" Type="http://schemas.openxmlformats.org/officeDocument/2006/relationships/image" Target="../media/image116.png"/><Relationship Id="rId4" Type="http://schemas.openxmlformats.org/officeDocument/2006/relationships/image" Target="../media/image52.png"/><Relationship Id="rId9" Type="http://schemas.openxmlformats.org/officeDocument/2006/relationships/image" Target="../media/image115.png"/></Relationships>
</file>

<file path=ppt/slides/_rels/slide28.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3" Type="http://schemas.openxmlformats.org/officeDocument/2006/relationships/image" Target="../media/image19.png"/><Relationship Id="rId7" Type="http://schemas.openxmlformats.org/officeDocument/2006/relationships/image" Target="../media/image119.png"/><Relationship Id="rId12" Type="http://schemas.openxmlformats.org/officeDocument/2006/relationships/image" Target="../media/image124.emf"/><Relationship Id="rId2" Type="http://schemas.openxmlformats.org/officeDocument/2006/relationships/image" Target="../media/image13.png"/><Relationship Id="rId1" Type="http://schemas.openxmlformats.org/officeDocument/2006/relationships/slideLayout" Target="../slideLayouts/slideLayout10.xml"/><Relationship Id="rId6" Type="http://schemas.openxmlformats.org/officeDocument/2006/relationships/image" Target="../media/image112.png"/><Relationship Id="rId11" Type="http://schemas.openxmlformats.org/officeDocument/2006/relationships/image" Target="../media/image123.png"/><Relationship Id="rId5" Type="http://schemas.openxmlformats.org/officeDocument/2006/relationships/image" Target="../media/image118.png"/><Relationship Id="rId10" Type="http://schemas.openxmlformats.org/officeDocument/2006/relationships/image" Target="../media/image122.png"/><Relationship Id="rId4" Type="http://schemas.openxmlformats.org/officeDocument/2006/relationships/image" Target="../media/image117.png"/><Relationship Id="rId9" Type="http://schemas.openxmlformats.org/officeDocument/2006/relationships/image" Target="../media/image121.png"/><Relationship Id="rId14" Type="http://schemas.openxmlformats.org/officeDocument/2006/relationships/image" Target="../media/image126.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5.png"/><Relationship Id="rId10" Type="http://schemas.openxmlformats.org/officeDocument/2006/relationships/image" Target="../media/image128.png"/><Relationship Id="rId4" Type="http://schemas.openxmlformats.org/officeDocument/2006/relationships/image" Target="../media/image13.png"/><Relationship Id="rId9" Type="http://schemas.openxmlformats.org/officeDocument/2006/relationships/image" Target="../media/image127.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3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02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08</a:t>
              </a:r>
              <a:r>
                <a:rPr lang="es-ES" sz="800" b="1" dirty="0" smtClean="0">
                  <a:latin typeface="Arial Narrow"/>
                  <a:ea typeface="Arial Narrow"/>
                  <a:cs typeface="Arial Narrow"/>
                  <a:sym typeface="Arial Narrow"/>
                </a:rPr>
                <a:t>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febrero 28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II - 2026</a:t>
            </a:r>
          </a:p>
        </p:txBody>
      </p:sp>
      <p:sp>
        <p:nvSpPr>
          <p:cNvPr id="18" name="17 Rectángulo"/>
          <p:cNvSpPr/>
          <p:nvPr/>
        </p:nvSpPr>
        <p:spPr>
          <a:xfrm>
            <a:off x="0" y="6283733"/>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10</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323987"/>
          </a:xfrm>
          <a:prstGeom prst="rect">
            <a:avLst/>
          </a:prstGeom>
          <a:noFill/>
        </p:spPr>
        <p:txBody>
          <a:bodyPr wrap="square">
            <a:spAutoFit/>
          </a:bodyPr>
          <a:lstStyle/>
          <a:p>
            <a:pPr algn="just"/>
            <a:r>
              <a:rPr lang="es-ES" dirty="0"/>
              <a:t>Se evidencia una disminución de 90  casos con relación al mismo periodo de tiempo del año 2025 donde se notificaron 128 casos, esto es un 90%  menos. El 92%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45% de la población afectada es de sexo femenino. El 26% han requerido ser hospitalizados, no se han reportado muertes a la fecha. La incidencia general del evento es del 1,5% por cada cien mil habitantes, es la incidencia más baja de los últimos 4 años. en estos momentos nos encontramos en zona de seguridad</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01810" y="64353"/>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28326" y="4077695"/>
            <a:ext cx="7214626"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 name="Imagen 5">
            <a:extLst>
              <a:ext uri="{FF2B5EF4-FFF2-40B4-BE49-F238E27FC236}">
                <a16:creationId xmlns:a16="http://schemas.microsoft.com/office/drawing/2014/main" id="{E5B27B9E-1486-48FE-800A-6DB63F6A6CB9}"/>
              </a:ext>
            </a:extLst>
          </p:cNvPr>
          <p:cNvPicPr>
            <a:picLocks noChangeAspect="1"/>
          </p:cNvPicPr>
          <p:nvPr/>
        </p:nvPicPr>
        <p:blipFill>
          <a:blip r:embed="rId7"/>
          <a:stretch>
            <a:fillRect/>
          </a:stretch>
        </p:blipFill>
        <p:spPr>
          <a:xfrm>
            <a:off x="101110" y="3370444"/>
            <a:ext cx="1896020" cy="487722"/>
          </a:xfrm>
          <a:prstGeom prst="rect">
            <a:avLst/>
          </a:prstGeom>
        </p:spPr>
      </p:pic>
      <p:sp>
        <p:nvSpPr>
          <p:cNvPr id="23" name="6 CuadroTexto">
            <a:extLst>
              <a:ext uri="{FF2B5EF4-FFF2-40B4-BE49-F238E27FC236}">
                <a16:creationId xmlns:a16="http://schemas.microsoft.com/office/drawing/2014/main" id="{0DA5E1A5-D2A6-4434-A8E4-DCCEFAD9A790}"/>
              </a:ext>
            </a:extLst>
          </p:cNvPr>
          <p:cNvSpPr txBox="1"/>
          <p:nvPr/>
        </p:nvSpPr>
        <p:spPr>
          <a:xfrm>
            <a:off x="458092" y="3390214"/>
            <a:ext cx="723859" cy="400110"/>
          </a:xfrm>
          <a:prstGeom prst="rect">
            <a:avLst/>
          </a:prstGeom>
          <a:noFill/>
        </p:spPr>
        <p:txBody>
          <a:bodyPr wrap="square" rtlCol="0">
            <a:spAutoFit/>
          </a:bodyPr>
          <a:lstStyle/>
          <a:p>
            <a:pPr algn="ctr"/>
            <a:r>
              <a:rPr lang="es-ES" sz="2000" b="1" dirty="0">
                <a:latin typeface="Arial Narrow" panose="020B0606020202030204" pitchFamily="34" charset="0"/>
              </a:rPr>
              <a:t>38</a:t>
            </a:r>
          </a:p>
        </p:txBody>
      </p:sp>
      <p:grpSp>
        <p:nvGrpSpPr>
          <p:cNvPr id="22" name="57 Grupo">
            <a:extLst>
              <a:ext uri="{FF2B5EF4-FFF2-40B4-BE49-F238E27FC236}">
                <a16:creationId xmlns:a16="http://schemas.microsoft.com/office/drawing/2014/main" id="{414204EF-F137-48D1-B60D-6342A8A4D4E6}"/>
              </a:ext>
            </a:extLst>
          </p:cNvPr>
          <p:cNvGrpSpPr/>
          <p:nvPr/>
        </p:nvGrpSpPr>
        <p:grpSpPr>
          <a:xfrm>
            <a:off x="236743" y="4682638"/>
            <a:ext cx="802947" cy="1613612"/>
            <a:chOff x="1059074" y="553075"/>
            <a:chExt cx="823384" cy="1630306"/>
          </a:xfrm>
        </p:grpSpPr>
        <p:pic>
          <p:nvPicPr>
            <p:cNvPr id="25" name="Picture 3">
              <a:extLst>
                <a:ext uri="{FF2B5EF4-FFF2-40B4-BE49-F238E27FC236}">
                  <a16:creationId xmlns:a16="http://schemas.microsoft.com/office/drawing/2014/main" id="{ADBFC513-0AF8-4A67-A2C8-BB59D2A90D08}"/>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59 Rectángulo redondeado">
              <a:extLst>
                <a:ext uri="{FF2B5EF4-FFF2-40B4-BE49-F238E27FC236}">
                  <a16:creationId xmlns:a16="http://schemas.microsoft.com/office/drawing/2014/main" id="{FBA7DB97-CCFC-4851-905B-C3BD0B72FB33}"/>
                </a:ext>
              </a:extLst>
            </p:cNvPr>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55,3%</a:t>
              </a:r>
            </a:p>
          </p:txBody>
        </p:sp>
        <p:sp>
          <p:nvSpPr>
            <p:cNvPr id="28" name="60 Rectángulo">
              <a:extLst>
                <a:ext uri="{FF2B5EF4-FFF2-40B4-BE49-F238E27FC236}">
                  <a16:creationId xmlns:a16="http://schemas.microsoft.com/office/drawing/2014/main" id="{3248B9B4-A818-4AFE-B191-52D772C599E5}"/>
                </a:ext>
              </a:extLst>
            </p:cNvPr>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29" name="61 Rectángulo">
              <a:extLst>
                <a:ext uri="{FF2B5EF4-FFF2-40B4-BE49-F238E27FC236}">
                  <a16:creationId xmlns:a16="http://schemas.microsoft.com/office/drawing/2014/main" id="{5C885902-75B9-4038-89A3-6C6AAEBFB9C9}"/>
                </a:ext>
              </a:extLst>
            </p:cNvPr>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21 casos</a:t>
              </a:r>
              <a:endParaRPr lang="es-CO" sz="1200" dirty="0"/>
            </a:p>
          </p:txBody>
        </p:sp>
      </p:grpSp>
      <p:grpSp>
        <p:nvGrpSpPr>
          <p:cNvPr id="30" name="2 Grupo">
            <a:extLst>
              <a:ext uri="{FF2B5EF4-FFF2-40B4-BE49-F238E27FC236}">
                <a16:creationId xmlns:a16="http://schemas.microsoft.com/office/drawing/2014/main" id="{96EFAB70-6ACB-4038-A78C-C69BB5283CBD}"/>
              </a:ext>
            </a:extLst>
          </p:cNvPr>
          <p:cNvGrpSpPr/>
          <p:nvPr/>
        </p:nvGrpSpPr>
        <p:grpSpPr>
          <a:xfrm>
            <a:off x="1306087" y="4655670"/>
            <a:ext cx="814251" cy="1629540"/>
            <a:chOff x="3171391" y="6660232"/>
            <a:chExt cx="814251" cy="1629540"/>
          </a:xfrm>
        </p:grpSpPr>
        <p:sp>
          <p:nvSpPr>
            <p:cNvPr id="33" name="56 Rectángulo redondeado">
              <a:extLst>
                <a:ext uri="{FF2B5EF4-FFF2-40B4-BE49-F238E27FC236}">
                  <a16:creationId xmlns:a16="http://schemas.microsoft.com/office/drawing/2014/main" id="{82609E5F-1384-481C-9A58-35677F1BD559}"/>
                </a:ext>
              </a:extLst>
            </p:cNvPr>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44,7%</a:t>
              </a:r>
            </a:p>
          </p:txBody>
        </p:sp>
        <p:sp>
          <p:nvSpPr>
            <p:cNvPr id="34" name="63 Rectángulo">
              <a:extLst>
                <a:ext uri="{FF2B5EF4-FFF2-40B4-BE49-F238E27FC236}">
                  <a16:creationId xmlns:a16="http://schemas.microsoft.com/office/drawing/2014/main" id="{D621AEA7-E1E1-446A-A1F1-433C312F737F}"/>
                </a:ext>
              </a:extLst>
            </p:cNvPr>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35" name="64 Rectángulo">
              <a:extLst>
                <a:ext uri="{FF2B5EF4-FFF2-40B4-BE49-F238E27FC236}">
                  <a16:creationId xmlns:a16="http://schemas.microsoft.com/office/drawing/2014/main" id="{67FF0587-72CA-4ECB-BFDC-5A1B73D7C6EA}"/>
                </a:ext>
              </a:extLst>
            </p:cNvPr>
            <p:cNvSpPr/>
            <p:nvPr/>
          </p:nvSpPr>
          <p:spPr>
            <a:xfrm>
              <a:off x="3206840" y="8012773"/>
              <a:ext cx="720069" cy="276999"/>
            </a:xfrm>
            <a:prstGeom prst="rect">
              <a:avLst/>
            </a:prstGeom>
          </p:spPr>
          <p:txBody>
            <a:bodyPr wrap="none">
              <a:spAutoFit/>
            </a:bodyPr>
            <a:lstStyle/>
            <a:p>
              <a:r>
                <a:rPr lang="es-ES" sz="1200" b="1" dirty="0">
                  <a:latin typeface="Arial Narrow" panose="020B0606020202030204" pitchFamily="34" charset="0"/>
                </a:rPr>
                <a:t>17 casos</a:t>
              </a:r>
              <a:endParaRPr lang="es-CO" sz="1200" dirty="0"/>
            </a:p>
          </p:txBody>
        </p:sp>
        <p:pic>
          <p:nvPicPr>
            <p:cNvPr id="36" name="Picture 3">
              <a:extLst>
                <a:ext uri="{FF2B5EF4-FFF2-40B4-BE49-F238E27FC236}">
                  <a16:creationId xmlns:a16="http://schemas.microsoft.com/office/drawing/2014/main" id="{12CA9CD9-8E27-4CD5-AA79-64047FEBABC0}"/>
                </a:ext>
              </a:extLst>
            </p:cNvPr>
            <p:cNvPicPr>
              <a:picLocks noChangeAspect="1" noChangeArrowheads="1"/>
            </p:cNvPicPr>
            <p:nvPr/>
          </p:nvPicPr>
          <p:blipFill rotWithShape="1">
            <a:blip r:embed="rId8">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4" name="65 Grupo">
            <a:extLst>
              <a:ext uri="{FF2B5EF4-FFF2-40B4-BE49-F238E27FC236}">
                <a16:creationId xmlns:a16="http://schemas.microsoft.com/office/drawing/2014/main" id="{A81E8DFA-9257-420A-89A4-6C63013ACDB6}"/>
              </a:ext>
            </a:extLst>
          </p:cNvPr>
          <p:cNvGrpSpPr/>
          <p:nvPr/>
        </p:nvGrpSpPr>
        <p:grpSpPr>
          <a:xfrm>
            <a:off x="3687686" y="5308215"/>
            <a:ext cx="942887" cy="919078"/>
            <a:chOff x="3854422" y="1241665"/>
            <a:chExt cx="934485" cy="919078"/>
          </a:xfrm>
        </p:grpSpPr>
        <p:sp>
          <p:nvSpPr>
            <p:cNvPr id="56" name="66 Rectángulo redondeado">
              <a:extLst>
                <a:ext uri="{FF2B5EF4-FFF2-40B4-BE49-F238E27FC236}">
                  <a16:creationId xmlns:a16="http://schemas.microsoft.com/office/drawing/2014/main" id="{898B0978-2233-4AA2-8D87-620146B7ED89}"/>
                </a:ext>
              </a:extLst>
            </p:cNvPr>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7" name="67 Rectángulo">
              <a:extLst>
                <a:ext uri="{FF2B5EF4-FFF2-40B4-BE49-F238E27FC236}">
                  <a16:creationId xmlns:a16="http://schemas.microsoft.com/office/drawing/2014/main" id="{124F4FAC-24A1-403F-8FA1-6914390057C9}"/>
                </a:ext>
              </a:extLst>
            </p:cNvPr>
            <p:cNvSpPr/>
            <p:nvPr/>
          </p:nvSpPr>
          <p:spPr>
            <a:xfrm>
              <a:off x="3854422" y="1241665"/>
              <a:ext cx="934485"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Defunciones</a:t>
              </a:r>
            </a:p>
          </p:txBody>
        </p:sp>
        <p:sp>
          <p:nvSpPr>
            <p:cNvPr id="58" name="68 Rectángulo">
              <a:extLst>
                <a:ext uri="{FF2B5EF4-FFF2-40B4-BE49-F238E27FC236}">
                  <a16:creationId xmlns:a16="http://schemas.microsoft.com/office/drawing/2014/main" id="{B2E947C5-0650-450F-AF01-FBFCCD462FC7}"/>
                </a:ext>
              </a:extLst>
            </p:cNvPr>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grpSp>
        <p:nvGrpSpPr>
          <p:cNvPr id="59" name="84 Grupo">
            <a:extLst>
              <a:ext uri="{FF2B5EF4-FFF2-40B4-BE49-F238E27FC236}">
                <a16:creationId xmlns:a16="http://schemas.microsoft.com/office/drawing/2014/main" id="{DA10BA07-6903-4248-BEFA-857D84162BD9}"/>
              </a:ext>
            </a:extLst>
          </p:cNvPr>
          <p:cNvGrpSpPr/>
          <p:nvPr/>
        </p:nvGrpSpPr>
        <p:grpSpPr>
          <a:xfrm>
            <a:off x="2233970" y="5279557"/>
            <a:ext cx="1336961" cy="690596"/>
            <a:chOff x="118033" y="7416894"/>
            <a:chExt cx="1509425" cy="402381"/>
          </a:xfrm>
        </p:grpSpPr>
        <p:sp>
          <p:nvSpPr>
            <p:cNvPr id="60" name="85 CuadroTexto">
              <a:extLst>
                <a:ext uri="{FF2B5EF4-FFF2-40B4-BE49-F238E27FC236}">
                  <a16:creationId xmlns:a16="http://schemas.microsoft.com/office/drawing/2014/main" id="{A5B3E990-1636-4F28-A387-BAF33F3F5B6D}"/>
                </a:ext>
              </a:extLst>
            </p:cNvPr>
            <p:cNvSpPr txBox="1"/>
            <p:nvPr/>
          </p:nvSpPr>
          <p:spPr>
            <a:xfrm>
              <a:off x="118033" y="7416894"/>
              <a:ext cx="1509425" cy="161396"/>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61" name="86 Rectángulo redondeado">
              <a:extLst>
                <a:ext uri="{FF2B5EF4-FFF2-40B4-BE49-F238E27FC236}">
                  <a16:creationId xmlns:a16="http://schemas.microsoft.com/office/drawing/2014/main" id="{00B32D40-E52A-4B5C-8D49-6B08D804FB1D}"/>
                </a:ext>
              </a:extLst>
            </p:cNvPr>
            <p:cNvSpPr/>
            <p:nvPr/>
          </p:nvSpPr>
          <p:spPr>
            <a:xfrm>
              <a:off x="258595" y="7589001"/>
              <a:ext cx="1091289"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26,3%</a:t>
              </a:r>
            </a:p>
          </p:txBody>
        </p:sp>
      </p:grpSp>
      <p:pic>
        <p:nvPicPr>
          <p:cNvPr id="62" name="Picture 5">
            <a:extLst>
              <a:ext uri="{FF2B5EF4-FFF2-40B4-BE49-F238E27FC236}">
                <a16:creationId xmlns:a16="http://schemas.microsoft.com/office/drawing/2014/main" id="{A98F65B1-DECA-4517-B22A-2E645E1CD27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2461427" y="4624258"/>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64 Rectángulo">
            <a:extLst>
              <a:ext uri="{FF2B5EF4-FFF2-40B4-BE49-F238E27FC236}">
                <a16:creationId xmlns:a16="http://schemas.microsoft.com/office/drawing/2014/main" id="{D65CBE69-47BB-43F0-8B14-D15DB9BEAC3B}"/>
              </a:ext>
            </a:extLst>
          </p:cNvPr>
          <p:cNvSpPr/>
          <p:nvPr/>
        </p:nvSpPr>
        <p:spPr>
          <a:xfrm>
            <a:off x="2444017" y="5934988"/>
            <a:ext cx="790601" cy="276999"/>
          </a:xfrm>
          <a:prstGeom prst="rect">
            <a:avLst/>
          </a:prstGeom>
        </p:spPr>
        <p:txBody>
          <a:bodyPr wrap="none">
            <a:spAutoFit/>
          </a:bodyPr>
          <a:lstStyle/>
          <a:p>
            <a:r>
              <a:rPr lang="es-ES" sz="1200" b="1" dirty="0">
                <a:latin typeface="Arial Narrow" panose="020B0606020202030204" pitchFamily="34" charset="0"/>
              </a:rPr>
              <a:t>  10 casos</a:t>
            </a:r>
            <a:endParaRPr lang="es-CO" sz="1200" dirty="0"/>
          </a:p>
        </p:txBody>
      </p:sp>
      <p:pic>
        <p:nvPicPr>
          <p:cNvPr id="7" name="Imagen 6">
            <a:extLst>
              <a:ext uri="{FF2B5EF4-FFF2-40B4-BE49-F238E27FC236}">
                <a16:creationId xmlns:a16="http://schemas.microsoft.com/office/drawing/2014/main" id="{83161257-DB9F-48AD-8CE4-71572E87D337}"/>
              </a:ext>
            </a:extLst>
          </p:cNvPr>
          <p:cNvPicPr>
            <a:picLocks noChangeAspect="1"/>
          </p:cNvPicPr>
          <p:nvPr/>
        </p:nvPicPr>
        <p:blipFill>
          <a:blip r:embed="rId11"/>
          <a:stretch>
            <a:fillRect/>
          </a:stretch>
        </p:blipFill>
        <p:spPr>
          <a:xfrm>
            <a:off x="-28326" y="6348579"/>
            <a:ext cx="3911557" cy="2493424"/>
          </a:xfrm>
          <a:prstGeom prst="rect">
            <a:avLst/>
          </a:prstGeom>
        </p:spPr>
      </p:pic>
      <p:pic>
        <p:nvPicPr>
          <p:cNvPr id="8" name="Imagen 7">
            <a:extLst>
              <a:ext uri="{FF2B5EF4-FFF2-40B4-BE49-F238E27FC236}">
                <a16:creationId xmlns:a16="http://schemas.microsoft.com/office/drawing/2014/main" id="{3AFA3B4C-7F4E-492E-B9D8-D4E887DBF903}"/>
              </a:ext>
            </a:extLst>
          </p:cNvPr>
          <p:cNvPicPr>
            <a:picLocks noChangeAspect="1"/>
          </p:cNvPicPr>
          <p:nvPr/>
        </p:nvPicPr>
        <p:blipFill>
          <a:blip r:embed="rId12"/>
          <a:stretch>
            <a:fillRect/>
          </a:stretch>
        </p:blipFill>
        <p:spPr>
          <a:xfrm>
            <a:off x="1238385" y="4121247"/>
            <a:ext cx="3206774" cy="329213"/>
          </a:xfrm>
          <a:prstGeom prst="rect">
            <a:avLst/>
          </a:prstGeom>
        </p:spPr>
      </p:pic>
      <p:grpSp>
        <p:nvGrpSpPr>
          <p:cNvPr id="65" name="14 Grupo">
            <a:extLst>
              <a:ext uri="{FF2B5EF4-FFF2-40B4-BE49-F238E27FC236}">
                <a16:creationId xmlns:a16="http://schemas.microsoft.com/office/drawing/2014/main" id="{2CCCF364-C7A6-446B-9828-5C0D0F7333AC}"/>
              </a:ext>
            </a:extLst>
          </p:cNvPr>
          <p:cNvGrpSpPr/>
          <p:nvPr/>
        </p:nvGrpSpPr>
        <p:grpSpPr>
          <a:xfrm>
            <a:off x="204352" y="4149300"/>
            <a:ext cx="747008" cy="282239"/>
            <a:chOff x="2448322" y="74775"/>
            <a:chExt cx="568832" cy="261610"/>
          </a:xfrm>
        </p:grpSpPr>
        <p:sp>
          <p:nvSpPr>
            <p:cNvPr id="66" name="10 Elipse">
              <a:extLst>
                <a:ext uri="{FF2B5EF4-FFF2-40B4-BE49-F238E27FC236}">
                  <a16:creationId xmlns:a16="http://schemas.microsoft.com/office/drawing/2014/main" id="{1CF023DB-69CD-4670-8D80-6BB807F523D0}"/>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7" name="12 Conector recto">
              <a:extLst>
                <a:ext uri="{FF2B5EF4-FFF2-40B4-BE49-F238E27FC236}">
                  <a16:creationId xmlns:a16="http://schemas.microsoft.com/office/drawing/2014/main" id="{FBF62F54-755D-4510-9AE9-2134683D66C4}"/>
                </a:ext>
              </a:extLst>
            </p:cNvPr>
            <p:cNvCxnSpPr>
              <a:cxnSpLocks/>
              <a:stCxn id="66"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8" name="Picture 6">
            <a:extLst>
              <a:ext uri="{FF2B5EF4-FFF2-40B4-BE49-F238E27FC236}">
                <a16:creationId xmlns:a16="http://schemas.microsoft.com/office/drawing/2014/main" id="{1E16EBF1-FAB3-4853-A6B6-EDAEA6A3FBD4}"/>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3625819" y="4657839"/>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n 8">
            <a:extLst>
              <a:ext uri="{FF2B5EF4-FFF2-40B4-BE49-F238E27FC236}">
                <a16:creationId xmlns:a16="http://schemas.microsoft.com/office/drawing/2014/main" id="{E3E88581-9D3F-4CBC-867D-BD6DF84C4CA1}"/>
              </a:ext>
            </a:extLst>
          </p:cNvPr>
          <p:cNvPicPr>
            <a:picLocks noChangeAspect="1"/>
          </p:cNvPicPr>
          <p:nvPr/>
        </p:nvPicPr>
        <p:blipFill>
          <a:blip r:embed="rId15"/>
          <a:stretch>
            <a:fillRect/>
          </a:stretch>
        </p:blipFill>
        <p:spPr>
          <a:xfrm>
            <a:off x="3834175" y="6391416"/>
            <a:ext cx="3337011" cy="2325860"/>
          </a:xfrm>
          <a:prstGeom prst="rect">
            <a:avLst/>
          </a:prstGeom>
        </p:spPr>
      </p:pic>
      <p:sp>
        <p:nvSpPr>
          <p:cNvPr id="69" name="69 Rectángulo">
            <a:extLst>
              <a:ext uri="{FF2B5EF4-FFF2-40B4-BE49-F238E27FC236}">
                <a16:creationId xmlns:a16="http://schemas.microsoft.com/office/drawing/2014/main" id="{108E0740-8425-44CC-9FBB-41BCFA26F5D8}"/>
              </a:ext>
            </a:extLst>
          </p:cNvPr>
          <p:cNvSpPr/>
          <p:nvPr/>
        </p:nvSpPr>
        <p:spPr>
          <a:xfrm>
            <a:off x="-45089" y="8682502"/>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Hepatitis A Periodo epidemiológico II 2026(p). </a:t>
            </a:r>
          </a:p>
        </p:txBody>
      </p:sp>
      <p:sp>
        <p:nvSpPr>
          <p:cNvPr id="70" name="17 Rectángulo">
            <a:extLst>
              <a:ext uri="{FF2B5EF4-FFF2-40B4-BE49-F238E27FC236}">
                <a16:creationId xmlns:a16="http://schemas.microsoft.com/office/drawing/2014/main" id="{ECA8E100-C615-40F8-8F58-CB5D0FBFF36D}"/>
              </a:ext>
            </a:extLst>
          </p:cNvPr>
          <p:cNvSpPr/>
          <p:nvPr/>
        </p:nvSpPr>
        <p:spPr>
          <a:xfrm>
            <a:off x="3834175" y="8659877"/>
            <a:ext cx="3366725"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Hepatitis A Medellín, por periodo epidemiológico  2026(p). </a:t>
            </a:r>
          </a:p>
        </p:txBody>
      </p:sp>
      <p:sp>
        <p:nvSpPr>
          <p:cNvPr id="71" name="89 Rectángulo redondeado">
            <a:extLst>
              <a:ext uri="{FF2B5EF4-FFF2-40B4-BE49-F238E27FC236}">
                <a16:creationId xmlns:a16="http://schemas.microsoft.com/office/drawing/2014/main" id="{E1BE96D9-A5D6-4B60-9CF5-BE91FD69D0FB}"/>
              </a:ext>
            </a:extLst>
          </p:cNvPr>
          <p:cNvSpPr/>
          <p:nvPr/>
        </p:nvSpPr>
        <p:spPr>
          <a:xfrm>
            <a:off x="4891578" y="4730454"/>
            <a:ext cx="2103177"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76,3,% - 29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23,7% - 9 casos</a:t>
            </a:r>
          </a:p>
        </p:txBody>
      </p:sp>
    </p:spTree>
    <p:extLst>
      <p:ext uri="{BB962C8B-B14F-4D97-AF65-F5344CB8AC3E}">
        <p14:creationId xmlns:p14="http://schemas.microsoft.com/office/powerpoint/2010/main" val="411228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5D2015D-35AF-4F46-A1D2-7FDCD432A7D9}"/>
              </a:ext>
            </a:extLst>
          </p:cNvPr>
          <p:cNvPicPr>
            <a:picLocks noChangeAspect="1"/>
          </p:cNvPicPr>
          <p:nvPr/>
        </p:nvPicPr>
        <p:blipFill>
          <a:blip r:embed="rId2"/>
          <a:stretch>
            <a:fillRect/>
          </a:stretch>
        </p:blipFill>
        <p:spPr>
          <a:xfrm>
            <a:off x="-39906" y="4236190"/>
            <a:ext cx="2200847" cy="2402421"/>
          </a:xfrm>
          <a:prstGeom prst="rect">
            <a:avLst/>
          </a:prstGeom>
        </p:spPr>
      </p:pic>
      <p:sp>
        <p:nvSpPr>
          <p:cNvPr id="26" name="13 Rectángulo">
            <a:extLst>
              <a:ext uri="{FF2B5EF4-FFF2-40B4-BE49-F238E27FC236}">
                <a16:creationId xmlns:a16="http://schemas.microsoft.com/office/drawing/2014/main" id="{9A921D88-2990-4967-BB1E-868FD37934E4}"/>
              </a:ext>
            </a:extLst>
          </p:cNvPr>
          <p:cNvSpPr/>
          <p:nvPr/>
        </p:nvSpPr>
        <p:spPr>
          <a:xfrm>
            <a:off x="0" y="-1"/>
            <a:ext cx="7171186"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13483" y="6645294"/>
            <a:ext cx="2192725" cy="2485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3483" y="4661834"/>
            <a:ext cx="2200847" cy="276999"/>
          </a:xfrm>
          <a:prstGeom prst="rect">
            <a:avLst/>
          </a:prstGeom>
          <a:noFill/>
        </p:spPr>
        <p:txBody>
          <a:bodyPr wrap="square" rtlCol="0">
            <a:spAutoFit/>
          </a:bodyPr>
          <a:lstStyle/>
          <a:p>
            <a:r>
              <a:rPr lang="es-ES" sz="1200" b="1" dirty="0">
                <a:latin typeface="Arial Narrow" panose="020B0606020202030204" pitchFamily="34" charset="0"/>
              </a:rPr>
              <a:t>Periodo epidemiológico II - 2026</a:t>
            </a:r>
          </a:p>
        </p:txBody>
      </p:sp>
      <p:sp>
        <p:nvSpPr>
          <p:cNvPr id="18" name="17 Rectángulo"/>
          <p:cNvSpPr/>
          <p:nvPr/>
        </p:nvSpPr>
        <p:spPr>
          <a:xfrm>
            <a:off x="2078637" y="8945982"/>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11</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26738" y="4212585"/>
            <a:ext cx="2208885" cy="477013"/>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Fiebre Tifoidea</a:t>
            </a:r>
          </a:p>
        </p:txBody>
      </p:sp>
      <p:sp>
        <p:nvSpPr>
          <p:cNvPr id="24" name="CuadroTexto 23">
            <a:extLst>
              <a:ext uri="{FF2B5EF4-FFF2-40B4-BE49-F238E27FC236}">
                <a16:creationId xmlns:a16="http://schemas.microsoft.com/office/drawing/2014/main" id="{6648E232-D14A-490F-AFD2-D9F689787EAC}"/>
              </a:ext>
            </a:extLst>
          </p:cNvPr>
          <p:cNvSpPr txBox="1"/>
          <p:nvPr/>
        </p:nvSpPr>
        <p:spPr>
          <a:xfrm>
            <a:off x="2174196" y="4724120"/>
            <a:ext cx="4940457" cy="1815882"/>
          </a:xfrm>
          <a:prstGeom prst="rect">
            <a:avLst/>
          </a:prstGeom>
          <a:noFill/>
        </p:spPr>
        <p:txBody>
          <a:bodyPr wrap="square">
            <a:spAutoFit/>
          </a:bodyPr>
          <a:lstStyle/>
          <a:p>
            <a:pPr algn="just"/>
            <a:r>
              <a:rPr lang="es-ES" dirty="0"/>
              <a:t>Se evidencia una disminución de 14  casos con relación al mismo periodo de tiempo del año 2025 donde se notificaron 15 casos, esto es un 94% menos. El caso notificado corresponde a mujer de 31 semanas de embarazo la cual había realizado viaje con su familia a la costa caribe recientemente. </a:t>
            </a:r>
          </a:p>
          <a:p>
            <a:pPr algn="just"/>
            <a:r>
              <a:rPr lang="es-ES" dirty="0"/>
              <a:t>La incidencia del evento es de 0% por cada 100mil habitantes.</a:t>
            </a:r>
          </a:p>
        </p:txBody>
      </p:sp>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4"/>
          <a:stretch>
            <a:fillRect/>
          </a:stretch>
        </p:blipFill>
        <p:spPr>
          <a:xfrm>
            <a:off x="2160940" y="4258315"/>
            <a:ext cx="5119750"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391934" y="4326432"/>
            <a:ext cx="747008" cy="282239"/>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 name="Imagen 3">
            <a:extLst>
              <a:ext uri="{FF2B5EF4-FFF2-40B4-BE49-F238E27FC236}">
                <a16:creationId xmlns:a16="http://schemas.microsoft.com/office/drawing/2014/main" id="{B0F1A3A8-6877-47EC-AE57-632AB0D633E6}"/>
              </a:ext>
            </a:extLst>
          </p:cNvPr>
          <p:cNvPicPr>
            <a:picLocks noChangeAspect="1"/>
          </p:cNvPicPr>
          <p:nvPr/>
        </p:nvPicPr>
        <p:blipFill>
          <a:blip r:embed="rId5"/>
          <a:stretch>
            <a:fillRect/>
          </a:stretch>
        </p:blipFill>
        <p:spPr>
          <a:xfrm>
            <a:off x="42397" y="5230846"/>
            <a:ext cx="2036240" cy="2164268"/>
          </a:xfrm>
          <a:prstGeom prst="rect">
            <a:avLst/>
          </a:prstGeom>
        </p:spPr>
      </p:pic>
      <p:pic>
        <p:nvPicPr>
          <p:cNvPr id="6" name="Imagen 5">
            <a:extLst>
              <a:ext uri="{FF2B5EF4-FFF2-40B4-BE49-F238E27FC236}">
                <a16:creationId xmlns:a16="http://schemas.microsoft.com/office/drawing/2014/main" id="{AEBA4AAD-6C76-430D-A2EE-6C4A9739B7B0}"/>
              </a:ext>
            </a:extLst>
          </p:cNvPr>
          <p:cNvPicPr>
            <a:picLocks noChangeAspect="1"/>
          </p:cNvPicPr>
          <p:nvPr/>
        </p:nvPicPr>
        <p:blipFill>
          <a:blip r:embed="rId6"/>
          <a:stretch>
            <a:fillRect/>
          </a:stretch>
        </p:blipFill>
        <p:spPr>
          <a:xfrm>
            <a:off x="2179242" y="6551210"/>
            <a:ext cx="4845406" cy="2485353"/>
          </a:xfrm>
          <a:prstGeom prst="rect">
            <a:avLst/>
          </a:prstGeom>
        </p:spPr>
      </p:pic>
      <p:pic>
        <p:nvPicPr>
          <p:cNvPr id="19" name="Imagen 18">
            <a:extLst>
              <a:ext uri="{FF2B5EF4-FFF2-40B4-BE49-F238E27FC236}">
                <a16:creationId xmlns:a16="http://schemas.microsoft.com/office/drawing/2014/main" id="{67E3ADBD-2313-4085-89F3-FE0C8690E174}"/>
              </a:ext>
            </a:extLst>
          </p:cNvPr>
          <p:cNvPicPr>
            <a:picLocks noChangeAspect="1"/>
          </p:cNvPicPr>
          <p:nvPr/>
        </p:nvPicPr>
        <p:blipFill>
          <a:blip r:embed="rId7"/>
          <a:stretch>
            <a:fillRect/>
          </a:stretch>
        </p:blipFill>
        <p:spPr>
          <a:xfrm>
            <a:off x="134869" y="8325790"/>
            <a:ext cx="1896020" cy="487722"/>
          </a:xfrm>
          <a:prstGeom prst="rect">
            <a:avLst/>
          </a:prstGeom>
        </p:spPr>
      </p:pic>
      <p:sp>
        <p:nvSpPr>
          <p:cNvPr id="20" name="6 CuadroTexto">
            <a:extLst>
              <a:ext uri="{FF2B5EF4-FFF2-40B4-BE49-F238E27FC236}">
                <a16:creationId xmlns:a16="http://schemas.microsoft.com/office/drawing/2014/main" id="{FD9E4875-DD9B-40C0-A9B9-C00359606896}"/>
              </a:ext>
            </a:extLst>
          </p:cNvPr>
          <p:cNvSpPr txBox="1"/>
          <p:nvPr/>
        </p:nvSpPr>
        <p:spPr>
          <a:xfrm>
            <a:off x="574211" y="8357817"/>
            <a:ext cx="723859" cy="400110"/>
          </a:xfrm>
          <a:prstGeom prst="rect">
            <a:avLst/>
          </a:prstGeom>
          <a:noFill/>
        </p:spPr>
        <p:txBody>
          <a:bodyPr wrap="square" rtlCol="0">
            <a:spAutoFit/>
          </a:bodyPr>
          <a:lstStyle/>
          <a:p>
            <a:pPr algn="ctr"/>
            <a:r>
              <a:rPr lang="es-ES" sz="2000" b="1" dirty="0">
                <a:latin typeface="Arial Narrow" panose="020B0606020202030204" pitchFamily="34" charset="0"/>
              </a:rPr>
              <a:t>1</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8"/>
          <a:stretch>
            <a:fillRect/>
          </a:stretch>
        </p:blipFill>
        <p:spPr>
          <a:xfrm>
            <a:off x="3246510" y="4307202"/>
            <a:ext cx="2645893" cy="353599"/>
          </a:xfrm>
          <a:prstGeom prst="rect">
            <a:avLst/>
          </a:prstGeom>
        </p:spPr>
      </p:pic>
      <p:pic>
        <p:nvPicPr>
          <p:cNvPr id="7" name="Imagen 6">
            <a:extLst>
              <a:ext uri="{FF2B5EF4-FFF2-40B4-BE49-F238E27FC236}">
                <a16:creationId xmlns:a16="http://schemas.microsoft.com/office/drawing/2014/main" id="{ABA6FCE8-8407-49DA-AC25-4A7D01B819BD}"/>
              </a:ext>
            </a:extLst>
          </p:cNvPr>
          <p:cNvPicPr>
            <a:picLocks noChangeAspect="1"/>
          </p:cNvPicPr>
          <p:nvPr/>
        </p:nvPicPr>
        <p:blipFill>
          <a:blip r:embed="rId9"/>
          <a:stretch>
            <a:fillRect/>
          </a:stretch>
        </p:blipFill>
        <p:spPr>
          <a:xfrm>
            <a:off x="-13483" y="3871139"/>
            <a:ext cx="7169517" cy="353599"/>
          </a:xfrm>
          <a:prstGeom prst="rect">
            <a:avLst/>
          </a:prstGeom>
        </p:spPr>
      </p:pic>
      <p:pic>
        <p:nvPicPr>
          <p:cNvPr id="8" name="Imagen 7">
            <a:extLst>
              <a:ext uri="{FF2B5EF4-FFF2-40B4-BE49-F238E27FC236}">
                <a16:creationId xmlns:a16="http://schemas.microsoft.com/office/drawing/2014/main" id="{998F78E4-F94F-4B09-931D-7D49BF3E1702}"/>
              </a:ext>
            </a:extLst>
          </p:cNvPr>
          <p:cNvPicPr>
            <a:picLocks noChangeAspect="1"/>
          </p:cNvPicPr>
          <p:nvPr/>
        </p:nvPicPr>
        <p:blipFill>
          <a:blip r:embed="rId10"/>
          <a:stretch>
            <a:fillRect/>
          </a:stretch>
        </p:blipFill>
        <p:spPr>
          <a:xfrm>
            <a:off x="42397" y="406251"/>
            <a:ext cx="7058999" cy="3557099"/>
          </a:xfrm>
          <a:prstGeom prst="rect">
            <a:avLst/>
          </a:prstGeom>
        </p:spPr>
      </p:pic>
      <p:sp>
        <p:nvSpPr>
          <p:cNvPr id="25" name="63 CuadroTexto">
            <a:extLst>
              <a:ext uri="{FF2B5EF4-FFF2-40B4-BE49-F238E27FC236}">
                <a16:creationId xmlns:a16="http://schemas.microsoft.com/office/drawing/2014/main" id="{80FD19A8-4BCA-4736-B2AF-FF73DFFCB01D}"/>
              </a:ext>
            </a:extLst>
          </p:cNvPr>
          <p:cNvSpPr txBox="1"/>
          <p:nvPr/>
        </p:nvSpPr>
        <p:spPr>
          <a:xfrm>
            <a:off x="999631" y="62624"/>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 Hepatitis A </a:t>
            </a:r>
          </a:p>
        </p:txBody>
      </p:sp>
      <p:grpSp>
        <p:nvGrpSpPr>
          <p:cNvPr id="27" name="14 Grupo">
            <a:extLst>
              <a:ext uri="{FF2B5EF4-FFF2-40B4-BE49-F238E27FC236}">
                <a16:creationId xmlns:a16="http://schemas.microsoft.com/office/drawing/2014/main" id="{641BC5B2-BE6E-43C0-8077-7D49D562C114}"/>
              </a:ext>
            </a:extLst>
          </p:cNvPr>
          <p:cNvGrpSpPr/>
          <p:nvPr/>
        </p:nvGrpSpPr>
        <p:grpSpPr>
          <a:xfrm>
            <a:off x="117857" y="98458"/>
            <a:ext cx="747008" cy="282239"/>
            <a:chOff x="2448322" y="74775"/>
            <a:chExt cx="568832" cy="261610"/>
          </a:xfrm>
        </p:grpSpPr>
        <p:sp>
          <p:nvSpPr>
            <p:cNvPr id="28" name="10 Elipse">
              <a:extLst>
                <a:ext uri="{FF2B5EF4-FFF2-40B4-BE49-F238E27FC236}">
                  <a16:creationId xmlns:a16="http://schemas.microsoft.com/office/drawing/2014/main" id="{25765982-7550-42AC-930E-1B93655D470D}"/>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9" name="12 Conector recto">
              <a:extLst>
                <a:ext uri="{FF2B5EF4-FFF2-40B4-BE49-F238E27FC236}">
                  <a16:creationId xmlns:a16="http://schemas.microsoft.com/office/drawing/2014/main" id="{A9E193F4-5317-483C-B017-828C86ECB14D}"/>
                </a:ext>
              </a:extLst>
            </p:cNvPr>
            <p:cNvCxnSpPr>
              <a:cxnSpLocks/>
              <a:stCxn id="28"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0067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 - 2026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63415" y="3459807"/>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195</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 aumento de 4 casos   lo que representa un 2% más con respecto al mismo periodo acumulado del año anterior donde se presentaron 191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II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 </a:t>
            </a:r>
            <a:r>
              <a:rPr lang="es-ES" sz="1050" b="1" dirty="0" smtClean="0">
                <a:solidFill>
                  <a:schemeClr val="bg1"/>
                </a:solidFill>
                <a:latin typeface="Arial Narrow" panose="020B0606020202030204" pitchFamily="34" charset="0"/>
              </a:rPr>
              <a:t>12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50340" cy="903877"/>
            <a:chOff x="1038433" y="1243369"/>
            <a:chExt cx="850340"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65%</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790601" cy="276999"/>
            </a:xfrm>
            <a:prstGeom prst="rect">
              <a:avLst/>
            </a:prstGeom>
          </p:spPr>
          <p:txBody>
            <a:bodyPr wrap="none">
              <a:spAutoFit/>
            </a:bodyPr>
            <a:lstStyle/>
            <a:p>
              <a:r>
                <a:rPr lang="es-ES" sz="1200" b="1" dirty="0">
                  <a:latin typeface="Arial Narrow" panose="020B0606020202030204" pitchFamily="34" charset="0"/>
                </a:rPr>
                <a:t>127 casos</a:t>
              </a:r>
              <a:endParaRPr lang="es-CO" sz="1200" dirty="0">
                <a:latin typeface="Arial Narrow" panose="020B0606020202030204" pitchFamily="34" charset="0"/>
              </a:endParaRPr>
            </a:p>
          </p:txBody>
        </p:sp>
      </p:grpSp>
      <p:grpSp>
        <p:nvGrpSpPr>
          <p:cNvPr id="6" name="5 Grupo"/>
          <p:cNvGrpSpPr/>
          <p:nvPr/>
        </p:nvGrpSpPr>
        <p:grpSpPr>
          <a:xfrm>
            <a:off x="4520189" y="6656157"/>
            <a:ext cx="853119" cy="883043"/>
            <a:chOff x="1033171" y="8262441"/>
            <a:chExt cx="853119"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24,1%</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720069" cy="276999"/>
            </a:xfrm>
            <a:prstGeom prst="rect">
              <a:avLst/>
            </a:prstGeom>
          </p:spPr>
          <p:txBody>
            <a:bodyPr wrap="none">
              <a:spAutoFit/>
            </a:bodyPr>
            <a:lstStyle/>
            <a:p>
              <a:r>
                <a:rPr lang="es-ES" sz="1200" b="1" dirty="0">
                  <a:latin typeface="Arial Narrow" panose="020B0606020202030204" pitchFamily="34" charset="0"/>
                </a:rPr>
                <a:t>47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14,4%</a:t>
              </a:r>
            </a:p>
            <a:p>
              <a:pPr algn="ctr"/>
              <a:r>
                <a:rPr lang="es-ES" sz="1200" b="1" dirty="0">
                  <a:solidFill>
                    <a:schemeClr val="tx1"/>
                  </a:solidFill>
                  <a:latin typeface="Arial Narrow" panose="020B0606020202030204" pitchFamily="34" charset="0"/>
                </a:rPr>
                <a:t>28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540771" y="5803201"/>
            <a:ext cx="1253869" cy="1720837"/>
            <a:chOff x="2520070" y="2265531"/>
            <a:chExt cx="1253869" cy="1720837"/>
          </a:xfrm>
        </p:grpSpPr>
        <p:sp>
          <p:nvSpPr>
            <p:cNvPr id="76" name="75 Rectángulo redondeado"/>
            <p:cNvSpPr/>
            <p:nvPr/>
          </p:nvSpPr>
          <p:spPr>
            <a:xfrm>
              <a:off x="2538513" y="3386357"/>
              <a:ext cx="969054"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53,8%</a:t>
              </a:r>
            </a:p>
          </p:txBody>
        </p:sp>
        <p:sp>
          <p:nvSpPr>
            <p:cNvPr id="77" name="76 Rectángulo"/>
            <p:cNvSpPr/>
            <p:nvPr/>
          </p:nvSpPr>
          <p:spPr>
            <a:xfrm>
              <a:off x="2520070" y="226553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9103" y="3709369"/>
              <a:ext cx="790601" cy="276999"/>
            </a:xfrm>
            <a:prstGeom prst="rect">
              <a:avLst/>
            </a:prstGeom>
          </p:spPr>
          <p:txBody>
            <a:bodyPr wrap="none">
              <a:spAutoFit/>
            </a:bodyPr>
            <a:lstStyle/>
            <a:p>
              <a:r>
                <a:rPr lang="es-ES" sz="1200" b="1" dirty="0">
                  <a:latin typeface="Arial Narrow" panose="020B0606020202030204" pitchFamily="34" charset="0"/>
                </a:rPr>
                <a:t>105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48,7%</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95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74775" cy="903208"/>
            <a:chOff x="5327048" y="1270665"/>
            <a:chExt cx="774775"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7,2%</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720069" cy="276999"/>
            </a:xfrm>
            <a:prstGeom prst="rect">
              <a:avLst/>
            </a:prstGeom>
          </p:spPr>
          <p:txBody>
            <a:bodyPr wrap="none">
              <a:spAutoFit/>
            </a:bodyPr>
            <a:lstStyle/>
            <a:p>
              <a:r>
                <a:rPr lang="es-ES" sz="1200" b="1" dirty="0">
                  <a:latin typeface="Arial Narrow" panose="020B0606020202030204" pitchFamily="34" charset="0"/>
                </a:rPr>
                <a:t>14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3">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10,8%</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720069" cy="276999"/>
            </a:xfrm>
            <a:prstGeom prst="rect">
              <a:avLst/>
            </a:prstGeom>
          </p:spPr>
          <p:txBody>
            <a:bodyPr wrap="none">
              <a:spAutoFit/>
            </a:bodyPr>
            <a:lstStyle/>
            <a:p>
              <a:r>
                <a:rPr lang="es-ES" sz="1200" b="1" dirty="0">
                  <a:latin typeface="Arial Narrow" panose="020B0606020202030204" pitchFamily="34" charset="0"/>
                </a:rPr>
                <a:t>21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3" y="6183062"/>
            <a:ext cx="801113" cy="1366299"/>
            <a:chOff x="1707100" y="1161621"/>
            <a:chExt cx="979343"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35%</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5" y="2609636"/>
              <a:ext cx="880268" cy="368217"/>
            </a:xfrm>
            <a:prstGeom prst="rect">
              <a:avLst/>
            </a:prstGeom>
          </p:spPr>
          <p:txBody>
            <a:bodyPr wrap="none">
              <a:spAutoFit/>
            </a:bodyPr>
            <a:lstStyle/>
            <a:p>
              <a:r>
                <a:rPr lang="es-ES" sz="1200" b="1" dirty="0">
                  <a:latin typeface="Arial Narrow" panose="020B0606020202030204" pitchFamily="34" charset="0"/>
                </a:rPr>
                <a:t>68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23% </a:t>
              </a:r>
            </a:p>
            <a:p>
              <a:pPr algn="ctr"/>
              <a:r>
                <a:rPr lang="es-ES" sz="1200" b="1" dirty="0">
                  <a:solidFill>
                    <a:schemeClr val="tx1"/>
                  </a:solidFill>
                  <a:latin typeface="Arial Narrow" panose="020B0606020202030204" pitchFamily="34" charset="0"/>
                </a:rPr>
                <a:t>45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1%</a:t>
              </a:r>
            </a:p>
            <a:p>
              <a:pPr algn="ctr"/>
              <a:r>
                <a:rPr lang="es-ES" sz="1200" b="1" dirty="0">
                  <a:solidFill>
                    <a:schemeClr val="tx1"/>
                  </a:solidFill>
                  <a:latin typeface="Arial Narrow" panose="020B0606020202030204" pitchFamily="34" charset="0"/>
                </a:rPr>
                <a:t>2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8">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67,7,% - 132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19,5% - 38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9">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99%</a:t>
            </a:r>
          </a:p>
          <a:p>
            <a:pPr algn="ctr"/>
            <a:r>
              <a:rPr lang="es-ES" sz="1200" b="1" dirty="0">
                <a:solidFill>
                  <a:schemeClr val="tx1"/>
                </a:solidFill>
                <a:latin typeface="Arial Narrow" panose="020B0606020202030204" pitchFamily="34" charset="0"/>
              </a:rPr>
              <a:t>193 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II acumulado  de 2026(p). </a:t>
            </a:r>
          </a:p>
        </p:txBody>
      </p:sp>
      <p:pic>
        <p:nvPicPr>
          <p:cNvPr id="3" name="Imagen 2">
            <a:extLst>
              <a:ext uri="{FF2B5EF4-FFF2-40B4-BE49-F238E27FC236}">
                <a16:creationId xmlns:a16="http://schemas.microsoft.com/office/drawing/2014/main" id="{FBA643D5-7C26-42B2-AA2E-B0A910F977B6}"/>
              </a:ext>
            </a:extLst>
          </p:cNvPr>
          <p:cNvPicPr>
            <a:picLocks noChangeAspect="1"/>
          </p:cNvPicPr>
          <p:nvPr/>
        </p:nvPicPr>
        <p:blipFill>
          <a:blip r:embed="rId20"/>
          <a:stretch>
            <a:fillRect/>
          </a:stretch>
        </p:blipFill>
        <p:spPr>
          <a:xfrm>
            <a:off x="2240519" y="475020"/>
            <a:ext cx="4854501" cy="2121235"/>
          </a:xfrm>
          <a:prstGeom prst="rect">
            <a:avLst/>
          </a:prstGeom>
        </p:spPr>
      </p:pic>
      <p:pic>
        <p:nvPicPr>
          <p:cNvPr id="4" name="Imagen 3">
            <a:extLst>
              <a:ext uri="{FF2B5EF4-FFF2-40B4-BE49-F238E27FC236}">
                <a16:creationId xmlns:a16="http://schemas.microsoft.com/office/drawing/2014/main" id="{21A511BE-2F3E-445C-9321-439AD9726731}"/>
              </a:ext>
            </a:extLst>
          </p:cNvPr>
          <p:cNvPicPr>
            <a:picLocks noChangeAspect="1"/>
          </p:cNvPicPr>
          <p:nvPr/>
        </p:nvPicPr>
        <p:blipFill>
          <a:blip r:embed="rId21"/>
          <a:stretch>
            <a:fillRect/>
          </a:stretch>
        </p:blipFill>
        <p:spPr>
          <a:xfrm>
            <a:off x="2223118" y="2933205"/>
            <a:ext cx="4845132" cy="2078049"/>
          </a:xfrm>
          <a:prstGeom prst="rect">
            <a:avLst/>
          </a:prstGeom>
        </p:spPr>
      </p:pic>
      <p:sp>
        <p:nvSpPr>
          <p:cNvPr id="106" name="CuadroTexto 105">
            <a:extLst>
              <a:ext uri="{FF2B5EF4-FFF2-40B4-BE49-F238E27FC236}">
                <a16:creationId xmlns:a16="http://schemas.microsoft.com/office/drawing/2014/main" id="{D160E24C-9A0A-4CCA-8641-650B4B402A93}"/>
              </a:ext>
            </a:extLst>
          </p:cNvPr>
          <p:cNvSpPr txBox="1"/>
          <p:nvPr/>
        </p:nvSpPr>
        <p:spPr>
          <a:xfrm>
            <a:off x="2813961" y="6635323"/>
            <a:ext cx="621968" cy="276999"/>
          </a:xfrm>
          <a:prstGeom prst="rect">
            <a:avLst/>
          </a:prstGeom>
          <a:noFill/>
        </p:spPr>
        <p:txBody>
          <a:bodyPr wrap="square">
            <a:spAutoFit/>
          </a:bodyPr>
          <a:lstStyle/>
          <a:p>
            <a:r>
              <a:rPr lang="es-CO" sz="1200" b="1" u="sng" dirty="0">
                <a:solidFill>
                  <a:sysClr val="windowText" lastClr="000000"/>
                </a:solidFill>
                <a:latin typeface="Arial Narrow" panose="020B0606020202030204" pitchFamily="34" charset="0"/>
              </a:rPr>
              <a:t>Oral</a:t>
            </a:r>
          </a:p>
        </p:txBody>
      </p:sp>
    </p:spTree>
    <p:extLst>
      <p:ext uri="{BB962C8B-B14F-4D97-AF65-F5344CB8AC3E}">
        <p14:creationId xmlns:p14="http://schemas.microsoft.com/office/powerpoint/2010/main" val="3854474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73929" y="2385847"/>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epidemiológico II 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1979" y="2394441"/>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II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Casos  por grupo de sustancia, a periodo epidemiológico II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Intoxicaciones. Periodo epidemiológico II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8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13 </a:t>
            </a:r>
            <a:endParaRPr lang="es-ES" sz="1000" b="1" dirty="0">
              <a:solidFill>
                <a:schemeClr val="bg1"/>
              </a:solidFill>
              <a:latin typeface="Arial Narrow" panose="020B0606020202030204" pitchFamily="34" charset="0"/>
            </a:endParaRPr>
          </a:p>
        </p:txBody>
      </p:sp>
      <p:pic>
        <p:nvPicPr>
          <p:cNvPr id="2" name="Imagen 1">
            <a:extLst>
              <a:ext uri="{FF2B5EF4-FFF2-40B4-BE49-F238E27FC236}">
                <a16:creationId xmlns:a16="http://schemas.microsoft.com/office/drawing/2014/main" id="{C48063D7-2446-4848-A4C5-5363D713536A}"/>
              </a:ext>
            </a:extLst>
          </p:cNvPr>
          <p:cNvPicPr>
            <a:picLocks noChangeAspect="1"/>
          </p:cNvPicPr>
          <p:nvPr/>
        </p:nvPicPr>
        <p:blipFill>
          <a:blip r:embed="rId2"/>
          <a:stretch>
            <a:fillRect/>
          </a:stretch>
        </p:blipFill>
        <p:spPr>
          <a:xfrm>
            <a:off x="3724470" y="2938901"/>
            <a:ext cx="3392438" cy="2217230"/>
          </a:xfrm>
          <a:prstGeom prst="rect">
            <a:avLst/>
          </a:prstGeom>
        </p:spPr>
      </p:pic>
      <p:pic>
        <p:nvPicPr>
          <p:cNvPr id="4" name="Imagen 3">
            <a:extLst>
              <a:ext uri="{FF2B5EF4-FFF2-40B4-BE49-F238E27FC236}">
                <a16:creationId xmlns:a16="http://schemas.microsoft.com/office/drawing/2014/main" id="{F9F93117-3D1B-4ACC-9D3C-4209A7EC050E}"/>
              </a:ext>
            </a:extLst>
          </p:cNvPr>
          <p:cNvPicPr>
            <a:picLocks noChangeAspect="1"/>
          </p:cNvPicPr>
          <p:nvPr/>
        </p:nvPicPr>
        <p:blipFill>
          <a:blip r:embed="rId3"/>
          <a:stretch>
            <a:fillRect/>
          </a:stretch>
        </p:blipFill>
        <p:spPr>
          <a:xfrm>
            <a:off x="51047" y="5620607"/>
            <a:ext cx="7117298" cy="3121950"/>
          </a:xfrm>
          <a:prstGeom prst="rect">
            <a:avLst/>
          </a:prstGeom>
        </p:spPr>
      </p:pic>
      <p:pic>
        <p:nvPicPr>
          <p:cNvPr id="5" name="Imagen 4">
            <a:extLst>
              <a:ext uri="{FF2B5EF4-FFF2-40B4-BE49-F238E27FC236}">
                <a16:creationId xmlns:a16="http://schemas.microsoft.com/office/drawing/2014/main" id="{E0162645-BFD2-44AA-A688-8AF9FAF994E7}"/>
              </a:ext>
            </a:extLst>
          </p:cNvPr>
          <p:cNvPicPr>
            <a:picLocks noChangeAspect="1"/>
          </p:cNvPicPr>
          <p:nvPr/>
        </p:nvPicPr>
        <p:blipFill>
          <a:blip r:embed="rId4"/>
          <a:stretch>
            <a:fillRect/>
          </a:stretch>
        </p:blipFill>
        <p:spPr>
          <a:xfrm>
            <a:off x="10800" y="426202"/>
            <a:ext cx="3672006" cy="2035462"/>
          </a:xfrm>
          <a:prstGeom prst="rect">
            <a:avLst/>
          </a:prstGeom>
        </p:spPr>
      </p:pic>
      <p:pic>
        <p:nvPicPr>
          <p:cNvPr id="8" name="Imagen 7">
            <a:extLst>
              <a:ext uri="{FF2B5EF4-FFF2-40B4-BE49-F238E27FC236}">
                <a16:creationId xmlns:a16="http://schemas.microsoft.com/office/drawing/2014/main" id="{FF5FAF03-3408-47CB-9B67-287AD99F67FF}"/>
              </a:ext>
            </a:extLst>
          </p:cNvPr>
          <p:cNvPicPr>
            <a:picLocks noChangeAspect="1"/>
          </p:cNvPicPr>
          <p:nvPr/>
        </p:nvPicPr>
        <p:blipFill>
          <a:blip r:embed="rId5"/>
          <a:stretch>
            <a:fillRect/>
          </a:stretch>
        </p:blipFill>
        <p:spPr>
          <a:xfrm>
            <a:off x="3873340" y="453039"/>
            <a:ext cx="3295005" cy="1984386"/>
          </a:xfrm>
          <a:prstGeom prst="rect">
            <a:avLst/>
          </a:prstGeom>
        </p:spPr>
      </p:pic>
      <p:pic>
        <p:nvPicPr>
          <p:cNvPr id="9" name="Imagen 8">
            <a:extLst>
              <a:ext uri="{FF2B5EF4-FFF2-40B4-BE49-F238E27FC236}">
                <a16:creationId xmlns:a16="http://schemas.microsoft.com/office/drawing/2014/main" id="{87A59F8D-CC99-46F4-AE17-72D76EF98913}"/>
              </a:ext>
            </a:extLst>
          </p:cNvPr>
          <p:cNvPicPr>
            <a:picLocks noChangeAspect="1"/>
          </p:cNvPicPr>
          <p:nvPr/>
        </p:nvPicPr>
        <p:blipFill>
          <a:blip r:embed="rId6"/>
          <a:stretch>
            <a:fillRect/>
          </a:stretch>
        </p:blipFill>
        <p:spPr>
          <a:xfrm>
            <a:off x="72701" y="2871495"/>
            <a:ext cx="3536995" cy="2125960"/>
          </a:xfrm>
          <a:prstGeom prst="rect">
            <a:avLst/>
          </a:prstGeom>
        </p:spPr>
      </p:pic>
    </p:spTree>
    <p:extLst>
      <p:ext uri="{BB962C8B-B14F-4D97-AF65-F5344CB8AC3E}">
        <p14:creationId xmlns:p14="http://schemas.microsoft.com/office/powerpoint/2010/main" val="2253001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II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0" y="6811932"/>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542122" y="6198205"/>
            <a:ext cx="1760417"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8*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26161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223511"/>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14</a:t>
            </a:r>
            <a:r>
              <a:rPr lang="es-ES" sz="1000" b="1" dirty="0" smtClean="0">
                <a:solidFill>
                  <a:schemeClr val="bg1"/>
                </a:solidFill>
                <a:latin typeface="Arial Narrow" panose="020B0606020202030204" pitchFamily="34" charset="0"/>
              </a:rPr>
              <a:t> </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90828" y="687345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7196590"/>
            <a:ext cx="7135004" cy="1938992"/>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 aumento del 2%, 4 casos más con respecto al mismo periodo del año anterior donde se presentaron 191 casos</a:t>
            </a:r>
          </a:p>
          <a:p>
            <a:pPr algn="just"/>
            <a:r>
              <a:rPr lang="es-CO" sz="1200" dirty="0">
                <a:latin typeface="Arial Narrow" panose="020B0606020202030204" pitchFamily="34" charset="0"/>
              </a:rPr>
              <a:t>Alrededor del 50,8% de las notificaciones relacionadas con las intoxicaciones corresponden a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33,8%, seguida de la intencional psicoactivas 26,7%; se ve un incremento en el posible acto delictivo 22,6%. El 23% de los  afectados requirió ser hospitalizado; se presentaron 2 muertes ambas de sexo masculino uno de 17 años por consumo de cocaína y otro de 47 años por consumo de licor que contenía metanol. Se reporta una incidencia del 8% por cada cien mil habitantes.</a:t>
            </a:r>
          </a:p>
          <a:p>
            <a:pPr algn="just"/>
            <a:r>
              <a:rPr lang="es-CO" sz="1200" dirty="0">
                <a:latin typeface="Arial Narrow" panose="020B0606020202030204" pitchFamily="34" charset="0"/>
              </a:rPr>
              <a:t>Nos encontramos en zona de seguridad.</a:t>
            </a:r>
            <a:endParaRPr lang="es-ES" sz="1200" dirty="0">
              <a:latin typeface="Arial Narrow" panose="020B0606020202030204" pitchFamily="34" charset="0"/>
            </a:endParaRPr>
          </a:p>
        </p:txBody>
      </p:sp>
      <p:pic>
        <p:nvPicPr>
          <p:cNvPr id="2" name="Imagen 1">
            <a:extLst>
              <a:ext uri="{FF2B5EF4-FFF2-40B4-BE49-F238E27FC236}">
                <a16:creationId xmlns:a16="http://schemas.microsoft.com/office/drawing/2014/main" id="{7D16ACBF-F367-4F91-9272-D96C7E0BBB85}"/>
              </a:ext>
            </a:extLst>
          </p:cNvPr>
          <p:cNvPicPr>
            <a:picLocks noChangeAspect="1"/>
          </p:cNvPicPr>
          <p:nvPr/>
        </p:nvPicPr>
        <p:blipFill>
          <a:blip r:embed="rId2"/>
          <a:stretch>
            <a:fillRect/>
          </a:stretch>
        </p:blipFill>
        <p:spPr>
          <a:xfrm>
            <a:off x="22411" y="451500"/>
            <a:ext cx="7200900" cy="4332043"/>
          </a:xfrm>
          <a:prstGeom prst="rect">
            <a:avLst/>
          </a:prstGeom>
        </p:spPr>
      </p:pic>
    </p:spTree>
    <p:extLst>
      <p:ext uri="{BB962C8B-B14F-4D97-AF65-F5344CB8AC3E}">
        <p14:creationId xmlns:p14="http://schemas.microsoft.com/office/powerpoint/2010/main" val="2848637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6133" y="1363198"/>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II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51</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21057"/>
            <a:ext cx="2166585" cy="1323399"/>
          </a:xfrm>
          <a:noFill/>
        </p:spPr>
        <p:txBody>
          <a:bodyPr wrap="square" rtlCol="0">
            <a:spAutoFit/>
          </a:bodyPr>
          <a:lstStyle/>
          <a:p>
            <a:r>
              <a:rPr lang="es-ES" sz="2000" b="1" dirty="0">
                <a:solidFill>
                  <a:srgbClr val="C00000"/>
                </a:solidFill>
                <a:latin typeface="Arial Narrow" panose="020B0606020202030204" pitchFamily="34" charset="0"/>
              </a:rPr>
              <a:t>Enfermedad transmitida por alimentos </a:t>
            </a:r>
            <a:r>
              <a:rPr lang="es-ES" sz="2000" b="1" dirty="0">
                <a:solidFill>
                  <a:srgbClr val="C00000"/>
                </a:solidFill>
                <a:latin typeface="Arial Narrow" panose="020B0606020202030204" pitchFamily="34" charset="0"/>
                <a:ea typeface="+mn-ea"/>
                <a:cs typeface="+mn-cs"/>
              </a:rPr>
              <a:t>ETA</a:t>
            </a:r>
            <a:br>
              <a:rPr lang="es-ES" sz="2000" b="1" dirty="0">
                <a:solidFill>
                  <a:srgbClr val="C00000"/>
                </a:solidFill>
                <a:latin typeface="Arial Narrow" panose="020B0606020202030204" pitchFamily="34" charset="0"/>
                <a:ea typeface="+mn-ea"/>
                <a:cs typeface="+mn-cs"/>
              </a:rPr>
            </a:br>
            <a:endParaRPr lang="es-ES" sz="20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439" b="100000" l="0" r="100000"/>
                    </a14:imgEffect>
                  </a14:imgLayer>
                </a14:imgProps>
              </a:ex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7" cy="1613612"/>
            <a:chOff x="1059074" y="553075"/>
            <a:chExt cx="823384" cy="1630306"/>
          </a:xfrm>
        </p:grpSpPr>
        <p:pic>
          <p:nvPicPr>
            <p:cNvPr id="59"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47%</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0" cy="279865"/>
            </a:xfrm>
            <a:prstGeom prst="rect">
              <a:avLst/>
            </a:prstGeom>
          </p:spPr>
          <p:txBody>
            <a:bodyPr wrap="none">
              <a:spAutoFit/>
            </a:bodyPr>
            <a:lstStyle/>
            <a:p>
              <a:r>
                <a:rPr lang="es-ES" sz="1200" b="1" dirty="0">
                  <a:latin typeface="Arial Narrow" panose="020B0606020202030204" pitchFamily="34" charset="0"/>
                </a:rPr>
                <a:t> 24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53%</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20069" cy="276999"/>
            </a:xfrm>
            <a:prstGeom prst="rect">
              <a:avLst/>
            </a:prstGeom>
          </p:spPr>
          <p:txBody>
            <a:bodyPr wrap="none">
              <a:spAutoFit/>
            </a:bodyPr>
            <a:lstStyle/>
            <a:p>
              <a:r>
                <a:rPr lang="es-ES" sz="1200" b="1" dirty="0">
                  <a:latin typeface="Arial Narrow" panose="020B0606020202030204" pitchFamily="34" charset="0"/>
                </a:rPr>
                <a:t>27 casos</a:t>
              </a:r>
              <a:endParaRPr lang="es-CO" sz="1200" dirty="0"/>
            </a:p>
          </p:txBody>
        </p:sp>
        <p:pic>
          <p:nvPicPr>
            <p:cNvPr id="70" name="Picture 3"/>
            <p:cNvPicPr>
              <a:picLocks noChangeAspect="1" noChangeArrowheads="1"/>
            </p:cNvPicPr>
            <p:nvPr/>
          </p:nvPicPr>
          <p:blipFill rotWithShape="1">
            <a:blip r:embed="rId7">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8">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35,3%</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755335" cy="244797"/>
              </a:xfrm>
              <a:prstGeom prst="rect">
                <a:avLst/>
              </a:prstGeom>
            </p:spPr>
            <p:txBody>
              <a:bodyPr wrap="none">
                <a:spAutoFit/>
              </a:bodyPr>
              <a:lstStyle/>
              <a:p>
                <a:r>
                  <a:rPr lang="es-ES" sz="1200" b="1" dirty="0">
                    <a:latin typeface="Arial Narrow" panose="020B0606020202030204" pitchFamily="34" charset="0"/>
                  </a:rPr>
                  <a:t> 18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52,9%</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27 casos</a:t>
                </a:r>
                <a:endParaRPr lang="es-CO" sz="1200" dirty="0"/>
              </a:p>
            </p:txBody>
          </p:sp>
        </p:grpSp>
        <p:pic>
          <p:nvPicPr>
            <p:cNvPr id="88" name="Picture 13"/>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9778" b="97778" l="0" r="100000"/>
                      </a14:imgEffect>
                    </a14:imgLayer>
                  </a14:imgProps>
                </a:ex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57932" cy="1705037"/>
            <a:chOff x="3636992" y="8315126"/>
            <a:chExt cx="857932" cy="1536658"/>
          </a:xfrm>
        </p:grpSpPr>
        <p:grpSp>
          <p:nvGrpSpPr>
            <p:cNvPr id="80" name="79 Grupo"/>
            <p:cNvGrpSpPr/>
            <p:nvPr/>
          </p:nvGrpSpPr>
          <p:grpSpPr>
            <a:xfrm>
              <a:off x="3659091" y="8987827"/>
              <a:ext cx="835833" cy="863957"/>
              <a:chOff x="5327048" y="1270665"/>
              <a:chExt cx="835833"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0%</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684803" cy="249644"/>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pic>
          <p:nvPicPr>
            <p:cNvPr id="89" name="Picture 14"/>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6744" l="0" r="92735"/>
                      </a14:imgEffect>
                    </a14:imgLayer>
                  </a14:imgProps>
                </a:ex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pic>
          <p:nvPicPr>
            <p:cNvPr id="90" name="Picture 4"/>
            <p:cNvPicPr>
              <a:picLocks noChangeAspect="1" noChangeArrowheads="1"/>
            </p:cNvPicPr>
            <p:nvPr/>
          </p:nvPicPr>
          <p:blipFill rotWithShape="1">
            <a:blip r:embed="rId13">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19 (37,2%) personas afectadas en 4 brotes;  32 (62,7%)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3,8% menos con relación al mismo periodo del año anterior, donde se reportaron 53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4"/>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13,7%</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7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2" name="Imagen 1">
            <a:extLst>
              <a:ext uri="{FF2B5EF4-FFF2-40B4-BE49-F238E27FC236}">
                <a16:creationId xmlns:a16="http://schemas.microsoft.com/office/drawing/2014/main" id="{BD778852-4DF0-4322-A9C2-593F4EA87B01}"/>
              </a:ext>
            </a:extLst>
          </p:cNvPr>
          <p:cNvPicPr>
            <a:picLocks noChangeAspect="1"/>
          </p:cNvPicPr>
          <p:nvPr/>
        </p:nvPicPr>
        <p:blipFill>
          <a:blip r:embed="rId17"/>
          <a:stretch>
            <a:fillRect/>
          </a:stretch>
        </p:blipFill>
        <p:spPr>
          <a:xfrm>
            <a:off x="2267623" y="3342174"/>
            <a:ext cx="4833044" cy="2743438"/>
          </a:xfrm>
          <a:prstGeom prst="rect">
            <a:avLst/>
          </a:prstGeom>
        </p:spPr>
      </p:pic>
      <p:pic>
        <p:nvPicPr>
          <p:cNvPr id="14" name="Imagen 13">
            <a:extLst>
              <a:ext uri="{FF2B5EF4-FFF2-40B4-BE49-F238E27FC236}">
                <a16:creationId xmlns:a16="http://schemas.microsoft.com/office/drawing/2014/main" id="{F5A4AED7-96E9-49BE-806B-BD4AADFDC14E}"/>
              </a:ext>
            </a:extLst>
          </p:cNvPr>
          <p:cNvPicPr>
            <a:picLocks noChangeAspect="1"/>
          </p:cNvPicPr>
          <p:nvPr/>
        </p:nvPicPr>
        <p:blipFill>
          <a:blip r:embed="rId18"/>
          <a:stretch>
            <a:fillRect/>
          </a:stretch>
        </p:blipFill>
        <p:spPr>
          <a:xfrm>
            <a:off x="2178926" y="352047"/>
            <a:ext cx="4928206" cy="2425800"/>
          </a:xfrm>
          <a:prstGeom prst="rect">
            <a:avLst/>
          </a:prstGeom>
        </p:spPr>
      </p:pic>
    </p:spTree>
    <p:extLst>
      <p:ext uri="{BB962C8B-B14F-4D97-AF65-F5344CB8AC3E}">
        <p14:creationId xmlns:p14="http://schemas.microsoft.com/office/powerpoint/2010/main" val="2836323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 16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18122" y="4206458"/>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II,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por Alimento implicado en ETA. a P.E II de 2026(p).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4" name="Imagen 3">
            <a:extLst>
              <a:ext uri="{FF2B5EF4-FFF2-40B4-BE49-F238E27FC236}">
                <a16:creationId xmlns:a16="http://schemas.microsoft.com/office/drawing/2014/main" id="{55370C1C-7E75-4FD7-83BC-A7F5223BFA4E}"/>
              </a:ext>
            </a:extLst>
          </p:cNvPr>
          <p:cNvPicPr>
            <a:picLocks noChangeAspect="1"/>
          </p:cNvPicPr>
          <p:nvPr/>
        </p:nvPicPr>
        <p:blipFill>
          <a:blip r:embed="rId3"/>
          <a:stretch>
            <a:fillRect/>
          </a:stretch>
        </p:blipFill>
        <p:spPr>
          <a:xfrm>
            <a:off x="18122" y="515561"/>
            <a:ext cx="7146535" cy="3936472"/>
          </a:xfrm>
          <a:prstGeom prst="rect">
            <a:avLst/>
          </a:prstGeom>
        </p:spPr>
      </p:pic>
      <p:pic>
        <p:nvPicPr>
          <p:cNvPr id="7" name="Imagen 6">
            <a:extLst>
              <a:ext uri="{FF2B5EF4-FFF2-40B4-BE49-F238E27FC236}">
                <a16:creationId xmlns:a16="http://schemas.microsoft.com/office/drawing/2014/main" id="{1B73FA57-8383-401E-907E-5EBF6DB3C80E}"/>
              </a:ext>
            </a:extLst>
          </p:cNvPr>
          <p:cNvPicPr>
            <a:picLocks noChangeAspect="1"/>
          </p:cNvPicPr>
          <p:nvPr/>
        </p:nvPicPr>
        <p:blipFill>
          <a:blip r:embed="rId4"/>
          <a:stretch>
            <a:fillRect/>
          </a:stretch>
        </p:blipFill>
        <p:spPr>
          <a:xfrm>
            <a:off x="47855" y="5239365"/>
            <a:ext cx="7116802" cy="3590256"/>
          </a:xfrm>
          <a:prstGeom prst="rect">
            <a:avLst/>
          </a:prstGeom>
        </p:spPr>
      </p:pic>
    </p:spTree>
    <p:extLst>
      <p:ext uri="{BB962C8B-B14F-4D97-AF65-F5344CB8AC3E}">
        <p14:creationId xmlns:p14="http://schemas.microsoft.com/office/powerpoint/2010/main" val="3508202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smtClean="0">
                <a:latin typeface="Arial Narrow" panose="020B0606020202030204" pitchFamily="34" charset="0"/>
              </a:rPr>
              <a:t>Pág. 17</a:t>
            </a:r>
            <a:endParaRPr lang="es-ES" sz="1050" b="1" dirty="0">
              <a:latin typeface="Arial Narrow" panose="020B0606020202030204" pitchFamily="34" charset="0"/>
            </a:endParaRP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según síntomas</a:t>
            </a:r>
            <a:r>
              <a:rPr lang="pt-BR" sz="1050" dirty="0">
                <a:latin typeface="Arial Narrow" panose="020B0606020202030204" pitchFamily="34" charset="0"/>
              </a:rPr>
              <a:t> a P.E II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por Sitio de ocurrencia de las ETA </a:t>
            </a:r>
            <a:r>
              <a:rPr lang="pt-BR" sz="1050" dirty="0">
                <a:latin typeface="Arial Narrow" panose="020B0606020202030204" pitchFamily="34" charset="0"/>
              </a:rPr>
              <a:t>a P.E II de 2026(p).</a:t>
            </a:r>
            <a:endParaRPr lang="es-ES" sz="1050" dirty="0">
              <a:latin typeface="Arial Narrow" panose="020B0606020202030204" pitchFamily="34" charset="0"/>
            </a:endParaRPr>
          </a:p>
        </p:txBody>
      </p:sp>
      <p:pic>
        <p:nvPicPr>
          <p:cNvPr id="5" name="Imagen 4">
            <a:extLst>
              <a:ext uri="{FF2B5EF4-FFF2-40B4-BE49-F238E27FC236}">
                <a16:creationId xmlns:a16="http://schemas.microsoft.com/office/drawing/2014/main" id="{BD11C051-A5B4-49F7-BFC8-19AAEADBFEDC}"/>
              </a:ext>
            </a:extLst>
          </p:cNvPr>
          <p:cNvPicPr>
            <a:picLocks noChangeAspect="1"/>
          </p:cNvPicPr>
          <p:nvPr/>
        </p:nvPicPr>
        <p:blipFill>
          <a:blip r:embed="rId3"/>
          <a:stretch>
            <a:fillRect/>
          </a:stretch>
        </p:blipFill>
        <p:spPr>
          <a:xfrm>
            <a:off x="36243" y="472825"/>
            <a:ext cx="7200900" cy="3824679"/>
          </a:xfrm>
          <a:prstGeom prst="rect">
            <a:avLst/>
          </a:prstGeom>
        </p:spPr>
      </p:pic>
      <p:pic>
        <p:nvPicPr>
          <p:cNvPr id="6" name="Imagen 5">
            <a:extLst>
              <a:ext uri="{FF2B5EF4-FFF2-40B4-BE49-F238E27FC236}">
                <a16:creationId xmlns:a16="http://schemas.microsoft.com/office/drawing/2014/main" id="{9AEA7732-ACB8-4DA6-AA79-25F4F118D46C}"/>
              </a:ext>
            </a:extLst>
          </p:cNvPr>
          <p:cNvPicPr>
            <a:picLocks noChangeAspect="1"/>
          </p:cNvPicPr>
          <p:nvPr/>
        </p:nvPicPr>
        <p:blipFill>
          <a:blip r:embed="rId4"/>
          <a:stretch>
            <a:fillRect/>
          </a:stretch>
        </p:blipFill>
        <p:spPr>
          <a:xfrm>
            <a:off x="77562" y="5083703"/>
            <a:ext cx="6952630" cy="3731841"/>
          </a:xfrm>
          <a:prstGeom prst="rect">
            <a:avLst/>
          </a:prstGeom>
        </p:spPr>
      </p:pic>
    </p:spTree>
    <p:extLst>
      <p:ext uri="{BB962C8B-B14F-4D97-AF65-F5344CB8AC3E}">
        <p14:creationId xmlns:p14="http://schemas.microsoft.com/office/powerpoint/2010/main" val="183414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18</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II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II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92A0372D-3275-46E9-94A7-616E0D348278}"/>
              </a:ext>
            </a:extLst>
          </p:cNvPr>
          <p:cNvPicPr>
            <a:picLocks noChangeAspect="1"/>
          </p:cNvPicPr>
          <p:nvPr/>
        </p:nvPicPr>
        <p:blipFill>
          <a:blip r:embed="rId2"/>
          <a:stretch>
            <a:fillRect/>
          </a:stretch>
        </p:blipFill>
        <p:spPr>
          <a:xfrm>
            <a:off x="36459" y="442572"/>
            <a:ext cx="7127880" cy="4238551"/>
          </a:xfrm>
          <a:prstGeom prst="rect">
            <a:avLst/>
          </a:prstGeom>
        </p:spPr>
      </p:pic>
      <p:pic>
        <p:nvPicPr>
          <p:cNvPr id="4" name="Imagen 3">
            <a:extLst>
              <a:ext uri="{FF2B5EF4-FFF2-40B4-BE49-F238E27FC236}">
                <a16:creationId xmlns:a16="http://schemas.microsoft.com/office/drawing/2014/main" id="{390582D2-5AB2-4812-95B8-131B7364F970}"/>
              </a:ext>
            </a:extLst>
          </p:cNvPr>
          <p:cNvPicPr>
            <a:picLocks noChangeAspect="1"/>
          </p:cNvPicPr>
          <p:nvPr/>
        </p:nvPicPr>
        <p:blipFill>
          <a:blip r:embed="rId3"/>
          <a:stretch>
            <a:fillRect/>
          </a:stretch>
        </p:blipFill>
        <p:spPr>
          <a:xfrm>
            <a:off x="36459" y="5019677"/>
            <a:ext cx="7127880" cy="3706155"/>
          </a:xfrm>
          <a:prstGeom prst="rect">
            <a:avLst/>
          </a:prstGeom>
        </p:spPr>
      </p:pic>
    </p:spTree>
    <p:extLst>
      <p:ext uri="{BB962C8B-B14F-4D97-AF65-F5344CB8AC3E}">
        <p14:creationId xmlns:p14="http://schemas.microsoft.com/office/powerpoint/2010/main" val="3681863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19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25589" y="5401922"/>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5275" y="5408179"/>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25589" y="5771090"/>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20574" y="6667465"/>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616718" y="7058130"/>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924578" y="579342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840828" y="6174557"/>
            <a:ext cx="521297"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50% </a:t>
            </a:r>
          </a:p>
        </p:txBody>
      </p:sp>
      <p:sp>
        <p:nvSpPr>
          <p:cNvPr id="22" name="43 CuadroTexto"/>
          <p:cNvSpPr txBox="1"/>
          <p:nvPr/>
        </p:nvSpPr>
        <p:spPr>
          <a:xfrm>
            <a:off x="4861796" y="6708040"/>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927389" y="7040955"/>
            <a:ext cx="348173"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75</a:t>
            </a:r>
          </a:p>
        </p:txBody>
      </p:sp>
      <p:cxnSp>
        <p:nvCxnSpPr>
          <p:cNvPr id="24" name="51 Conector recto de flecha"/>
          <p:cNvCxnSpPr>
            <a:cxnSpLocks/>
          </p:cNvCxnSpPr>
          <p:nvPr/>
        </p:nvCxnSpPr>
        <p:spPr>
          <a:xfrm flipH="1">
            <a:off x="565387" y="6604956"/>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783881" y="6081736"/>
            <a:ext cx="758541" cy="523220"/>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4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0" y="7771900"/>
            <a:ext cx="7171815" cy="1569660"/>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el hogar seguido de los restaurantes, se presentaron cuatro  brotes afectando a 19 personas 13 por consumo de alimentos mixtos (MENÚ) en restaurantes y 6 en el hogar por alimentos que contenían anfetaminas (Acto delictivo). </a:t>
            </a:r>
            <a:r>
              <a:rPr lang="es-ES" sz="1200" dirty="0">
                <a:latin typeface="Arial Narrow" panose="020B0606020202030204" pitchFamily="34" charset="0"/>
              </a:rPr>
              <a:t>El grupo de edad más afectado es el grupo de los 20 a los 49 años seguido del  de 50  a los 74 años, </a:t>
            </a:r>
          </a:p>
          <a:p>
            <a:pPr algn="just"/>
            <a:r>
              <a:rPr lang="es-CO" sz="1200" dirty="0">
                <a:latin typeface="Arial Narrow" panose="020B0606020202030204" pitchFamily="34" charset="0"/>
              </a:rPr>
              <a:t>Los alimentos más involucrados los alimentos mixtos y los derivados lácteos (leche de formula </a:t>
            </a:r>
            <a:r>
              <a:rPr lang="es-CO" sz="1200" dirty="0" err="1">
                <a:latin typeface="Arial Narrow" panose="020B0606020202030204" pitchFamily="34" charset="0"/>
              </a:rPr>
              <a:t>Alula</a:t>
            </a:r>
            <a:r>
              <a:rPr lang="es-CO" sz="1200" dirty="0">
                <a:latin typeface="Arial Narrow" panose="020B0606020202030204" pitchFamily="34" charset="0"/>
              </a:rPr>
              <a:t>). La sintomatología más predominante es la gastrointestinal (diarrea, náuseas, vomito); dentro de los agentes identificados tenemos: </a:t>
            </a:r>
            <a:r>
              <a:rPr lang="es-CO" sz="1200" dirty="0" err="1">
                <a:latin typeface="Arial Narrow" panose="020B0606020202030204" pitchFamily="34" charset="0"/>
              </a:rPr>
              <a:t>Escherichia</a:t>
            </a:r>
            <a:r>
              <a:rPr lang="es-CO" sz="1200" dirty="0">
                <a:latin typeface="Arial Narrow" panose="020B0606020202030204" pitchFamily="34" charset="0"/>
              </a:rPr>
              <a:t> </a:t>
            </a:r>
            <a:r>
              <a:rPr lang="es-CO" sz="1200" dirty="0" err="1">
                <a:latin typeface="Arial Narrow" panose="020B0606020202030204" pitchFamily="34" charset="0"/>
              </a:rPr>
              <a:t>coli</a:t>
            </a:r>
            <a:r>
              <a:rPr lang="es-CO" sz="1200" dirty="0">
                <a:latin typeface="Arial Narrow" panose="020B0606020202030204" pitchFamily="34" charset="0"/>
              </a:rPr>
              <a:t>, anfetaminas, toxina </a:t>
            </a:r>
            <a:r>
              <a:rPr lang="es-CO" sz="1200" dirty="0" err="1">
                <a:latin typeface="Arial Narrow" panose="020B0606020202030204" pitchFamily="34" charset="0"/>
              </a:rPr>
              <a:t>cereulida</a:t>
            </a:r>
            <a:r>
              <a:rPr lang="es-CO" sz="1200" dirty="0">
                <a:latin typeface="Arial Narrow" panose="020B0606020202030204" pitchFamily="34" charset="0"/>
              </a:rPr>
              <a:t>. </a:t>
            </a:r>
            <a:r>
              <a:rPr lang="es-ES" sz="12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24082" y="7506131"/>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61139" y="7537534"/>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71661" y="5810688"/>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250628" y="6657951"/>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459469" y="6178619"/>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330911" y="7033430"/>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9194" y="499512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II de 2026(p)</a:t>
            </a:r>
            <a:endParaRPr lang="es-ES" sz="1100" dirty="0">
              <a:latin typeface="Arial Narrow" panose="020B0606020202030204" pitchFamily="34" charset="0"/>
            </a:endParaRPr>
          </a:p>
        </p:txBody>
      </p:sp>
      <p:pic>
        <p:nvPicPr>
          <p:cNvPr id="4" name="Imagen 3">
            <a:extLst>
              <a:ext uri="{FF2B5EF4-FFF2-40B4-BE49-F238E27FC236}">
                <a16:creationId xmlns:a16="http://schemas.microsoft.com/office/drawing/2014/main" id="{403A3EAC-53C9-400B-ADB3-80E5886041EB}"/>
              </a:ext>
            </a:extLst>
          </p:cNvPr>
          <p:cNvPicPr>
            <a:picLocks noChangeAspect="1"/>
          </p:cNvPicPr>
          <p:nvPr/>
        </p:nvPicPr>
        <p:blipFill>
          <a:blip r:embed="rId2"/>
          <a:stretch>
            <a:fillRect/>
          </a:stretch>
        </p:blipFill>
        <p:spPr>
          <a:xfrm>
            <a:off x="24082" y="523114"/>
            <a:ext cx="7136908" cy="4562575"/>
          </a:xfrm>
          <a:prstGeom prst="rect">
            <a:avLst/>
          </a:prstGeom>
        </p:spPr>
      </p:pic>
    </p:spTree>
    <p:extLst>
      <p:ext uri="{BB962C8B-B14F-4D97-AF65-F5344CB8AC3E}">
        <p14:creationId xmlns:p14="http://schemas.microsoft.com/office/powerpoint/2010/main" val="3434416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02 de 2026 - Reporte Semanas 01 a 08 (Hasta febrero 28 de 2026</a:t>
            </a:r>
            <a:r>
              <a:rPr lang="es-ES" sz="800" b="1" dirty="0" smtClean="0">
                <a:latin typeface="Arial Narrow"/>
                <a:ea typeface="Arial Narrow"/>
                <a:cs typeface="Arial Narrow"/>
                <a:sym typeface="Arial Narrow"/>
              </a:rPr>
              <a:t>)</a:t>
            </a:r>
            <a:endParaRPr lang="es-ES" sz="800" b="1" dirty="0">
              <a:latin typeface="Arial Narrow"/>
              <a:ea typeface="Arial Narrow"/>
              <a:cs typeface="Arial Narrow"/>
              <a:sym typeface="Arial Narrow"/>
            </a:endParaRPr>
          </a:p>
        </p:txBody>
      </p:sp>
      <p:graphicFrame>
        <p:nvGraphicFramePr>
          <p:cNvPr id="122" name="Google Shape;122;p3"/>
          <p:cNvGraphicFramePr/>
          <p:nvPr>
            <p:extLst>
              <p:ext uri="{D42A27DB-BD31-4B8C-83A1-F6EECF244321}">
                <p14:modId xmlns:p14="http://schemas.microsoft.com/office/powerpoint/2010/main" val="1860557089"/>
              </p:ext>
            </p:extLst>
          </p:nvPr>
        </p:nvGraphicFramePr>
        <p:xfrm>
          <a:off x="288082" y="3347864"/>
          <a:ext cx="6645502" cy="2272909"/>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86683">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155222588"/>
                  </a:ext>
                </a:extLst>
              </a:tr>
              <a:tr h="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99522299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12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15</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20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27</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dirty="0" smtClean="0">
                          <a:solidFill>
                            <a:schemeClr val="dk1"/>
                          </a:solidFill>
                          <a:latin typeface="Arial Narrow"/>
                          <a:ea typeface="Arial Narrow"/>
                          <a:cs typeface="Arial Narrow"/>
                          <a:sym typeface="Arial"/>
                        </a:rPr>
                        <a:t>29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02 - 2026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02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348</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disminuyó en un 1,4%</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02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20</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443263" y="8342291"/>
            <a:ext cx="1143262"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6,2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56,9% (99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p:blipFill>
        <p:spPr>
          <a:xfrm>
            <a:off x="2122829" y="751171"/>
            <a:ext cx="5045794" cy="2377752"/>
          </a:xfrm>
          <a:prstGeom prst="rect">
            <a:avLst/>
          </a:prstGeom>
        </p:spPr>
      </p:pic>
      <p:graphicFrame>
        <p:nvGraphicFramePr>
          <p:cNvPr id="28"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25478" y="3990387"/>
          <a:ext cx="5083574" cy="259315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75731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02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39,08%</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60,92%</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0,57%</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97,1%</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68,68%</a:t>
              </a:r>
            </a:p>
            <a:p>
              <a:pPr algn="ctr"/>
              <a:r>
                <a:rPr lang="es-ES" sz="1100" b="1" dirty="0">
                  <a:solidFill>
                    <a:schemeClr val="tx1"/>
                  </a:solidFill>
                  <a:latin typeface="Arial Narrow" panose="020B0606020202030204" pitchFamily="34" charset="0"/>
                </a:rPr>
                <a:t>Régimen subsidiado: 27,01%</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0,27%</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1,36%</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0,27%</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21</a:t>
            </a:r>
            <a:endParaRPr lang="es-ES" sz="1050" b="1" dirty="0">
              <a:latin typeface="Arial Narrow" panose="020B0606020202030204" pitchFamily="34" charset="0"/>
            </a:endParaRPr>
          </a:p>
        </p:txBody>
      </p:sp>
      <p:sp>
        <p:nvSpPr>
          <p:cNvPr id="67" name="66 Rectángulo"/>
          <p:cNvSpPr/>
          <p:nvPr/>
        </p:nvSpPr>
        <p:spPr>
          <a:xfrm>
            <a:off x="3285509" y="7660781"/>
            <a:ext cx="649537" cy="276999"/>
          </a:xfrm>
          <a:prstGeom prst="rect">
            <a:avLst/>
          </a:prstGeom>
        </p:spPr>
        <p:txBody>
          <a:bodyPr wrap="none">
            <a:spAutoFit/>
          </a:bodyPr>
          <a:lstStyle/>
          <a:p>
            <a:r>
              <a:rPr lang="es-ES" sz="1200" b="1" dirty="0">
                <a:latin typeface="Arial Narrow" panose="020B0606020202030204" pitchFamily="34" charset="0"/>
              </a:rPr>
              <a:t>0 casos</a:t>
            </a:r>
            <a:endParaRPr lang="es-CO" sz="1200" dirty="0"/>
          </a:p>
        </p:txBody>
      </p:sp>
      <p:sp>
        <p:nvSpPr>
          <p:cNvPr id="68" name="67 Rectángulo"/>
          <p:cNvSpPr/>
          <p:nvPr/>
        </p:nvSpPr>
        <p:spPr>
          <a:xfrm>
            <a:off x="2372856" y="7671662"/>
            <a:ext cx="649537" cy="276999"/>
          </a:xfrm>
          <a:prstGeom prst="rect">
            <a:avLst/>
          </a:prstGeom>
        </p:spPr>
        <p:txBody>
          <a:bodyPr wrap="none">
            <a:spAutoFit/>
          </a:bodyPr>
          <a:lstStyle/>
          <a:p>
            <a:r>
              <a:rPr lang="es-ES" sz="1200" b="1" dirty="0">
                <a:latin typeface="Arial Narrow" panose="020B0606020202030204" pitchFamily="34" charset="0"/>
              </a:rPr>
              <a:t>2 casos</a:t>
            </a:r>
            <a:endParaRPr lang="es-CO" sz="1200" dirty="0"/>
          </a:p>
        </p:txBody>
      </p:sp>
      <p:sp>
        <p:nvSpPr>
          <p:cNvPr id="69" name="68 Rectángulo"/>
          <p:cNvSpPr/>
          <p:nvPr/>
        </p:nvSpPr>
        <p:spPr>
          <a:xfrm>
            <a:off x="218005" y="7668344"/>
            <a:ext cx="790601" cy="276999"/>
          </a:xfrm>
          <a:prstGeom prst="rect">
            <a:avLst/>
          </a:prstGeom>
        </p:spPr>
        <p:txBody>
          <a:bodyPr wrap="none">
            <a:spAutoFit/>
          </a:bodyPr>
          <a:lstStyle/>
          <a:p>
            <a:r>
              <a:rPr lang="es-ES" sz="1200" b="1" dirty="0">
                <a:latin typeface="Arial Narrow" panose="020B0606020202030204" pitchFamily="34" charset="0"/>
              </a:rPr>
              <a:t>136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212 casos</a:t>
            </a:r>
            <a:endParaRPr lang="es-CO" sz="1200" dirty="0"/>
          </a:p>
        </p:txBody>
      </p:sp>
      <p:sp>
        <p:nvSpPr>
          <p:cNvPr id="71" name="70 Rectángulo"/>
          <p:cNvSpPr/>
          <p:nvPr/>
        </p:nvSpPr>
        <p:spPr>
          <a:xfrm>
            <a:off x="4432806" y="7674681"/>
            <a:ext cx="649537" cy="276999"/>
          </a:xfrm>
          <a:prstGeom prst="rect">
            <a:avLst/>
          </a:prstGeom>
        </p:spPr>
        <p:txBody>
          <a:bodyPr wrap="none">
            <a:spAutoFit/>
          </a:bodyPr>
          <a:lstStyle/>
          <a:p>
            <a:r>
              <a:rPr lang="es-ES" sz="1200" b="1" dirty="0">
                <a:latin typeface="Arial Narrow" panose="020B0606020202030204" pitchFamily="34" charset="0"/>
              </a:rPr>
              <a:t>5 casos</a:t>
            </a:r>
            <a:endParaRPr lang="es-CO" sz="1200" dirty="0"/>
          </a:p>
        </p:txBody>
      </p:sp>
      <p:sp>
        <p:nvSpPr>
          <p:cNvPr id="72" name="71 Rectángulo"/>
          <p:cNvSpPr/>
          <p:nvPr/>
        </p:nvSpPr>
        <p:spPr>
          <a:xfrm>
            <a:off x="5387636" y="7668343"/>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73" name="72 Rectángulo"/>
          <p:cNvSpPr/>
          <p:nvPr/>
        </p:nvSpPr>
        <p:spPr>
          <a:xfrm>
            <a:off x="6350638" y="7660780"/>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pic>
        <p:nvPicPr>
          <p:cNvPr id="3" name="Imagen 2">
            <a:extLst>
              <a:ext uri="{FF2B5EF4-FFF2-40B4-BE49-F238E27FC236}">
                <a16:creationId xmlns:a16="http://schemas.microsoft.com/office/drawing/2014/main" id="{ED09134F-15B4-458C-953B-F49E49C3951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02196" y="554649"/>
            <a:ext cx="6397194" cy="4943286"/>
          </a:xfrm>
          <a:prstGeom prst="rect">
            <a:avLst/>
          </a:prstGeom>
        </p:spPr>
      </p:pic>
    </p:spTree>
    <p:extLst>
      <p:ext uri="{BB962C8B-B14F-4D97-AF65-F5344CB8AC3E}">
        <p14:creationId xmlns:p14="http://schemas.microsoft.com/office/powerpoint/2010/main" val="2756929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22</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02.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78,87%</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9,30%</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6,20%</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3,38%</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280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33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22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12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02.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02.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66,4% del total de los casos. La cobertura de las visitas de campo que realizan los psicólogos de la secretaría de salud es del 56,9</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02.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02  2026</a:t>
            </a:r>
          </a:p>
        </p:txBody>
      </p:sp>
      <p:graphicFrame>
        <p:nvGraphicFramePr>
          <p:cNvPr id="40" name="Gráfico 39">
            <a:extLst>
              <a:ext uri="{FF2B5EF4-FFF2-40B4-BE49-F238E27FC236}">
                <a16:creationId xmlns:a16="http://schemas.microsoft.com/office/drawing/2014/main" id="{2FEBFBCC-3A8D-41FE-B5B9-C84CA1B103D8}"/>
              </a:ext>
            </a:extLst>
          </p:cNvPr>
          <p:cNvGraphicFramePr>
            <a:graphicFrameLocks/>
          </p:cNvGraphicFramePr>
          <p:nvPr>
            <p:extLst/>
          </p:nvPr>
        </p:nvGraphicFramePr>
        <p:xfrm>
          <a:off x="85524" y="2592521"/>
          <a:ext cx="3335338" cy="237088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1" name="Gráfico 40">
            <a:extLst>
              <a:ext uri="{FF2B5EF4-FFF2-40B4-BE49-F238E27FC236}">
                <a16:creationId xmlns:a16="http://schemas.microsoft.com/office/drawing/2014/main" id="{ABC962FC-1F8B-48F7-9A3C-C6BABC613633}"/>
              </a:ext>
            </a:extLst>
          </p:cNvPr>
          <p:cNvGraphicFramePr>
            <a:graphicFrameLocks/>
          </p:cNvGraphicFramePr>
          <p:nvPr>
            <p:extLst/>
          </p:nvPr>
        </p:nvGraphicFramePr>
        <p:xfrm>
          <a:off x="3240409" y="2456784"/>
          <a:ext cx="3911783" cy="270062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2" name="Gráfico 41">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315688" y="5208434"/>
          <a:ext cx="4222075" cy="237088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877306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PEII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II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1124</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38,1%, dado que para este momento del año 2025, se registraban 1816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II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23</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40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no se evidencia aumento de casos en ninguna semana epidemiológica</a:t>
            </a:r>
            <a:endParaRPr lang="es-CO" sz="1050" dirty="0">
              <a:solidFill>
                <a:sysClr val="windowText" lastClr="000000"/>
              </a:solidFill>
            </a:endParaRPr>
          </a:p>
        </p:txBody>
      </p:sp>
      <p:pic>
        <p:nvPicPr>
          <p:cNvPr id="18" name="Imagen 17">
            <a:extLst>
              <a:ext uri="{FF2B5EF4-FFF2-40B4-BE49-F238E27FC236}">
                <a16:creationId xmlns:a16="http://schemas.microsoft.com/office/drawing/2014/main" id="{CC3E3BC1-F667-40E1-83B5-C1393B25F80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64768" y="1585243"/>
            <a:ext cx="4487480" cy="2445601"/>
          </a:xfrm>
          <a:prstGeom prst="rect">
            <a:avLst/>
          </a:prstGeom>
        </p:spPr>
      </p:pic>
      <p:pic>
        <p:nvPicPr>
          <p:cNvPr id="19" name="Imagen 18">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5948399"/>
            <a:ext cx="5026718" cy="2138141"/>
          </a:xfrm>
          <a:prstGeom prst="rect">
            <a:avLst/>
          </a:prstGeom>
        </p:spPr>
      </p:pic>
    </p:spTree>
    <p:extLst>
      <p:ext uri="{BB962C8B-B14F-4D97-AF65-F5344CB8AC3E}">
        <p14:creationId xmlns:p14="http://schemas.microsoft.com/office/powerpoint/2010/main" val="2352397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II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II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55,2</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620</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36,4</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409</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4</a:t>
            </a:r>
            <a:r>
              <a:rPr lang="es-ES" sz="2200" b="1" dirty="0">
                <a:solidFill>
                  <a:srgbClr val="404040"/>
                </a:solidFill>
                <a:effectLst/>
                <a:latin typeface="Arial" panose="020B0604020202020204" pitchFamily="34" charset="0"/>
                <a:ea typeface="Arial MT"/>
                <a:cs typeface="Arial MT"/>
              </a:rPr>
              <a:t>,6</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52</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3,8</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43</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918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206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II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II 2026p.</a:t>
            </a:r>
          </a:p>
        </p:txBody>
      </p:sp>
      <p:pic>
        <p:nvPicPr>
          <p:cNvPr id="22" name="Imagen 21">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2" y="1567542"/>
            <a:ext cx="2580599" cy="1551104"/>
          </a:xfrm>
          <a:prstGeom prst="rect">
            <a:avLst/>
          </a:prstGeom>
        </p:spPr>
      </p:pic>
      <p:pic>
        <p:nvPicPr>
          <p:cNvPr id="32" name="Imagen 31">
            <a:extLst>
              <a:ext uri="{FF2B5EF4-FFF2-40B4-BE49-F238E27FC236}">
                <a16:creationId xmlns:a16="http://schemas.microsoft.com/office/drawing/2014/main" id="{482CE429-534C-4E74-8276-45957A023D8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344338" y="3567231"/>
            <a:ext cx="3411043" cy="1972072"/>
          </a:xfrm>
          <a:prstGeom prst="rect">
            <a:avLst/>
          </a:prstGeom>
        </p:spPr>
      </p:pic>
      <p:pic>
        <p:nvPicPr>
          <p:cNvPr id="39" name="Imagen 38">
            <a:extLst>
              <a:ext uri="{FF2B5EF4-FFF2-40B4-BE49-F238E27FC236}">
                <a16:creationId xmlns:a16="http://schemas.microsoft.com/office/drawing/2014/main" id="{192BD887-0F93-48CB-8DC6-A9350C49627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384545" y="6609090"/>
            <a:ext cx="2819671" cy="1985603"/>
          </a:xfrm>
          <a:prstGeom prst="rect">
            <a:avLst/>
          </a:prstGeom>
        </p:spPr>
      </p:pic>
    </p:spTree>
    <p:extLst>
      <p:ext uri="{BB962C8B-B14F-4D97-AF65-F5344CB8AC3E}">
        <p14:creationId xmlns:p14="http://schemas.microsoft.com/office/powerpoint/2010/main" val="255693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II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3"/>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4"/>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5"/>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68,6%</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0,6%</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24,9%</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6">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7">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57,3 %</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37,6%</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2,4%</a:t>
              </a:r>
            </a:p>
            <a:p>
              <a:pPr algn="ctr">
                <a:buClr>
                  <a:srgbClr val="000000"/>
                </a:buClr>
              </a:pPr>
              <a:r>
                <a:rPr lang="es-ES" sz="1000" b="1" dirty="0">
                  <a:solidFill>
                    <a:schemeClr val="dk1"/>
                  </a:solidFill>
                  <a:latin typeface="Arial Narrow"/>
                  <a:sym typeface="Arial"/>
                </a:rPr>
                <a:t>Indeterminado 0,5%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94,6%</a:t>
            </a:r>
          </a:p>
          <a:p>
            <a:pPr algn="ctr">
              <a:buClr>
                <a:srgbClr val="000000"/>
              </a:buClr>
            </a:pPr>
            <a:r>
              <a:rPr lang="es-ES" sz="1200" b="1" dirty="0">
                <a:solidFill>
                  <a:schemeClr val="dk1"/>
                </a:solidFill>
                <a:latin typeface="Arial Narrow"/>
                <a:sym typeface="Arial"/>
              </a:rPr>
              <a:t>1063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3,3%</a:t>
                </a:r>
              </a:p>
              <a:p>
                <a:pPr algn="ctr"/>
                <a:r>
                  <a:rPr lang="es-ES" sz="1200" b="1" dirty="0">
                    <a:solidFill>
                      <a:schemeClr val="tx1"/>
                    </a:solidFill>
                    <a:latin typeface="Arial Narrow" panose="020B0606020202030204" pitchFamily="34" charset="0"/>
                  </a:rPr>
                  <a:t>38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0,3%</a:t>
                </a:r>
              </a:p>
              <a:p>
                <a:pPr algn="ctr"/>
                <a:r>
                  <a:rPr lang="es-ES" sz="1200" b="1" dirty="0">
                    <a:solidFill>
                      <a:schemeClr val="tx1"/>
                    </a:solidFill>
                    <a:latin typeface="Arial Narrow" panose="020B0606020202030204" pitchFamily="34" charset="0"/>
                  </a:rPr>
                  <a:t>3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1,4%</a:t>
              </a:r>
            </a:p>
            <a:p>
              <a:pPr algn="ctr"/>
              <a:r>
                <a:rPr lang="es-ES" sz="1200" b="1" dirty="0">
                  <a:solidFill>
                    <a:schemeClr val="tx1"/>
                  </a:solidFill>
                  <a:latin typeface="Arial Narrow" panose="020B0606020202030204" pitchFamily="34" charset="0"/>
                </a:rPr>
                <a:t>16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0,3% </a:t>
              </a:r>
            </a:p>
            <a:p>
              <a:pPr algn="ctr"/>
              <a:r>
                <a:rPr lang="es-ES" sz="1200" b="1" dirty="0">
                  <a:solidFill>
                    <a:schemeClr val="tx1"/>
                  </a:solidFill>
                  <a:latin typeface="Arial Narrow" panose="020B0606020202030204" pitchFamily="34" charset="0"/>
                  <a:sym typeface="Calibri"/>
                </a:rPr>
                <a:t>3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II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1,1%</a:t>
              </a:r>
            </a:p>
            <a:p>
              <a:pPr algn="ctr"/>
              <a:r>
                <a:rPr lang="es-ES" sz="1200" b="1" dirty="0">
                  <a:solidFill>
                    <a:schemeClr val="tx1"/>
                  </a:solidFill>
                  <a:latin typeface="Arial Narrow" panose="020B0606020202030204" pitchFamily="34" charset="0"/>
                  <a:sym typeface="Calibri"/>
                </a:rPr>
                <a:t>13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3,5%</a:t>
              </a:r>
            </a:p>
            <a:p>
              <a:pPr algn="ctr"/>
              <a:r>
                <a:rPr lang="es-ES" sz="1200" b="1" dirty="0">
                  <a:solidFill>
                    <a:schemeClr val="tx1"/>
                  </a:solidFill>
                  <a:latin typeface="Arial Narrow" panose="020B0606020202030204" pitchFamily="34" charset="0"/>
                  <a:sym typeface="Calibri"/>
                </a:rPr>
                <a:t>40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631835"/>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Victimas Violencia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0,7%</a:t>
              </a:r>
            </a:p>
            <a:p>
              <a:pPr algn="ctr"/>
              <a:r>
                <a:rPr lang="es-ES" sz="1200" b="1" dirty="0">
                  <a:solidFill>
                    <a:schemeClr val="tx1"/>
                  </a:solidFill>
                  <a:latin typeface="Arial Narrow" panose="020B0606020202030204" pitchFamily="34" charset="0"/>
                  <a:sym typeface="Calibri"/>
                </a:rPr>
                <a:t>8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1,5%</a:t>
              </a:r>
            </a:p>
            <a:p>
              <a:pPr algn="ctr"/>
              <a:r>
                <a:rPr lang="es-ES" sz="1200" b="1" dirty="0">
                  <a:solidFill>
                    <a:schemeClr val="tx1"/>
                  </a:solidFill>
                  <a:latin typeface="Arial Narrow" panose="020B0606020202030204" pitchFamily="34" charset="0"/>
                  <a:sym typeface="Calibri"/>
                </a:rPr>
                <a:t>17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2">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3"/>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1,1%</a:t>
              </a:r>
            </a:p>
            <a:p>
              <a:pPr algn="ctr"/>
              <a:r>
                <a:rPr lang="es-ES" sz="1200" b="1" dirty="0">
                  <a:solidFill>
                    <a:schemeClr val="tx1"/>
                  </a:solidFill>
                  <a:latin typeface="Arial Narrow" panose="020B0606020202030204" pitchFamily="34" charset="0"/>
                  <a:sym typeface="Calibri"/>
                </a:rPr>
                <a:t>13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0,2%</a:t>
              </a:r>
            </a:p>
            <a:p>
              <a:pPr algn="ctr"/>
              <a:r>
                <a:rPr lang="es-ES" sz="1200" b="1" dirty="0">
                  <a:solidFill>
                    <a:schemeClr val="tx1"/>
                  </a:solidFill>
                  <a:latin typeface="Arial Narrow" panose="020B0606020202030204" pitchFamily="34" charset="0"/>
                  <a:sym typeface="Calibri"/>
                </a:rPr>
                <a:t>2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18,7%</a:t>
              </a:r>
            </a:p>
            <a:p>
              <a:pPr algn="ctr">
                <a:buClr>
                  <a:srgbClr val="000000"/>
                </a:buClr>
              </a:pPr>
              <a:r>
                <a:rPr lang="es-ES" sz="1200" b="1" dirty="0">
                  <a:solidFill>
                    <a:schemeClr val="dk1"/>
                  </a:solidFill>
                  <a:latin typeface="Arial Narrow"/>
                  <a:sym typeface="Arial"/>
                </a:rPr>
                <a:t>210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5,4%</a:t>
            </a:r>
          </a:p>
          <a:p>
            <a:pPr algn="ctr">
              <a:buClr>
                <a:srgbClr val="000000"/>
              </a:buClr>
            </a:pPr>
            <a:r>
              <a:rPr lang="es-ES" sz="1200" b="1" dirty="0">
                <a:solidFill>
                  <a:schemeClr val="dk1"/>
                </a:solidFill>
                <a:latin typeface="Arial Narrow"/>
                <a:sym typeface="Arial"/>
              </a:rPr>
              <a:t>61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0,18%</a:t>
            </a:r>
          </a:p>
          <a:p>
            <a:pPr algn="ctr">
              <a:buClr>
                <a:srgbClr val="000000"/>
              </a:buClr>
            </a:pPr>
            <a:r>
              <a:rPr lang="es-ES" sz="1200" b="1" dirty="0">
                <a:solidFill>
                  <a:schemeClr val="dk1"/>
                </a:solidFill>
                <a:latin typeface="Arial Narrow"/>
                <a:sym typeface="Arial"/>
              </a:rPr>
              <a:t>2 casos</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2,0%</a:t>
            </a:r>
          </a:p>
        </p:txBody>
      </p:sp>
    </p:spTree>
    <p:extLst>
      <p:ext uri="{BB962C8B-B14F-4D97-AF65-F5344CB8AC3E}">
        <p14:creationId xmlns:p14="http://schemas.microsoft.com/office/powerpoint/2010/main" val="3028705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620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26</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20,8%</a:t>
              </a:r>
            </a:p>
            <a:p>
              <a:pPr algn="ctr"/>
              <a:r>
                <a:rPr lang="es-ES" sz="1200" b="1" dirty="0">
                  <a:solidFill>
                    <a:schemeClr val="tx1"/>
                  </a:solidFill>
                  <a:latin typeface="Arial Narrow" panose="020B0606020202030204" pitchFamily="34" charset="0"/>
                </a:rPr>
                <a:t>129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79,2%</a:t>
              </a:r>
            </a:p>
            <a:p>
              <a:pPr algn="ctr"/>
              <a:r>
                <a:rPr lang="es-ES" sz="1200" b="1" dirty="0">
                  <a:solidFill>
                    <a:schemeClr val="tx1"/>
                  </a:solidFill>
                  <a:latin typeface="Arial Narrow" panose="020B0606020202030204" pitchFamily="34" charset="0"/>
                </a:rPr>
                <a:t>491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44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37</a:t>
            </a:r>
            <a:r>
              <a:rPr lang="es-ES" sz="1200" dirty="0">
                <a:latin typeface="Arial Narrow" panose="020B0606020202030204" pitchFamily="34" charset="0"/>
                <a:ea typeface="Cambria" panose="02040503050406030204" pitchFamily="18" charset="0"/>
              </a:rPr>
              <a:t>,9</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(62,9%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II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II–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II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35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9 casos x 100 000 hombres habitantes del Distrito</a:t>
            </a:r>
          </a:p>
        </p:txBody>
      </p:sp>
      <p:pic>
        <p:nvPicPr>
          <p:cNvPr id="3" name="Imagen 2">
            <a:extLst>
              <a:ext uri="{FF2B5EF4-FFF2-40B4-BE49-F238E27FC236}">
                <a16:creationId xmlns:a16="http://schemas.microsoft.com/office/drawing/2014/main" id="{F1D7DE42-3844-4C8B-81A7-F8E75DC23F0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02750" y="3335313"/>
            <a:ext cx="4076233" cy="2944623"/>
          </a:xfrm>
          <a:prstGeom prst="rect">
            <a:avLst/>
          </a:prstGeom>
        </p:spPr>
      </p:pic>
    </p:spTree>
    <p:extLst>
      <p:ext uri="{BB962C8B-B14F-4D97-AF65-F5344CB8AC3E}">
        <p14:creationId xmlns:p14="http://schemas.microsoft.com/office/powerpoint/2010/main" val="3354212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Imagen 65">
            <a:extLst>
              <a:ext uri="{FF2B5EF4-FFF2-40B4-BE49-F238E27FC236}">
                <a16:creationId xmlns:a16="http://schemas.microsoft.com/office/drawing/2014/main" id="{4F6B256A-DAF7-437C-B70B-3FBB6DA868A1}"/>
              </a:ext>
            </a:extLst>
          </p:cNvPr>
          <p:cNvPicPr/>
          <p:nvPr/>
        </p:nvPicPr>
        <p:blipFill>
          <a:blip r:embed="rId2"/>
          <a:stretch>
            <a:fillRect/>
          </a:stretch>
        </p:blipFill>
        <p:spPr>
          <a:xfrm>
            <a:off x="2232297" y="6098757"/>
            <a:ext cx="4945029" cy="1626224"/>
          </a:xfrm>
          <a:prstGeom prst="rect">
            <a:avLst/>
          </a:prstGeom>
        </p:spPr>
      </p:pic>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II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8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8,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8 acumulado de 2026.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68,8%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59 casos</a:t>
              </a:r>
            </a:p>
            <a:p>
              <a:pPr algn="ctr"/>
              <a:r>
                <a:rPr lang="es-ES" sz="1200" b="1" dirty="0">
                  <a:solidFill>
                    <a:schemeClr val="tx1"/>
                  </a:solidFill>
                  <a:latin typeface="Arial Narrow" panose="020B0606020202030204" pitchFamily="34" charset="0"/>
                </a:rPr>
                <a:t>49,2%</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61 casos</a:t>
              </a:r>
            </a:p>
            <a:p>
              <a:pPr algn="ctr"/>
              <a:r>
                <a:rPr lang="es-ES" sz="1200" b="1" dirty="0">
                  <a:solidFill>
                    <a:schemeClr val="tx1"/>
                  </a:solidFill>
                  <a:latin typeface="Arial Narrow" panose="020B0606020202030204" pitchFamily="34" charset="0"/>
                </a:rPr>
                <a:t>50,8%</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6"/>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64" name="Imagen 63">
            <a:extLst>
              <a:ext uri="{FF2B5EF4-FFF2-40B4-BE49-F238E27FC236}">
                <a16:creationId xmlns:a16="http://schemas.microsoft.com/office/drawing/2014/main" id="{AA00292C-E288-4A3B-A2F9-8CFB3F3523E1}"/>
              </a:ext>
            </a:extLst>
          </p:cNvPr>
          <p:cNvPicPr/>
          <p:nvPr/>
        </p:nvPicPr>
        <p:blipFill>
          <a:blip r:embed="rId7"/>
          <a:stretch>
            <a:fillRect/>
          </a:stretch>
        </p:blipFill>
        <p:spPr>
          <a:xfrm>
            <a:off x="1499125" y="2012302"/>
            <a:ext cx="5681780" cy="1644655"/>
          </a:xfrm>
          <a:prstGeom prst="rect">
            <a:avLst/>
          </a:prstGeom>
        </p:spPr>
      </p:pic>
      <p:pic>
        <p:nvPicPr>
          <p:cNvPr id="4" name="Imagen 3">
            <a:extLst>
              <a:ext uri="{FF2B5EF4-FFF2-40B4-BE49-F238E27FC236}">
                <a16:creationId xmlns:a16="http://schemas.microsoft.com/office/drawing/2014/main" id="{9CAD375E-ED08-4FA2-B448-AA53F4F53FAB}"/>
              </a:ext>
            </a:extLst>
          </p:cNvPr>
          <p:cNvPicPr>
            <a:picLocks noChangeAspect="1"/>
          </p:cNvPicPr>
          <p:nvPr/>
        </p:nvPicPr>
        <p:blipFill>
          <a:blip r:embed="rId8"/>
          <a:stretch>
            <a:fillRect/>
          </a:stretch>
        </p:blipFill>
        <p:spPr>
          <a:xfrm>
            <a:off x="2328584" y="375865"/>
            <a:ext cx="4852321" cy="1572511"/>
          </a:xfrm>
          <a:prstGeom prst="rect">
            <a:avLst/>
          </a:prstGeom>
        </p:spPr>
      </p:pic>
      <p:pic>
        <p:nvPicPr>
          <p:cNvPr id="65" name="Imagen 64">
            <a:extLst>
              <a:ext uri="{FF2B5EF4-FFF2-40B4-BE49-F238E27FC236}">
                <a16:creationId xmlns:a16="http://schemas.microsoft.com/office/drawing/2014/main" id="{078088D2-31C7-4DD5-AA27-C45E2E0BD3FA}"/>
              </a:ext>
            </a:extLst>
          </p:cNvPr>
          <p:cNvPicPr/>
          <p:nvPr/>
        </p:nvPicPr>
        <p:blipFill>
          <a:blip r:embed="rId9"/>
          <a:stretch>
            <a:fillRect/>
          </a:stretch>
        </p:blipFill>
        <p:spPr>
          <a:xfrm>
            <a:off x="1499125" y="3800028"/>
            <a:ext cx="5678202" cy="1663620"/>
          </a:xfrm>
          <a:prstGeom prst="rect">
            <a:avLst/>
          </a:prstGeom>
        </p:spPr>
      </p:pic>
      <p:pic>
        <p:nvPicPr>
          <p:cNvPr id="7" name="Imagen 6">
            <a:extLst>
              <a:ext uri="{FF2B5EF4-FFF2-40B4-BE49-F238E27FC236}">
                <a16:creationId xmlns:a16="http://schemas.microsoft.com/office/drawing/2014/main" id="{0E0C6BC9-2B8F-4A53-A5A6-DAABFC64DA72}"/>
              </a:ext>
            </a:extLst>
          </p:cNvPr>
          <p:cNvPicPr>
            <a:picLocks noChangeAspect="1"/>
          </p:cNvPicPr>
          <p:nvPr/>
        </p:nvPicPr>
        <p:blipFill>
          <a:blip r:embed="rId10"/>
          <a:stretch>
            <a:fillRect/>
          </a:stretch>
        </p:blipFill>
        <p:spPr>
          <a:xfrm>
            <a:off x="1519935" y="7418066"/>
            <a:ext cx="1864491" cy="1556804"/>
          </a:xfrm>
          <a:prstGeom prst="rect">
            <a:avLst/>
          </a:prstGeom>
        </p:spPr>
      </p:pic>
    </p:spTree>
    <p:extLst>
      <p:ext uri="{BB962C8B-B14F-4D97-AF65-F5344CB8AC3E}">
        <p14:creationId xmlns:p14="http://schemas.microsoft.com/office/powerpoint/2010/main" val="2343335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1,7%</a:t>
            </a:r>
          </a:p>
          <a:p>
            <a:pPr algn="ctr"/>
            <a:r>
              <a:rPr lang="es-ES" sz="1050" b="1" dirty="0">
                <a:solidFill>
                  <a:schemeClr val="tx1"/>
                </a:solidFill>
                <a:latin typeface="Arial Narrow" panose="020B0606020202030204" pitchFamily="34" charset="0"/>
              </a:rPr>
              <a:t>2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     </a:t>
            </a:r>
          </a:p>
          <a:p>
            <a:pPr algn="ctr"/>
            <a:r>
              <a:rPr lang="es-ES" sz="1050" b="1" dirty="0">
                <a:solidFill>
                  <a:schemeClr val="tx1"/>
                </a:solidFill>
                <a:latin typeface="Arial Narrow" panose="020B0606020202030204" pitchFamily="34" charset="0"/>
              </a:rPr>
              <a:t>0 casos</a:t>
            </a:r>
          </a:p>
        </p:txBody>
      </p:sp>
      <p:pic>
        <p:nvPicPr>
          <p:cNvPr id="74"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2974587"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651724" y="3420998"/>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0,8%</a:t>
            </a:r>
          </a:p>
          <a:p>
            <a:pPr algn="ctr"/>
            <a:r>
              <a:rPr lang="es-ES" sz="1050" b="1" dirty="0">
                <a:solidFill>
                  <a:schemeClr val="tx1"/>
                </a:solidFill>
                <a:latin typeface="Arial Narrow" panose="020B0606020202030204" pitchFamily="34" charset="0"/>
              </a:rPr>
              <a:t>1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5232627" y="2697312"/>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08562" y="3169202"/>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4"/>
          <a:stretch>
            <a:fillRect/>
          </a:stretch>
        </p:blipFill>
        <p:spPr>
          <a:xfrm>
            <a:off x="1659337" y="2757111"/>
            <a:ext cx="475198" cy="445497"/>
          </a:xfrm>
          <a:prstGeom prst="rect">
            <a:avLst/>
          </a:prstGeom>
        </p:spPr>
      </p:pic>
      <p:pic>
        <p:nvPicPr>
          <p:cNvPr id="133" name="Imagen 132"/>
          <p:cNvPicPr>
            <a:picLocks noChangeAspect="1"/>
          </p:cNvPicPr>
          <p:nvPr/>
        </p:nvPicPr>
        <p:blipFill>
          <a:blip r:embed="rId5"/>
          <a:stretch>
            <a:fillRect/>
          </a:stretch>
        </p:blipFill>
        <p:spPr>
          <a:xfrm>
            <a:off x="3726744" y="2738513"/>
            <a:ext cx="539746" cy="493598"/>
          </a:xfrm>
          <a:prstGeom prst="rect">
            <a:avLst/>
          </a:prstGeom>
        </p:spPr>
      </p:pic>
      <p:sp>
        <p:nvSpPr>
          <p:cNvPr id="59" name="9 Rectángulo"/>
          <p:cNvSpPr/>
          <p:nvPr/>
        </p:nvSpPr>
        <p:spPr>
          <a:xfrm>
            <a:off x="4248522"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4377356"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pic>
        <p:nvPicPr>
          <p:cNvPr id="24" name="Imagen 23"/>
          <p:cNvPicPr>
            <a:picLocks noChangeAspect="1"/>
          </p:cNvPicPr>
          <p:nvPr/>
        </p:nvPicPr>
        <p:blipFill>
          <a:blip r:embed="rId6"/>
          <a:stretch>
            <a:fillRect/>
          </a:stretch>
        </p:blipFill>
        <p:spPr>
          <a:xfrm>
            <a:off x="5698667" y="8094090"/>
            <a:ext cx="1451023" cy="996582"/>
          </a:xfrm>
          <a:prstGeom prst="rect">
            <a:avLst/>
          </a:prstGeom>
        </p:spPr>
      </p:pic>
      <p:pic>
        <p:nvPicPr>
          <p:cNvPr id="49" name="Imagen 48"/>
          <p:cNvPicPr>
            <a:picLocks noChangeAspect="1"/>
          </p:cNvPicPr>
          <p:nvPr/>
        </p:nvPicPr>
        <p:blipFill>
          <a:blip r:embed="rId7"/>
          <a:stretch>
            <a:fillRect/>
          </a:stretch>
        </p:blipFill>
        <p:spPr>
          <a:xfrm>
            <a:off x="5893158" y="2753811"/>
            <a:ext cx="503030" cy="441792"/>
          </a:xfrm>
          <a:prstGeom prst="rect">
            <a:avLst/>
          </a:prstGeom>
        </p:spPr>
      </p:pic>
      <p:sp>
        <p:nvSpPr>
          <p:cNvPr id="50" name="43 Rectángulo redondeado"/>
          <p:cNvSpPr/>
          <p:nvPr/>
        </p:nvSpPr>
        <p:spPr>
          <a:xfrm>
            <a:off x="5790084" y="3426363"/>
            <a:ext cx="70797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1,7%</a:t>
            </a:r>
          </a:p>
          <a:p>
            <a:pPr algn="ctr"/>
            <a:r>
              <a:rPr lang="es-ES" sz="1050" b="1" dirty="0">
                <a:solidFill>
                  <a:schemeClr val="tx1"/>
                </a:solidFill>
                <a:latin typeface="Arial Narrow" panose="020B0606020202030204" pitchFamily="34" charset="0"/>
              </a:rPr>
              <a:t>2 casos</a:t>
            </a:r>
          </a:p>
        </p:txBody>
      </p:sp>
      <p:sp>
        <p:nvSpPr>
          <p:cNvPr id="51" name="9 Rectángulo"/>
          <p:cNvSpPr/>
          <p:nvPr/>
        </p:nvSpPr>
        <p:spPr>
          <a:xfrm>
            <a:off x="5701263" y="3147984"/>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2304306" y="341435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8"/>
          <a:stretch>
            <a:fillRect/>
          </a:stretch>
        </p:blipFill>
        <p:spPr>
          <a:xfrm>
            <a:off x="2407380" y="277417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8 2026 </a:t>
            </a:r>
            <a:endParaRPr lang="es-CO" sz="1050" b="1" dirty="0"/>
          </a:p>
        </p:txBody>
      </p:sp>
      <p:sp>
        <p:nvSpPr>
          <p:cNvPr id="17" name="Rectángulo 16"/>
          <p:cNvSpPr/>
          <p:nvPr/>
        </p:nvSpPr>
        <p:spPr>
          <a:xfrm>
            <a:off x="3165130" y="7878601"/>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2211343" y="317579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3014403"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651724" y="3175354"/>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074979" y="3423969"/>
            <a:ext cx="692791"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0,8%</a:t>
            </a:r>
          </a:p>
          <a:p>
            <a:pPr algn="ctr"/>
            <a:r>
              <a:rPr lang="es-ES" sz="1050" b="1" dirty="0">
                <a:solidFill>
                  <a:schemeClr val="tx1"/>
                </a:solidFill>
                <a:latin typeface="Arial Narrow" panose="020B0606020202030204" pitchFamily="34" charset="0"/>
              </a:rPr>
              <a:t>1 casos</a:t>
            </a:r>
          </a:p>
        </p:txBody>
      </p:sp>
      <p:pic>
        <p:nvPicPr>
          <p:cNvPr id="7" name="Imagen 6"/>
          <p:cNvPicPr>
            <a:picLocks noChangeAspect="1"/>
          </p:cNvPicPr>
          <p:nvPr/>
        </p:nvPicPr>
        <p:blipFill>
          <a:blip r:embed="rId9"/>
          <a:stretch>
            <a:fillRect/>
          </a:stretch>
        </p:blipFill>
        <p:spPr>
          <a:xfrm>
            <a:off x="3045446" y="2717042"/>
            <a:ext cx="431179" cy="496907"/>
          </a:xfrm>
          <a:prstGeom prst="rect">
            <a:avLst/>
          </a:prstGeom>
        </p:spPr>
      </p:pic>
      <p:pic>
        <p:nvPicPr>
          <p:cNvPr id="12" name="Imagen 11"/>
          <p:cNvPicPr>
            <a:picLocks noChangeAspect="1"/>
          </p:cNvPicPr>
          <p:nvPr/>
        </p:nvPicPr>
        <p:blipFill>
          <a:blip r:embed="rId10"/>
          <a:stretch>
            <a:fillRect/>
          </a:stretch>
        </p:blipFill>
        <p:spPr>
          <a:xfrm>
            <a:off x="4429547" y="2652682"/>
            <a:ext cx="599270" cy="546934"/>
          </a:xfrm>
          <a:prstGeom prst="rect">
            <a:avLst/>
          </a:prstGeom>
        </p:spPr>
      </p:pic>
      <p:sp>
        <p:nvSpPr>
          <p:cNvPr id="69" name="43 Rectángulo redondeado"/>
          <p:cNvSpPr/>
          <p:nvPr/>
        </p:nvSpPr>
        <p:spPr>
          <a:xfrm>
            <a:off x="6498062" y="3421771"/>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16652" y="3147984"/>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1"/>
          <a:stretch>
            <a:fillRect/>
          </a:stretch>
        </p:blipFill>
        <p:spPr>
          <a:xfrm>
            <a:off x="6530818" y="2645034"/>
            <a:ext cx="526016" cy="528533"/>
          </a:xfrm>
          <a:prstGeom prst="rect">
            <a:avLst/>
          </a:prstGeom>
        </p:spPr>
      </p:pic>
      <p:pic>
        <p:nvPicPr>
          <p:cNvPr id="3" name="Imagen 2">
            <a:extLst>
              <a:ext uri="{FF2B5EF4-FFF2-40B4-BE49-F238E27FC236}">
                <a16:creationId xmlns:a16="http://schemas.microsoft.com/office/drawing/2014/main" id="{A60155B3-26DC-4E96-8ED0-69531DCC28A2}"/>
              </a:ext>
            </a:extLst>
          </p:cNvPr>
          <p:cNvPicPr>
            <a:picLocks noChangeAspect="1"/>
          </p:cNvPicPr>
          <p:nvPr/>
        </p:nvPicPr>
        <p:blipFill>
          <a:blip r:embed="rId12"/>
          <a:stretch>
            <a:fillRect/>
          </a:stretch>
        </p:blipFill>
        <p:spPr>
          <a:xfrm>
            <a:off x="27328" y="549884"/>
            <a:ext cx="7124700" cy="1666875"/>
          </a:xfrm>
          <a:prstGeom prst="rect">
            <a:avLst/>
          </a:prstGeom>
        </p:spPr>
      </p:pic>
      <p:pic>
        <p:nvPicPr>
          <p:cNvPr id="63" name="Picture 2">
            <a:extLst>
              <a:ext uri="{FF2B5EF4-FFF2-40B4-BE49-F238E27FC236}">
                <a16:creationId xmlns:a16="http://schemas.microsoft.com/office/drawing/2014/main" id="{EB106981-F0B7-42FF-999E-24775EF0BFF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Imagen 75">
            <a:extLst>
              <a:ext uri="{FF2B5EF4-FFF2-40B4-BE49-F238E27FC236}">
                <a16:creationId xmlns:a16="http://schemas.microsoft.com/office/drawing/2014/main" id="{66B158A7-5478-4C21-9FAE-4B9219C1A47E}"/>
              </a:ext>
            </a:extLst>
          </p:cNvPr>
          <p:cNvPicPr/>
          <p:nvPr/>
        </p:nvPicPr>
        <p:blipFill>
          <a:blip r:embed="rId14"/>
          <a:stretch>
            <a:fillRect/>
          </a:stretch>
        </p:blipFill>
        <p:spPr>
          <a:xfrm>
            <a:off x="3235845" y="4474870"/>
            <a:ext cx="3922708" cy="3385831"/>
          </a:xfrm>
          <a:prstGeom prst="rect">
            <a:avLst/>
          </a:prstGeom>
        </p:spPr>
      </p:pic>
      <p:graphicFrame>
        <p:nvGraphicFramePr>
          <p:cNvPr id="4" name="Tabla 3">
            <a:extLst>
              <a:ext uri="{FF2B5EF4-FFF2-40B4-BE49-F238E27FC236}">
                <a16:creationId xmlns:a16="http://schemas.microsoft.com/office/drawing/2014/main" id="{EDBB18B7-D3AB-435F-96B1-788D2B92C108}"/>
              </a:ext>
            </a:extLst>
          </p:cNvPr>
          <p:cNvGraphicFramePr>
            <a:graphicFrameLocks noGrp="1"/>
          </p:cNvGraphicFramePr>
          <p:nvPr>
            <p:extLst/>
          </p:nvPr>
        </p:nvGraphicFramePr>
        <p:xfrm>
          <a:off x="71382" y="4460538"/>
          <a:ext cx="3132138" cy="3589655"/>
        </p:xfrm>
        <a:graphic>
          <a:graphicData uri="http://schemas.openxmlformats.org/drawingml/2006/table">
            <a:tbl>
              <a:tblPr firstRow="1" firstCol="1" bandRow="1"/>
              <a:tblGrid>
                <a:gridCol w="1333500">
                  <a:extLst>
                    <a:ext uri="{9D8B030D-6E8A-4147-A177-3AD203B41FA5}">
                      <a16:colId xmlns:a16="http://schemas.microsoft.com/office/drawing/2014/main" val="764697004"/>
                    </a:ext>
                  </a:extLst>
                </a:gridCol>
                <a:gridCol w="541338">
                  <a:extLst>
                    <a:ext uri="{9D8B030D-6E8A-4147-A177-3AD203B41FA5}">
                      <a16:colId xmlns:a16="http://schemas.microsoft.com/office/drawing/2014/main" val="3244927607"/>
                    </a:ext>
                  </a:extLst>
                </a:gridCol>
                <a:gridCol w="584200">
                  <a:extLst>
                    <a:ext uri="{9D8B030D-6E8A-4147-A177-3AD203B41FA5}">
                      <a16:colId xmlns:a16="http://schemas.microsoft.com/office/drawing/2014/main" val="460709751"/>
                    </a:ext>
                  </a:extLst>
                </a:gridCol>
                <a:gridCol w="673100">
                  <a:extLst>
                    <a:ext uri="{9D8B030D-6E8A-4147-A177-3AD203B41FA5}">
                      <a16:colId xmlns:a16="http://schemas.microsoft.com/office/drawing/2014/main" val="2382896283"/>
                    </a:ext>
                  </a:extLst>
                </a:gridCol>
              </a:tblGrid>
              <a:tr h="144145">
                <a:tc>
                  <a:txBody>
                    <a:bodyPr/>
                    <a:lstStyle/>
                    <a:p>
                      <a:r>
                        <a:rPr lang="es-CO" sz="900" b="1" dirty="0">
                          <a:solidFill>
                            <a:srgbClr val="000000"/>
                          </a:solidFill>
                          <a:effectLst/>
                          <a:latin typeface="Calibri" panose="020F0502020204030204" pitchFamily="34" charset="0"/>
                          <a:ea typeface="Times New Roman" panose="02020603050405020304" pitchFamily="18" charset="0"/>
                        </a:rPr>
                        <a:t>Comuna</a:t>
                      </a:r>
                      <a:endParaRPr lang="es-CO" sz="900" dirty="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dirty="0">
                          <a:solidFill>
                            <a:srgbClr val="000000"/>
                          </a:solidFill>
                          <a:effectLst/>
                          <a:latin typeface="Calibri" panose="020F0502020204030204" pitchFamily="34" charset="0"/>
                          <a:ea typeface="Times New Roman" panose="02020603050405020304" pitchFamily="18" charset="0"/>
                        </a:rPr>
                        <a:t># casos</a:t>
                      </a:r>
                      <a:endParaRPr lang="es-CO" sz="9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dirty="0">
                          <a:solidFill>
                            <a:srgbClr val="000000"/>
                          </a:solidFill>
                          <a:effectLst/>
                          <a:latin typeface="Calibri" panose="020F0502020204030204" pitchFamily="34" charset="0"/>
                          <a:ea typeface="Times New Roman" panose="02020603050405020304" pitchFamily="18" charset="0"/>
                        </a:rPr>
                        <a:t>Población</a:t>
                      </a:r>
                      <a:endParaRPr lang="es-CO" sz="9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Incidencia</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5099425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EL POBLADO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113594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14,1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5885170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NO CODIFICA DIRECCIÓN</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A577"/>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4036434019"/>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VILLA HERMOSA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079"/>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179508</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F7F"/>
                    </a:solidFill>
                  </a:tcPr>
                </a:tc>
                <a:extLst>
                  <a:ext uri="{0D108BD9-81ED-4DB2-BD59-A6C34878D82A}">
                    <a16:rowId xmlns:a16="http://schemas.microsoft.com/office/drawing/2014/main" val="3852009391"/>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MANRIQUE</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C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185895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4,8</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81"/>
                    </a:solidFill>
                  </a:tcPr>
                </a:tc>
                <a:extLst>
                  <a:ext uri="{0D108BD9-81ED-4DB2-BD59-A6C34878D82A}">
                    <a16:rowId xmlns:a16="http://schemas.microsoft.com/office/drawing/2014/main" val="2475270936"/>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 CRISTOBAL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480"/>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168924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82"/>
                    </a:solidFill>
                  </a:tcPr>
                </a:tc>
                <a:extLst>
                  <a:ext uri="{0D108BD9-81ED-4DB2-BD59-A6C34878D82A}">
                    <a16:rowId xmlns:a16="http://schemas.microsoft.com/office/drawing/2014/main" val="215807446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BELEN</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480"/>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222266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83"/>
                    </a:solidFill>
                  </a:tcPr>
                </a:tc>
                <a:extLst>
                  <a:ext uri="{0D108BD9-81ED-4DB2-BD59-A6C34878D82A}">
                    <a16:rowId xmlns:a16="http://schemas.microsoft.com/office/drawing/2014/main" val="1015002139"/>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LAURELES</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480"/>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101487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F7C"/>
                    </a:solidFill>
                  </a:tcPr>
                </a:tc>
                <a:extLst>
                  <a:ext uri="{0D108BD9-81ED-4DB2-BD59-A6C34878D82A}">
                    <a16:rowId xmlns:a16="http://schemas.microsoft.com/office/drawing/2014/main" val="485247519"/>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ROBLEDO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216194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2,8</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582"/>
                    </a:solidFill>
                  </a:tcPr>
                </a:tc>
                <a:extLst>
                  <a:ext uri="{0D108BD9-81ED-4DB2-BD59-A6C34878D82A}">
                    <a16:rowId xmlns:a16="http://schemas.microsoft.com/office/drawing/2014/main" val="326177614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BUENOS AIRES</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183086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A84"/>
                    </a:solidFill>
                  </a:tcPr>
                </a:tc>
                <a:extLst>
                  <a:ext uri="{0D108BD9-81ED-4DB2-BD59-A6C34878D82A}">
                    <a16:rowId xmlns:a16="http://schemas.microsoft.com/office/drawing/2014/main" val="4032924059"/>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ARANJUEZ</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147250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984"/>
                    </a:solidFill>
                  </a:tcPr>
                </a:tc>
                <a:extLst>
                  <a:ext uri="{0D108BD9-81ED-4DB2-BD59-A6C34878D82A}">
                    <a16:rowId xmlns:a16="http://schemas.microsoft.com/office/drawing/2014/main" val="3317240250"/>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 ANTONIO DE PRADO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126953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383"/>
                    </a:solidFill>
                  </a:tcPr>
                </a:tc>
                <a:extLst>
                  <a:ext uri="{0D108BD9-81ED-4DB2-BD59-A6C34878D82A}">
                    <a16:rowId xmlns:a16="http://schemas.microsoft.com/office/drawing/2014/main" val="323147652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 JAVIER</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182447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482"/>
                    </a:solidFill>
                  </a:tcPr>
                </a:tc>
                <a:extLst>
                  <a:ext uri="{0D108BD9-81ED-4DB2-BD59-A6C34878D82A}">
                    <a16:rowId xmlns:a16="http://schemas.microsoft.com/office/drawing/2014/main" val="562383805"/>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DOCE DE OCTUBRE</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186227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382"/>
                    </a:solidFill>
                  </a:tcPr>
                </a:tc>
                <a:extLst>
                  <a:ext uri="{0D108BD9-81ED-4DB2-BD59-A6C34878D82A}">
                    <a16:rowId xmlns:a16="http://schemas.microsoft.com/office/drawing/2014/main" val="1861311275"/>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POPULAR</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154823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71539960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LA AMERICA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E2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88714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C81"/>
                    </a:solidFill>
                  </a:tcPr>
                </a:tc>
                <a:extLst>
                  <a:ext uri="{0D108BD9-81ED-4DB2-BD59-A6C34878D82A}">
                    <a16:rowId xmlns:a16="http://schemas.microsoft.com/office/drawing/2014/main" val="770555163"/>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LA CANDELARIA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E2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80444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680"/>
                    </a:solidFill>
                  </a:tcPr>
                </a:tc>
                <a:extLst>
                  <a:ext uri="{0D108BD9-81ED-4DB2-BD59-A6C34878D82A}">
                    <a16:rowId xmlns:a16="http://schemas.microsoft.com/office/drawing/2014/main" val="3896629906"/>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CASTILLA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D980"/>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128067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F81"/>
                    </a:solidFill>
                  </a:tcPr>
                </a:tc>
                <a:extLst>
                  <a:ext uri="{0D108BD9-81ED-4DB2-BD59-A6C34878D82A}">
                    <a16:rowId xmlns:a16="http://schemas.microsoft.com/office/drawing/2014/main" val="3958016254"/>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SANTA CRUZ</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D980"/>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126425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DF81"/>
                    </a:solidFill>
                  </a:tcPr>
                </a:tc>
                <a:extLst>
                  <a:ext uri="{0D108BD9-81ED-4DB2-BD59-A6C34878D82A}">
                    <a16:rowId xmlns:a16="http://schemas.microsoft.com/office/drawing/2014/main" val="2353494063"/>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GUAYABAL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C77C"/>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64320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FD37F"/>
                    </a:solidFill>
                  </a:tcPr>
                </a:tc>
                <a:extLst>
                  <a:ext uri="{0D108BD9-81ED-4DB2-BD59-A6C34878D82A}">
                    <a16:rowId xmlns:a16="http://schemas.microsoft.com/office/drawing/2014/main" val="3031954082"/>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SANTA ELENA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C77C"/>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34715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683"/>
                    </a:solidFill>
                  </a:tcPr>
                </a:tc>
                <a:extLst>
                  <a:ext uri="{0D108BD9-81ED-4DB2-BD59-A6C34878D82A}">
                    <a16:rowId xmlns:a16="http://schemas.microsoft.com/office/drawing/2014/main" val="1303390997"/>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ALTAVISTA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47189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1682420992"/>
                  </a:ext>
                </a:extLst>
              </a:tr>
              <a:tr h="144145">
                <a:tc>
                  <a:txBody>
                    <a:bodyPr/>
                    <a:lstStyle/>
                    <a:p>
                      <a:r>
                        <a:rPr lang="es-CO" sz="900">
                          <a:solidFill>
                            <a:srgbClr val="000000"/>
                          </a:solidFill>
                          <a:effectLst/>
                          <a:latin typeface="Calibri" panose="020F0502020204030204" pitchFamily="34" charset="0"/>
                          <a:ea typeface="Times New Roman" panose="02020603050405020304" pitchFamily="18" charset="0"/>
                        </a:rPr>
                        <a:t>SAN SEBASTIAN DE PALMITAS</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6936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4139253190"/>
                  </a:ext>
                </a:extLst>
              </a:tr>
              <a:tr h="144145">
                <a:tc>
                  <a:txBody>
                    <a:bodyPr/>
                    <a:lstStyle/>
                    <a:p>
                      <a:r>
                        <a:rPr lang="es-CO" sz="900" b="1">
                          <a:solidFill>
                            <a:srgbClr val="000000"/>
                          </a:solidFill>
                          <a:effectLst/>
                          <a:latin typeface="Calibri" panose="020F0502020204030204" pitchFamily="34" charset="0"/>
                          <a:ea typeface="Times New Roman" panose="02020603050405020304" pitchFamily="18" charset="0"/>
                        </a:rPr>
                        <a:t>Total general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120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2787912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dirty="0">
                          <a:solidFill>
                            <a:srgbClr val="000000"/>
                          </a:solidFill>
                          <a:effectLst/>
                          <a:latin typeface="Calibri" panose="020F0502020204030204" pitchFamily="34" charset="0"/>
                          <a:ea typeface="Times New Roman" panose="02020603050405020304" pitchFamily="18" charset="0"/>
                        </a:rPr>
                        <a:t>4,3</a:t>
                      </a:r>
                      <a:endParaRPr lang="es-CO" sz="9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2838821"/>
                  </a:ext>
                </a:extLst>
              </a:tr>
            </a:tbl>
          </a:graphicData>
        </a:graphic>
      </p:graphicFrame>
    </p:spTree>
    <p:extLst>
      <p:ext uri="{BB962C8B-B14F-4D97-AF65-F5344CB8AC3E}">
        <p14:creationId xmlns:p14="http://schemas.microsoft.com/office/powerpoint/2010/main" val="1423353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4"/>
            <a:ext cx="2123207" cy="2212218"/>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429" y="2203748"/>
            <a:ext cx="2143410"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II - 2026</a:t>
            </a:r>
          </a:p>
        </p:txBody>
      </p:sp>
      <p:grpSp>
        <p:nvGrpSpPr>
          <p:cNvPr id="8" name="7 Grupo"/>
          <p:cNvGrpSpPr/>
          <p:nvPr/>
        </p:nvGrpSpPr>
        <p:grpSpPr>
          <a:xfrm>
            <a:off x="274008" y="3416239"/>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33639</a:t>
              </a:r>
            </a:p>
          </p:txBody>
        </p:sp>
      </p:grpSp>
      <p:sp>
        <p:nvSpPr>
          <p:cNvPr id="9" name="8 CuadroTexto"/>
          <p:cNvSpPr txBox="1"/>
          <p:nvPr/>
        </p:nvSpPr>
        <p:spPr>
          <a:xfrm>
            <a:off x="153946" y="3993995"/>
            <a:ext cx="1969261" cy="553998"/>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0,8% 1564 casos  más respecto al año anterior donde se reportó 32075 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29 </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5018700"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8 2026(p).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44,1%</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14836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55,9%</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71610" y="2454266"/>
              <a:ext cx="623556" cy="195207"/>
            </a:xfrm>
            <a:prstGeom prst="rect">
              <a:avLst/>
            </a:prstGeom>
          </p:spPr>
          <p:txBody>
            <a:bodyPr wrap="none">
              <a:spAutoFit/>
            </a:bodyPr>
            <a:lstStyle/>
            <a:p>
              <a:pPr algn="ctr"/>
              <a:r>
                <a:rPr lang="es-ES" sz="1600" b="1" dirty="0">
                  <a:latin typeface="Arial Narrow" panose="020B0606020202030204" pitchFamily="34" charset="0"/>
                </a:rPr>
                <a:t>18803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861" b="100000" l="9769" r="35476"/>
                    </a14:imgEffect>
                  </a14:imgLayer>
                </a14:imgProps>
              </a:ex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2,5%</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55467" r="84267"/>
                    </a14:imgEffect>
                  </a14:imgLayer>
                </a14:imgProps>
              </a:ex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9"/>
          <a:stretch>
            <a:fillRect/>
          </a:stretch>
        </p:blipFill>
        <p:spPr>
          <a:xfrm>
            <a:off x="381351" y="728279"/>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71495" y="8197445"/>
            <a:ext cx="938077" cy="338554"/>
          </a:xfrm>
          <a:prstGeom prst="rect">
            <a:avLst/>
          </a:prstGeom>
        </p:spPr>
        <p:txBody>
          <a:bodyPr wrap="none">
            <a:spAutoFit/>
          </a:bodyPr>
          <a:lstStyle/>
          <a:p>
            <a:pPr algn="ctr"/>
            <a:r>
              <a:rPr lang="es-ES" sz="1600" b="1" dirty="0">
                <a:latin typeface="Arial Narrow" panose="020B0606020202030204" pitchFamily="34" charset="0"/>
              </a:rPr>
              <a:t>855casos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3" name="Imagen 2">
            <a:extLst>
              <a:ext uri="{FF2B5EF4-FFF2-40B4-BE49-F238E27FC236}">
                <a16:creationId xmlns:a16="http://schemas.microsoft.com/office/drawing/2014/main" id="{D7A16ADF-0E27-4CC3-8826-651675FF42DF}"/>
              </a:ext>
            </a:extLst>
          </p:cNvPr>
          <p:cNvPicPr>
            <a:picLocks noChangeAspect="1"/>
          </p:cNvPicPr>
          <p:nvPr/>
        </p:nvPicPr>
        <p:blipFill>
          <a:blip r:embed="rId10"/>
          <a:stretch>
            <a:fillRect/>
          </a:stretch>
        </p:blipFill>
        <p:spPr>
          <a:xfrm>
            <a:off x="2189946" y="836884"/>
            <a:ext cx="4931837" cy="3078501"/>
          </a:xfrm>
          <a:prstGeom prst="rect">
            <a:avLst/>
          </a:prstGeom>
        </p:spPr>
      </p:pic>
    </p:spTree>
    <p:extLst>
      <p:ext uri="{BB962C8B-B14F-4D97-AF65-F5344CB8AC3E}">
        <p14:creationId xmlns:p14="http://schemas.microsoft.com/office/powerpoint/2010/main" val="1646498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II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9</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II,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338554"/>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II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99% en ≥ 72 </a:t>
            </a:r>
            <a:r>
              <a:rPr lang="es-ES" sz="1600" b="1" dirty="0" err="1">
                <a:solidFill>
                  <a:srgbClr val="C00000"/>
                </a:solidFill>
                <a:latin typeface="Arial Narrow" panose="020B0606020202030204" pitchFamily="34" charset="0"/>
              </a:rPr>
              <a:t>hrs</a:t>
            </a:r>
            <a:endParaRPr lang="es-ES" sz="1600" b="1" dirty="0">
              <a:solidFill>
                <a:srgbClr val="C00000"/>
              </a:solidFill>
              <a:latin typeface="Arial Narrow" panose="020B0606020202030204" pitchFamily="34" charset="0"/>
            </a:endParaRP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163/204 casos notificados por vigilancia rutinaria</a:t>
            </a:r>
          </a:p>
        </p:txBody>
      </p:sp>
      <p:sp>
        <p:nvSpPr>
          <p:cNvPr id="9" name="Rectángulo 8"/>
          <p:cNvSpPr/>
          <p:nvPr/>
        </p:nvSpPr>
        <p:spPr>
          <a:xfrm>
            <a:off x="277404" y="4679265"/>
            <a:ext cx="1882298" cy="861774"/>
          </a:xfrm>
          <a:prstGeom prst="rect">
            <a:avLst/>
          </a:prstGeom>
        </p:spPr>
        <p:txBody>
          <a:bodyPr wrap="square">
            <a:spAutoFit/>
          </a:bodyPr>
          <a:lstStyle/>
          <a:p>
            <a:pPr algn="just"/>
            <a:r>
              <a:rPr lang="es-ES" sz="1000" b="1" dirty="0">
                <a:latin typeface="Arial Narrow" panose="020B0606020202030204" pitchFamily="34" charset="0"/>
              </a:rPr>
              <a:t>Variación porcentual del 33,3% más respecto al mismo periodo del año anterior. Variación de notificación de 372% (161 casos más notificados).</a:t>
            </a:r>
            <a:endParaRPr lang="en-US" sz="1000" dirty="0"/>
          </a:p>
        </p:txBody>
      </p:sp>
      <p:pic>
        <p:nvPicPr>
          <p:cNvPr id="4" name="Imagen 3">
            <a:extLst>
              <a:ext uri="{FF2B5EF4-FFF2-40B4-BE49-F238E27FC236}">
                <a16:creationId xmlns:a16="http://schemas.microsoft.com/office/drawing/2014/main" id="{199EE447-3F9D-A864-D75C-EB61C805D50A}"/>
              </a:ext>
            </a:extLst>
          </p:cNvPr>
          <p:cNvPicPr>
            <a:picLocks noChangeAspect="1"/>
          </p:cNvPicPr>
          <p:nvPr/>
        </p:nvPicPr>
        <p:blipFill>
          <a:blip r:embed="rId6"/>
          <a:stretch>
            <a:fillRect/>
          </a:stretch>
        </p:blipFill>
        <p:spPr>
          <a:xfrm>
            <a:off x="2219115" y="360314"/>
            <a:ext cx="4976493" cy="1806453"/>
          </a:xfrm>
          <a:prstGeom prst="rect">
            <a:avLst/>
          </a:prstGeom>
        </p:spPr>
      </p:pic>
      <p:pic>
        <p:nvPicPr>
          <p:cNvPr id="12" name="Imagen 11">
            <a:extLst>
              <a:ext uri="{FF2B5EF4-FFF2-40B4-BE49-F238E27FC236}">
                <a16:creationId xmlns:a16="http://schemas.microsoft.com/office/drawing/2014/main" id="{8264D6F2-9E58-AEB8-6C69-725F50683351}"/>
              </a:ext>
            </a:extLst>
          </p:cNvPr>
          <p:cNvPicPr>
            <a:picLocks noChangeAspect="1"/>
          </p:cNvPicPr>
          <p:nvPr/>
        </p:nvPicPr>
        <p:blipFill>
          <a:blip r:embed="rId7"/>
          <a:stretch>
            <a:fillRect/>
          </a:stretch>
        </p:blipFill>
        <p:spPr>
          <a:xfrm>
            <a:off x="2209059" y="2611215"/>
            <a:ext cx="4976493" cy="2219560"/>
          </a:xfrm>
          <a:prstGeom prst="rect">
            <a:avLst/>
          </a:prstGeom>
        </p:spPr>
      </p:pic>
      <p:pic>
        <p:nvPicPr>
          <p:cNvPr id="21" name="Imagen 20">
            <a:extLst>
              <a:ext uri="{FF2B5EF4-FFF2-40B4-BE49-F238E27FC236}">
                <a16:creationId xmlns:a16="http://schemas.microsoft.com/office/drawing/2014/main" id="{D8E9477D-F8B5-E138-990A-DC3804E3DF52}"/>
              </a:ext>
            </a:extLst>
          </p:cNvPr>
          <p:cNvPicPr>
            <a:picLocks noChangeAspect="1"/>
          </p:cNvPicPr>
          <p:nvPr/>
        </p:nvPicPr>
        <p:blipFill>
          <a:blip r:embed="rId8"/>
          <a:stretch>
            <a:fillRect/>
          </a:stretch>
        </p:blipFill>
        <p:spPr>
          <a:xfrm>
            <a:off x="42597" y="6102419"/>
            <a:ext cx="4738030" cy="2069692"/>
          </a:xfrm>
          <a:prstGeom prst="rect">
            <a:avLst/>
          </a:prstGeom>
        </p:spPr>
      </p:pic>
      <p:sp>
        <p:nvSpPr>
          <p:cNvPr id="22" name="9 Flecha arriba">
            <a:extLst>
              <a:ext uri="{FF2B5EF4-FFF2-40B4-BE49-F238E27FC236}">
                <a16:creationId xmlns:a16="http://schemas.microsoft.com/office/drawing/2014/main" id="{68E7E08A-5455-40A2-6C86-86D69731D1A5}"/>
              </a:ext>
            </a:extLst>
          </p:cNvPr>
          <p:cNvSpPr/>
          <p:nvPr/>
        </p:nvSpPr>
        <p:spPr>
          <a:xfrm rot="10800000" flipH="1" flipV="1">
            <a:off x="7289" y="4855140"/>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3743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 </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3446504" cy="276999"/>
            <a:chOff x="2448322" y="74775"/>
            <a:chExt cx="3446504" cy="276999"/>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1" name="69 Rectángulo">
            <a:extLst>
              <a:ext uri="{FF2B5EF4-FFF2-40B4-BE49-F238E27FC236}">
                <a16:creationId xmlns:a16="http://schemas.microsoft.com/office/drawing/2014/main" id="{CEA4D820-B443-4324-8B04-B4C381205F11}"/>
              </a:ext>
            </a:extLst>
          </p:cNvPr>
          <p:cNvSpPr/>
          <p:nvPr/>
        </p:nvSpPr>
        <p:spPr>
          <a:xfrm>
            <a:off x="52400" y="448167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Casos de EDA a semana 8 2026(p). </a:t>
            </a:r>
          </a:p>
        </p:txBody>
      </p:sp>
      <p:sp>
        <p:nvSpPr>
          <p:cNvPr id="93" name="69 Rectángulo">
            <a:extLst>
              <a:ext uri="{FF2B5EF4-FFF2-40B4-BE49-F238E27FC236}">
                <a16:creationId xmlns:a16="http://schemas.microsoft.com/office/drawing/2014/main" id="{D8DDF9DA-5CE0-4346-A8D2-127ED2EFAFC6}"/>
              </a:ext>
            </a:extLst>
          </p:cNvPr>
          <p:cNvSpPr/>
          <p:nvPr/>
        </p:nvSpPr>
        <p:spPr>
          <a:xfrm>
            <a:off x="0" y="8673850"/>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II 2026(p). </a:t>
            </a:r>
          </a:p>
        </p:txBody>
      </p:sp>
      <p:pic>
        <p:nvPicPr>
          <p:cNvPr id="4" name="Imagen 3">
            <a:extLst>
              <a:ext uri="{FF2B5EF4-FFF2-40B4-BE49-F238E27FC236}">
                <a16:creationId xmlns:a16="http://schemas.microsoft.com/office/drawing/2014/main" id="{7DFADB11-9F55-42B2-BFB3-1204AC925A96}"/>
              </a:ext>
            </a:extLst>
          </p:cNvPr>
          <p:cNvPicPr>
            <a:picLocks noChangeAspect="1"/>
          </p:cNvPicPr>
          <p:nvPr/>
        </p:nvPicPr>
        <p:blipFill>
          <a:blip r:embed="rId2"/>
          <a:stretch>
            <a:fillRect/>
          </a:stretch>
        </p:blipFill>
        <p:spPr>
          <a:xfrm>
            <a:off x="26766" y="433139"/>
            <a:ext cx="7105211" cy="3987254"/>
          </a:xfrm>
          <a:prstGeom prst="rect">
            <a:avLst/>
          </a:prstGeom>
        </p:spPr>
      </p:pic>
      <p:pic>
        <p:nvPicPr>
          <p:cNvPr id="5" name="Imagen 4">
            <a:extLst>
              <a:ext uri="{FF2B5EF4-FFF2-40B4-BE49-F238E27FC236}">
                <a16:creationId xmlns:a16="http://schemas.microsoft.com/office/drawing/2014/main" id="{7E933149-85FA-4EE7-ACC6-92AC53E83A0A}"/>
              </a:ext>
            </a:extLst>
          </p:cNvPr>
          <p:cNvPicPr>
            <a:picLocks noChangeAspect="1"/>
          </p:cNvPicPr>
          <p:nvPr/>
        </p:nvPicPr>
        <p:blipFill>
          <a:blip r:embed="rId3"/>
          <a:stretch>
            <a:fillRect/>
          </a:stretch>
        </p:blipFill>
        <p:spPr>
          <a:xfrm>
            <a:off x="52401" y="5306924"/>
            <a:ext cx="7079576" cy="3403938"/>
          </a:xfrm>
          <a:prstGeom prst="rect">
            <a:avLst/>
          </a:prstGeom>
        </p:spPr>
      </p:pic>
    </p:spTree>
    <p:extLst>
      <p:ext uri="{BB962C8B-B14F-4D97-AF65-F5344CB8AC3E}">
        <p14:creationId xmlns:p14="http://schemas.microsoft.com/office/powerpoint/2010/main" val="3494596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31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7077088"/>
            <a:ext cx="7171815" cy="1754326"/>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una incidencia del 13,3 por mil habitantes, superando al año anterior por 0,6% , las personas mas afectadas son de sexo femenino esto es el 56% de los casos, los grupos mas afectas son  los de 20 a 44 años y los de 1 a 4 años, se presentó una muerte relacionadas con el evento y un 2,5% de los casos requirieron ser hospitalizados.  Se observa un aumento con relación al año anterior del 0,8%.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 nos encontramos en zona de seguridad.</a:t>
            </a:r>
            <a:endParaRPr lang="es-CO" sz="1200" dirty="0">
              <a:latin typeface="Arial Narrow" panose="020B0606020202030204" pitchFamily="34" charset="0"/>
            </a:endParaRPr>
          </a:p>
        </p:txBody>
      </p:sp>
      <p:sp>
        <p:nvSpPr>
          <p:cNvPr id="27" name="32 Rectángulo"/>
          <p:cNvSpPr/>
          <p:nvPr/>
        </p:nvSpPr>
        <p:spPr>
          <a:xfrm>
            <a:off x="29547" y="6710067"/>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06637" y="6726957"/>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52135" y="337245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II de 2026(p)</a:t>
            </a:r>
            <a:endParaRPr lang="es-ES" sz="1100" dirty="0">
              <a:latin typeface="Arial Narrow" panose="020B0606020202030204" pitchFamily="34" charset="0"/>
            </a:endParaRPr>
          </a:p>
        </p:txBody>
      </p:sp>
      <p:sp>
        <p:nvSpPr>
          <p:cNvPr id="20" name="5 Rectángulo">
            <a:extLst>
              <a:ext uri="{FF2B5EF4-FFF2-40B4-BE49-F238E27FC236}">
                <a16:creationId xmlns:a16="http://schemas.microsoft.com/office/drawing/2014/main" id="{535B354F-CC78-43DA-89F3-7469132F06C5}"/>
              </a:ext>
            </a:extLst>
          </p:cNvPr>
          <p:cNvSpPr/>
          <p:nvPr/>
        </p:nvSpPr>
        <p:spPr>
          <a:xfrm>
            <a:off x="-12215" y="6317791"/>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II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2716D059-D096-4015-A6B6-E129E456E09F}"/>
              </a:ext>
            </a:extLst>
          </p:cNvPr>
          <p:cNvPicPr>
            <a:picLocks noChangeAspect="1"/>
          </p:cNvPicPr>
          <p:nvPr/>
        </p:nvPicPr>
        <p:blipFill>
          <a:blip r:embed="rId2"/>
          <a:stretch>
            <a:fillRect/>
          </a:stretch>
        </p:blipFill>
        <p:spPr>
          <a:xfrm>
            <a:off x="-29771" y="558139"/>
            <a:ext cx="7200900" cy="2832423"/>
          </a:xfrm>
          <a:prstGeom prst="rect">
            <a:avLst/>
          </a:prstGeom>
        </p:spPr>
      </p:pic>
      <p:pic>
        <p:nvPicPr>
          <p:cNvPr id="4" name="Imagen 3">
            <a:extLst>
              <a:ext uri="{FF2B5EF4-FFF2-40B4-BE49-F238E27FC236}">
                <a16:creationId xmlns:a16="http://schemas.microsoft.com/office/drawing/2014/main" id="{FC0BA9A6-955B-4244-B117-2E82460FF074}"/>
              </a:ext>
            </a:extLst>
          </p:cNvPr>
          <p:cNvPicPr>
            <a:picLocks noChangeAspect="1"/>
          </p:cNvPicPr>
          <p:nvPr/>
        </p:nvPicPr>
        <p:blipFill>
          <a:blip r:embed="rId3"/>
          <a:stretch>
            <a:fillRect/>
          </a:stretch>
        </p:blipFill>
        <p:spPr>
          <a:xfrm>
            <a:off x="106637" y="3795916"/>
            <a:ext cx="6674107" cy="3047637"/>
          </a:xfrm>
          <a:prstGeom prst="rect">
            <a:avLst/>
          </a:prstGeom>
        </p:spPr>
      </p:pic>
    </p:spTree>
    <p:extLst>
      <p:ext uri="{BB962C8B-B14F-4D97-AF65-F5344CB8AC3E}">
        <p14:creationId xmlns:p14="http://schemas.microsoft.com/office/powerpoint/2010/main" val="1956243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p>
          <a:p>
            <a:pPr lvl="0" algn="ctr"/>
            <a:r>
              <a:rPr lang="es-ES" sz="800" b="1" dirty="0">
                <a:latin typeface="Arial Narrow"/>
                <a:ea typeface="Arial Narrow"/>
                <a:cs typeface="Arial Narrow"/>
                <a:sym typeface="Arial Narrow"/>
              </a:rPr>
              <a:t>Período epidemiológico 02 de 2026 - Reporte Semanas 01 a 08 (Hasta febrero 28 de 2026</a:t>
            </a:r>
            <a:r>
              <a:rPr lang="es-ES" sz="800" b="1" dirty="0" smtClean="0">
                <a:latin typeface="Arial Narrow"/>
                <a:ea typeface="Arial Narrow"/>
                <a:cs typeface="Arial Narrow"/>
                <a:sym typeface="Arial Narrow"/>
              </a:rPr>
              <a:t>)</a:t>
            </a:r>
            <a:endParaRPr lang="es-ES" sz="800" b="1" dirty="0">
              <a:latin typeface="Arial Narrow"/>
              <a:ea typeface="Arial Narrow"/>
              <a:cs typeface="Arial Narrow"/>
              <a:sym typeface="Arial Narrow"/>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a:t>
            </a:r>
            <a:r>
              <a:rPr lang="es-ES" sz="1050" b="1" dirty="0" smtClean="0">
                <a:latin typeface="Arial Narrow" panose="020B0606020202030204" pitchFamily="34" charset="0"/>
              </a:rPr>
              <a:t>32</a:t>
            </a:r>
            <a:endParaRPr lang="es-ES" sz="1050" b="1" dirty="0">
              <a:latin typeface="Arial Narrow" panose="020B0606020202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II- 2026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II de 2026. </a:t>
            </a:r>
          </a:p>
        </p:txBody>
      </p:sp>
      <p:sp>
        <p:nvSpPr>
          <p:cNvPr id="18" name="17 Rectángulo"/>
          <p:cNvSpPr/>
          <p:nvPr/>
        </p:nvSpPr>
        <p:spPr>
          <a:xfrm>
            <a:off x="2200690" y="34198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II,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498851" y="4564626"/>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2,37* 100 mil</a:t>
            </a:r>
          </a:p>
          <a:p>
            <a:pPr algn="ctr"/>
            <a:r>
              <a:rPr lang="es-ES" sz="1050" b="1" dirty="0">
                <a:latin typeface="Arial Narrow" panose="020B0606020202030204" pitchFamily="34" charset="0"/>
              </a:rPr>
              <a:t>60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4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9,54* 100 mil</a:t>
            </a:r>
          </a:p>
          <a:p>
            <a:pPr algn="ctr"/>
            <a:r>
              <a:rPr lang="es-ES" sz="1050" b="1" dirty="0">
                <a:latin typeface="Arial Narrow" panose="020B0606020202030204" pitchFamily="34" charset="0"/>
              </a:rPr>
              <a:t>12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II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60</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Variación porcentual del 9% menos respecto al mismo periodo del año anterior</a:t>
            </a:r>
          </a:p>
        </p:txBody>
      </p:sp>
      <p:pic>
        <p:nvPicPr>
          <p:cNvPr id="3" name="Imagen 2">
            <a:extLst>
              <a:ext uri="{FF2B5EF4-FFF2-40B4-BE49-F238E27FC236}">
                <a16:creationId xmlns:a16="http://schemas.microsoft.com/office/drawing/2014/main" id="{5AEF0B06-8433-1035-1029-C84AB90BEEEF}"/>
              </a:ext>
            </a:extLst>
          </p:cNvPr>
          <p:cNvPicPr>
            <a:picLocks noChangeAspect="1"/>
          </p:cNvPicPr>
          <p:nvPr/>
        </p:nvPicPr>
        <p:blipFill>
          <a:blip r:embed="rId5"/>
          <a:stretch>
            <a:fillRect/>
          </a:stretch>
        </p:blipFill>
        <p:spPr>
          <a:xfrm>
            <a:off x="2209798" y="360859"/>
            <a:ext cx="4965053" cy="1434384"/>
          </a:xfrm>
          <a:prstGeom prst="rect">
            <a:avLst/>
          </a:prstGeom>
        </p:spPr>
      </p:pic>
      <p:pic>
        <p:nvPicPr>
          <p:cNvPr id="7" name="Imagen 6">
            <a:extLst>
              <a:ext uri="{FF2B5EF4-FFF2-40B4-BE49-F238E27FC236}">
                <a16:creationId xmlns:a16="http://schemas.microsoft.com/office/drawing/2014/main" id="{F78CB7A9-2D31-5F56-B2FF-7BC72F197470}"/>
              </a:ext>
            </a:extLst>
          </p:cNvPr>
          <p:cNvPicPr>
            <a:picLocks noChangeAspect="1"/>
          </p:cNvPicPr>
          <p:nvPr/>
        </p:nvPicPr>
        <p:blipFill>
          <a:blip r:embed="rId6"/>
          <a:stretch>
            <a:fillRect/>
          </a:stretch>
        </p:blipFill>
        <p:spPr>
          <a:xfrm>
            <a:off x="2190090" y="2128955"/>
            <a:ext cx="5010760" cy="1413153"/>
          </a:xfrm>
          <a:prstGeom prst="rect">
            <a:avLst/>
          </a:prstGeom>
        </p:spPr>
      </p:pic>
      <p:sp>
        <p:nvSpPr>
          <p:cNvPr id="10" name="9 Flecha arriba">
            <a:extLst>
              <a:ext uri="{FF2B5EF4-FFF2-40B4-BE49-F238E27FC236}">
                <a16:creationId xmlns:a16="http://schemas.microsoft.com/office/drawing/2014/main" id="{AD6F3BFF-A060-2B81-6BEF-5D5552EAA3B0}"/>
              </a:ext>
            </a:extLst>
          </p:cNvPr>
          <p:cNvSpPr/>
          <p:nvPr/>
        </p:nvSpPr>
        <p:spPr>
          <a:xfrm flipH="1" flipV="1">
            <a:off x="5646" y="4431174"/>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 name="Imagen 18">
            <a:extLst>
              <a:ext uri="{FF2B5EF4-FFF2-40B4-BE49-F238E27FC236}">
                <a16:creationId xmlns:a16="http://schemas.microsoft.com/office/drawing/2014/main" id="{4600D517-0FB1-CE3E-1606-996A56001F84}"/>
              </a:ext>
            </a:extLst>
          </p:cNvPr>
          <p:cNvPicPr>
            <a:picLocks noChangeAspect="1"/>
          </p:cNvPicPr>
          <p:nvPr/>
        </p:nvPicPr>
        <p:blipFill>
          <a:blip r:embed="rId7"/>
          <a:stretch>
            <a:fillRect/>
          </a:stretch>
        </p:blipFill>
        <p:spPr>
          <a:xfrm>
            <a:off x="17894" y="5529534"/>
            <a:ext cx="5883704" cy="3614466"/>
          </a:xfrm>
          <a:prstGeom prst="rect">
            <a:avLst/>
          </a:prstGeom>
        </p:spPr>
      </p:pic>
    </p:spTree>
    <p:extLst>
      <p:ext uri="{BB962C8B-B14F-4D97-AF65-F5344CB8AC3E}">
        <p14:creationId xmlns:p14="http://schemas.microsoft.com/office/powerpoint/2010/main" val="387135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5 </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47%</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28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53%</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32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inferior calculado según los dos años anteriores. El número de casos este año está por debajo de lo reportado el año anterior. En promedio se notificaron 8 casos por semana epidemiológica. Los cursos de vida más afectados son el de infancia, adultez y adulto mayor; los primeros podrían relacionarse con personas con perdida de inmunidad a través del tiempo. Hasta la semana epidemiológica 8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4154675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II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II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179</a:t>
              </a:r>
            </a:p>
          </p:txBody>
        </p:sp>
      </p:grpSp>
      <p:sp>
        <p:nvSpPr>
          <p:cNvPr id="10" name="9 Flecha arriba"/>
          <p:cNvSpPr/>
          <p:nvPr/>
        </p:nvSpPr>
        <p:spPr>
          <a:xfrm rot="10800000"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5,3% más respecto al mismo período del año anterior</a:t>
            </a:r>
          </a:p>
        </p:txBody>
      </p:sp>
      <p:sp>
        <p:nvSpPr>
          <p:cNvPr id="18" name="17 Rectángulo"/>
          <p:cNvSpPr/>
          <p:nvPr/>
        </p:nvSpPr>
        <p:spPr>
          <a:xfrm>
            <a:off x="2240673" y="4480828"/>
            <a:ext cx="4836379"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II,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smtClean="0">
                <a:latin typeface="Arial Narrow" panose="020B0606020202030204" pitchFamily="34" charset="0"/>
              </a:rPr>
              <a:t>Pág.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II de 2026. </a:t>
            </a:r>
          </a:p>
        </p:txBody>
      </p:sp>
      <p:pic>
        <p:nvPicPr>
          <p:cNvPr id="3" name="Imagen 2">
            <a:extLst>
              <a:ext uri="{FF2B5EF4-FFF2-40B4-BE49-F238E27FC236}">
                <a16:creationId xmlns:a16="http://schemas.microsoft.com/office/drawing/2014/main" id="{6053520C-F540-6E5B-30D0-C6D84B94EB90}"/>
              </a:ext>
            </a:extLst>
          </p:cNvPr>
          <p:cNvPicPr>
            <a:picLocks noChangeAspect="1"/>
          </p:cNvPicPr>
          <p:nvPr/>
        </p:nvPicPr>
        <p:blipFill>
          <a:blip r:embed="rId5"/>
          <a:stretch>
            <a:fillRect/>
          </a:stretch>
        </p:blipFill>
        <p:spPr>
          <a:xfrm>
            <a:off x="2213106" y="367629"/>
            <a:ext cx="4983324" cy="1822166"/>
          </a:xfrm>
          <a:prstGeom prst="rect">
            <a:avLst/>
          </a:prstGeom>
        </p:spPr>
      </p:pic>
      <p:pic>
        <p:nvPicPr>
          <p:cNvPr id="12" name="Imagen 11">
            <a:extLst>
              <a:ext uri="{FF2B5EF4-FFF2-40B4-BE49-F238E27FC236}">
                <a16:creationId xmlns:a16="http://schemas.microsoft.com/office/drawing/2014/main" id="{BC46303C-947A-11D4-C62F-742AAE2D78DD}"/>
              </a:ext>
            </a:extLst>
          </p:cNvPr>
          <p:cNvPicPr>
            <a:picLocks noChangeAspect="1"/>
          </p:cNvPicPr>
          <p:nvPr/>
        </p:nvPicPr>
        <p:blipFill>
          <a:blip r:embed="rId6"/>
          <a:stretch>
            <a:fillRect/>
          </a:stretch>
        </p:blipFill>
        <p:spPr>
          <a:xfrm>
            <a:off x="2249965" y="2565660"/>
            <a:ext cx="4914025" cy="1928968"/>
          </a:xfrm>
          <a:prstGeom prst="rect">
            <a:avLst/>
          </a:prstGeom>
        </p:spPr>
      </p:pic>
      <p:pic>
        <p:nvPicPr>
          <p:cNvPr id="17" name="Imagen 16">
            <a:extLst>
              <a:ext uri="{FF2B5EF4-FFF2-40B4-BE49-F238E27FC236}">
                <a16:creationId xmlns:a16="http://schemas.microsoft.com/office/drawing/2014/main" id="{9ACF6006-6613-9894-742C-99000F95055A}"/>
              </a:ext>
            </a:extLst>
          </p:cNvPr>
          <p:cNvPicPr>
            <a:picLocks noChangeAspect="1"/>
          </p:cNvPicPr>
          <p:nvPr/>
        </p:nvPicPr>
        <p:blipFill>
          <a:blip r:embed="rId7"/>
          <a:stretch>
            <a:fillRect/>
          </a:stretch>
        </p:blipFill>
        <p:spPr>
          <a:xfrm>
            <a:off x="24198" y="5530371"/>
            <a:ext cx="5870628" cy="3613629"/>
          </a:xfrm>
          <a:prstGeom prst="rect">
            <a:avLst/>
          </a:prstGeom>
        </p:spPr>
      </p:pic>
    </p:spTree>
    <p:extLst>
      <p:ext uri="{BB962C8B-B14F-4D97-AF65-F5344CB8AC3E}">
        <p14:creationId xmlns:p14="http://schemas.microsoft.com/office/powerpoint/2010/main" val="782897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2</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60992" y="3413763"/>
            <a:ext cx="2148345"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7,05 x 100 mil habitantes</a:t>
            </a:r>
          </a:p>
          <a:p>
            <a:pPr algn="ctr"/>
            <a:r>
              <a:rPr lang="es-ES" sz="1400" b="1" dirty="0">
                <a:latin typeface="Arial Narrow" panose="020B0606020202030204" pitchFamily="34" charset="0"/>
              </a:rPr>
              <a:t>179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100%</a:t>
            </a:r>
          </a:p>
          <a:p>
            <a:pPr algn="ctr"/>
            <a:r>
              <a:rPr lang="es-ES" sz="1400" b="1" dirty="0">
                <a:latin typeface="Arial Narrow" panose="020B0606020202030204" pitchFamily="34" charset="0"/>
              </a:rPr>
              <a:t>(4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052404" y="3447511"/>
            <a:ext cx="1263487"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19,9 x 100 mil</a:t>
            </a:r>
          </a:p>
          <a:p>
            <a:pPr algn="ctr"/>
            <a:r>
              <a:rPr lang="es-ES" sz="1400" b="1" dirty="0">
                <a:latin typeface="Arial Narrow" panose="020B0606020202030204" pitchFamily="34" charset="0"/>
              </a:rPr>
              <a:t>25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1,2%</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 caso</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2%</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55%</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98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45%</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81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8 ha estado por encima del límite inferior calculado según los dos años anteriores, con tendencia actual estable. Se evidencia un número de casos por encima de lo esperado según lo observado en 2025. Los cursos de vida con mayor número de casos son los de juventud y adultez con el 65% de los casos. En promedio se notificaron 22 casos por semana epidemiológica.</a:t>
            </a:r>
            <a:endParaRPr lang="es-CO" sz="1400" dirty="0">
              <a:latin typeface="Arial Narrow" panose="020B0606020202030204" pitchFamily="34" charset="0"/>
            </a:endParaRPr>
          </a:p>
        </p:txBody>
      </p:sp>
      <p:graphicFrame>
        <p:nvGraphicFramePr>
          <p:cNvPr id="130" name="19 Diagrama"/>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08451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II- 2026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II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7</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0,27* 100 mil</a:t>
            </a:r>
          </a:p>
          <a:p>
            <a:pPr algn="ctr"/>
            <a:r>
              <a:rPr lang="es-ES" sz="1200" b="1" dirty="0">
                <a:latin typeface="Arial Narrow" panose="020B0606020202030204" pitchFamily="34" charset="0"/>
              </a:rPr>
              <a:t> 7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265218" y="5976806"/>
            <a:ext cx="649537"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a:t>
            </a:r>
          </a:p>
          <a:p>
            <a:pPr algn="ctr"/>
            <a:r>
              <a:rPr lang="es-ES" sz="1200" b="1" dirty="0">
                <a:latin typeface="Arial Narrow" panose="020B0606020202030204" pitchFamily="34" charset="0"/>
              </a:rPr>
              <a:t>0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3 caso</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4 caso</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BEBA8EAE-BF5A-486C-A8C5-ECC9F3942E4B}">
                <a14:imgProps xmlns:a14="http://schemas.microsoft.com/office/drawing/2010/main">
                  <a14:imgLayer r:embed="rId8">
                    <a14:imgEffect>
                      <a14:backgroundRemoval t="10000" b="90000" l="10000" r="90000"/>
                    </a14:imgEffect>
                    <a14:imgEffect>
                      <a14:saturation sat="400000"/>
                    </a14:imgEffect>
                  </a14:imgLayer>
                </a14:imgProps>
              </a:ex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0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2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7 casos confirmados, cuatro (4) corresponden a aislamiento de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dirty="0">
                <a:latin typeface="Arial Narrow" panose="020B0606020202030204" pitchFamily="34" charset="0"/>
              </a:rPr>
              <a:t>, uno (1) a </a:t>
            </a:r>
            <a:r>
              <a:rPr lang="es-CO" sz="1050" i="1" dirty="0">
                <a:latin typeface="Arial Narrow" panose="020B0606020202030204" pitchFamily="34" charset="0"/>
              </a:rPr>
              <a:t>N. meningitidis, </a:t>
            </a:r>
            <a:r>
              <a:rPr lang="es-CO" sz="1050" dirty="0">
                <a:latin typeface="Arial Narrow" panose="020B0606020202030204" pitchFamily="34" charset="0"/>
              </a:rPr>
              <a:t>uno (1)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el restante (1) a otros agentes bacterianos. Se han notificado tres (3)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(2)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a:t>
            </a:r>
            <a:r>
              <a:rPr lang="es-CO" sz="1050" i="1" dirty="0">
                <a:latin typeface="Arial Narrow" panose="020B0606020202030204" pitchFamily="34" charset="0"/>
              </a:rPr>
              <a:t>.</a:t>
            </a:r>
          </a:p>
        </p:txBody>
      </p:sp>
      <p:sp>
        <p:nvSpPr>
          <p:cNvPr id="79" name="78 CuadroTexto"/>
          <p:cNvSpPr txBox="1"/>
          <p:nvPr/>
        </p:nvSpPr>
        <p:spPr>
          <a:xfrm>
            <a:off x="-89980" y="4516131"/>
            <a:ext cx="2465831" cy="400110"/>
          </a:xfrm>
          <a:prstGeom prst="rect">
            <a:avLst/>
          </a:prstGeom>
          <a:noFill/>
        </p:spPr>
        <p:txBody>
          <a:bodyPr wrap="square" rtlCol="0">
            <a:spAutoFit/>
          </a:bodyPr>
          <a:lstStyle/>
          <a:p>
            <a:pPr algn="ctr"/>
            <a:r>
              <a:rPr lang="es-ES" sz="1000" b="1" dirty="0">
                <a:latin typeface="Arial Narrow" panose="020B0606020202030204" pitchFamily="34" charset="0"/>
              </a:rPr>
              <a:t>Comportamiento similar respecto al mismo período del año anterior.</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pic>
        <p:nvPicPr>
          <p:cNvPr id="3" name="Imagen 2">
            <a:extLst>
              <a:ext uri="{FF2B5EF4-FFF2-40B4-BE49-F238E27FC236}">
                <a16:creationId xmlns:a16="http://schemas.microsoft.com/office/drawing/2014/main" id="{1C917C78-6532-37B5-3D49-6101830411FC}"/>
              </a:ext>
            </a:extLst>
          </p:cNvPr>
          <p:cNvPicPr>
            <a:picLocks noChangeAspect="1"/>
          </p:cNvPicPr>
          <p:nvPr/>
        </p:nvPicPr>
        <p:blipFill>
          <a:blip r:embed="rId9"/>
          <a:stretch>
            <a:fillRect/>
          </a:stretch>
        </p:blipFill>
        <p:spPr>
          <a:xfrm>
            <a:off x="2214045" y="350907"/>
            <a:ext cx="4982294" cy="1479699"/>
          </a:xfrm>
          <a:prstGeom prst="rect">
            <a:avLst/>
          </a:prstGeom>
        </p:spPr>
      </p:pic>
    </p:spTree>
    <p:extLst>
      <p:ext uri="{BB962C8B-B14F-4D97-AF65-F5344CB8AC3E}">
        <p14:creationId xmlns:p14="http://schemas.microsoft.com/office/powerpoint/2010/main" val="1593520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 </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8 no se han notificado casos ni probables para este evento en residentes de Medellín. </a:t>
            </a:r>
          </a:p>
          <a:p>
            <a:pPr algn="just"/>
            <a:r>
              <a:rPr lang="es-CO" sz="1100" dirty="0">
                <a:latin typeface="Arial Narrow" panose="020B0606020202030204" pitchFamily="34" charset="0"/>
              </a:rPr>
              <a:t>La meta de notificación para este evento es de 1 o más casos en un año por cada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8 se han notificado 7 casos</a:t>
            </a:r>
            <a:r>
              <a:rPr lang="es-CO" sz="1100" dirty="0">
                <a:solidFill>
                  <a:srgbClr val="FF0000"/>
                </a:solidFill>
                <a:latin typeface="Arial Narrow" panose="020B0606020202030204" pitchFamily="34" charset="0"/>
              </a:rPr>
              <a:t>  </a:t>
            </a:r>
            <a:r>
              <a:rPr lang="es-CO" sz="1100" dirty="0">
                <a:latin typeface="Arial Narrow" panose="020B0606020202030204" pitchFamily="34" charset="0"/>
              </a:rPr>
              <a:t>sospechosos de síndrome de rubeola congénita en residentes de la Ciudad, para una tasa de notificación de 3,9 casos por 10.000 nacidos vivos. La meta de notificación para este evento debería ser mayor a un caso por 10,000 nacidos vivos. 6 de los 7 casos fueron descartados por laboratorio.</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8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769441"/>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8 se no han notificado casos probables para este evento.</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8 se ha notificado 1 caso probable para este evento en residentes de Medellín. El caso fue descartado por laboratorio.</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8 se han notificado en residentes de la Ciudad 20 casos sospechosos de sarampión/rubéola, para una tasa de notificación de 0,79 casos por cada 100.000 habitantes, indicando esto que se cumple con la meta de notificación de del evento proporcional en este periodo y que debe ser mayor a 2 casos por cada 100.000 habitantes durante un año (53 casos), o 1 caso por 100.000 habitantes por</a:t>
            </a:r>
          </a:p>
        </p:txBody>
      </p:sp>
      <p:sp>
        <p:nvSpPr>
          <p:cNvPr id="2" name="1 Rectángulo"/>
          <p:cNvSpPr/>
          <p:nvPr/>
        </p:nvSpPr>
        <p:spPr>
          <a:xfrm>
            <a:off x="49846" y="8170399"/>
            <a:ext cx="7092912" cy="769441"/>
          </a:xfrm>
          <a:prstGeom prst="rect">
            <a:avLst/>
          </a:prstGeom>
          <a:noFill/>
        </p:spPr>
        <p:txBody>
          <a:bodyPr wrap="square" rtlCol="0">
            <a:spAutoFit/>
          </a:bodyPr>
          <a:lstStyle/>
          <a:p>
            <a:pPr algn="just"/>
            <a:r>
              <a:rPr lang="es-ES" sz="1100" dirty="0">
                <a:latin typeface="Arial Narrow" panose="020B0606020202030204" pitchFamily="34" charset="0"/>
              </a:rPr>
              <a:t>periodo epidemiológico (4 a 5 casos). Todos los casos ya fueron descartados después de haber realizado lo establecido por laboratorio e investigación epidemiológica de campo IEC. No se han confirmado casos de sarampión ni de rubeola. Sin embargo, se debe estar alerta por la situación epidemiológica de estas enfermedades en el país y en todo el mundo. El 100%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II- 2026</a:t>
            </a:r>
          </a:p>
        </p:txBody>
      </p:sp>
    </p:spTree>
    <p:extLst>
      <p:ext uri="{BB962C8B-B14F-4D97-AF65-F5344CB8AC3E}">
        <p14:creationId xmlns:p14="http://schemas.microsoft.com/office/powerpoint/2010/main" val="2085927902"/>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2172</TotalTime>
  <Words>5590</Words>
  <Application>Microsoft Office PowerPoint</Application>
  <PresentationFormat>Personalizado</PresentationFormat>
  <Paragraphs>952</Paragraphs>
  <Slides>32</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Calibri</vt:lpstr>
      <vt:lpstr>Cambria</vt:lpstr>
      <vt:lpstr>Arial Narrow</vt:lpstr>
      <vt:lpstr>Arial</vt:lpstr>
      <vt:lpstr>Libre Franklin Black</vt:lpstr>
      <vt:lpstr>Times New Roman</vt:lpstr>
      <vt:lpstr>Arial MT</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Fiebre Tifoidea</vt:lpstr>
      <vt:lpstr>Intoxicaciones</vt:lpstr>
      <vt:lpstr>Presentación de PowerPoint</vt:lpstr>
      <vt:lpstr>Presentación de PowerPoint</vt:lpstr>
      <vt:lpstr>Enfermedad transmitida por alimentos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43</cp:revision>
  <dcterms:created xsi:type="dcterms:W3CDTF">2019-03-11T16:04:20Z</dcterms:created>
  <dcterms:modified xsi:type="dcterms:W3CDTF">2026-06-05T21:16:42Z</dcterms:modified>
</cp:coreProperties>
</file>