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8" r:id="rId3"/>
    <p:sldId id="869" r:id="rId4"/>
    <p:sldId id="870" r:id="rId5"/>
    <p:sldId id="871" r:id="rId6"/>
    <p:sldId id="872" r:id="rId7"/>
    <p:sldId id="873" r:id="rId8"/>
    <p:sldId id="874" r:id="rId9"/>
    <p:sldId id="875" r:id="rId10"/>
    <p:sldId id="876" r:id="rId11"/>
    <p:sldId id="877" r:id="rId12"/>
    <p:sldId id="878" r:id="rId13"/>
    <p:sldId id="879" r:id="rId14"/>
    <p:sldId id="880" r:id="rId15"/>
    <p:sldId id="881" r:id="rId16"/>
    <p:sldId id="882" r:id="rId17"/>
    <p:sldId id="883" r:id="rId18"/>
    <p:sldId id="884" r:id="rId19"/>
    <p:sldId id="885" r:id="rId20"/>
    <p:sldId id="895" r:id="rId21"/>
    <p:sldId id="896" r:id="rId22"/>
    <p:sldId id="897" r:id="rId23"/>
    <p:sldId id="891" r:id="rId24"/>
    <p:sldId id="892" r:id="rId25"/>
    <p:sldId id="893" r:id="rId26"/>
    <p:sldId id="894" r:id="rId27"/>
    <p:sldId id="889" r:id="rId28"/>
    <p:sldId id="890" r:id="rId29"/>
    <p:sldId id="886" r:id="rId30"/>
    <p:sldId id="887" r:id="rId31"/>
    <p:sldId id="888" r:id="rId32"/>
    <p:sldId id="311" r:id="rId33"/>
  </p:sldIdLst>
  <p:sldSz cx="7200900" cy="9144000"/>
  <p:notesSz cx="7010400" cy="9296400"/>
  <p:embeddedFontLst>
    <p:embeddedFont>
      <p:font typeface="Calibri" panose="020F0502020204030204" pitchFamily="34" charset="0"/>
      <p:regular r:id="rId35"/>
      <p:bold r:id="rId36"/>
      <p:italic r:id="rId37"/>
      <p:boldItalic r:id="rId38"/>
    </p:embeddedFont>
    <p:embeddedFont>
      <p:font typeface="Cambria" panose="02040503050406030204" pitchFamily="18" charset="0"/>
      <p:regular r:id="rId39"/>
      <p:bold r:id="rId40"/>
      <p:italic r:id="rId41"/>
      <p:boldItalic r:id="rId42"/>
    </p:embeddedFont>
    <p:embeddedFont>
      <p:font typeface="Libre Franklin Black" panose="020B0604020202020204" charset="0"/>
      <p:bold r:id="rId43"/>
      <p:boldItalic r:id="rId44"/>
    </p:embeddedFont>
    <p:embeddedFont>
      <p:font typeface="Arial Narrow" panose="020B060602020203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4660"/>
  </p:normalViewPr>
  <p:slideViewPr>
    <p:cSldViewPr snapToGrid="0">
      <p:cViewPr varScale="1">
        <p:scale>
          <a:sx n="62" d="100"/>
          <a:sy n="62" d="100"/>
        </p:scale>
        <p:origin x="2107" y="67"/>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87"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43434882\Desktop\Boletines%202026\ETA\2026_355_BDD%20S%20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as1\Alcaldia\217-SALUD\21730-S-SP\U-VE\Homes\1037613764\Boletines\2026\Per&#237;odo%205\PLANTILLA%20PROPIA%20INTENTO%20DE%20SUICIDIO_2026%20para%20boleti&#769;n.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5\PLANTILLA%20PROPIA%20INTENTO%20DE%20SUICIDIO_2026%20para%20boleti&#769;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5\PLANTILLA%20PROPIA%20INTENTO%20DE%20SUICIDIO_2026%20para%20boleti&#769;n.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5\PLANTILLA%20PROPIA%20INTENTO%20DE%20SUICIDIO_2026%20para%20boleti&#769;n.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580435424295366"/>
          <c:y val="3.2484315330852866E-2"/>
          <c:w val="0.80804569641560764"/>
          <c:h val="0.87575226070604673"/>
        </c:manualLayout>
      </c:layout>
      <c:bar3DChart>
        <c:barDir val="bar"/>
        <c:grouping val="clustered"/>
        <c:varyColors val="0"/>
        <c:ser>
          <c:idx val="0"/>
          <c:order val="0"/>
          <c:tx>
            <c:strRef>
              <c:f>'BDD S 20 2026'!$A$270</c:f>
              <c:strCache>
                <c:ptCount val="1"/>
                <c:pt idx="0">
                  <c:v>Femenino</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'BDD S 20 2026'!$B$269:$Q$269</c:f>
              <c:strCache>
                <c:ptCount val="16"/>
                <c:pt idx="0">
                  <c:v>nauseas</c:v>
                </c:pt>
                <c:pt idx="1">
                  <c:v>vomito</c:v>
                </c:pt>
                <c:pt idx="2">
                  <c:v>diarrea</c:v>
                </c:pt>
                <c:pt idx="3">
                  <c:v>fiebre</c:v>
                </c:pt>
                <c:pt idx="4">
                  <c:v>calambres</c:v>
                </c:pt>
                <c:pt idx="5">
                  <c:v>cefalea</c:v>
                </c:pt>
                <c:pt idx="6">
                  <c:v>deshidrata</c:v>
                </c:pt>
                <c:pt idx="7">
                  <c:v>mialgias</c:v>
                </c:pt>
                <c:pt idx="8">
                  <c:v>artralgias</c:v>
                </c:pt>
                <c:pt idx="9">
                  <c:v>mareo</c:v>
                </c:pt>
                <c:pt idx="10">
                  <c:v>lmaculopal</c:v>
                </c:pt>
                <c:pt idx="11">
                  <c:v>escalofrio</c:v>
                </c:pt>
                <c:pt idx="12">
                  <c:v>parestesia</c:v>
                </c:pt>
                <c:pt idx="13">
                  <c:v>sialorrea</c:v>
                </c:pt>
                <c:pt idx="14">
                  <c:v>Dolor Abdominal</c:v>
                </c:pt>
                <c:pt idx="15">
                  <c:v>otros</c:v>
                </c:pt>
              </c:strCache>
            </c:strRef>
          </c:cat>
          <c:val>
            <c:numRef>
              <c:f>'BDD S 20 2026'!$B$270:$Q$270</c:f>
              <c:numCache>
                <c:formatCode>General</c:formatCode>
                <c:ptCount val="16"/>
                <c:pt idx="0">
                  <c:v>47</c:v>
                </c:pt>
                <c:pt idx="1">
                  <c:v>85</c:v>
                </c:pt>
                <c:pt idx="2">
                  <c:v>97</c:v>
                </c:pt>
                <c:pt idx="3">
                  <c:v>32</c:v>
                </c:pt>
                <c:pt idx="4">
                  <c:v>17</c:v>
                </c:pt>
                <c:pt idx="5">
                  <c:v>28</c:v>
                </c:pt>
                <c:pt idx="6">
                  <c:v>8</c:v>
                </c:pt>
                <c:pt idx="7">
                  <c:v>4</c:v>
                </c:pt>
                <c:pt idx="8">
                  <c:v>2</c:v>
                </c:pt>
                <c:pt idx="9">
                  <c:v>9</c:v>
                </c:pt>
                <c:pt idx="10">
                  <c:v>2</c:v>
                </c:pt>
                <c:pt idx="11">
                  <c:v>4</c:v>
                </c:pt>
                <c:pt idx="12">
                  <c:v>2</c:v>
                </c:pt>
                <c:pt idx="13">
                  <c:v>0</c:v>
                </c:pt>
                <c:pt idx="14">
                  <c:v>64</c:v>
                </c:pt>
                <c:pt idx="15">
                  <c:v>3</c:v>
                </c:pt>
              </c:numCache>
            </c:numRef>
          </c:val>
          <c:extLst>
            <c:ext xmlns:c16="http://schemas.microsoft.com/office/drawing/2014/chart" uri="{C3380CC4-5D6E-409C-BE32-E72D297353CC}">
              <c16:uniqueId val="{00000000-B67F-42C4-9090-558EECD0CED7}"/>
            </c:ext>
          </c:extLst>
        </c:ser>
        <c:ser>
          <c:idx val="1"/>
          <c:order val="1"/>
          <c:tx>
            <c:strRef>
              <c:f>'BDD S 20 2026'!$A$271</c:f>
              <c:strCache>
                <c:ptCount val="1"/>
                <c:pt idx="0">
                  <c:v>Masculino</c:v>
                </c:pt>
              </c:strCache>
            </c:strRef>
          </c:tx>
          <c:spPr>
            <a:solidFill>
              <a:srgbClr val="0070C0"/>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'BDD S 20 2026'!$B$269:$Q$269</c:f>
              <c:strCache>
                <c:ptCount val="16"/>
                <c:pt idx="0">
                  <c:v>nauseas</c:v>
                </c:pt>
                <c:pt idx="1">
                  <c:v>vomito</c:v>
                </c:pt>
                <c:pt idx="2">
                  <c:v>diarrea</c:v>
                </c:pt>
                <c:pt idx="3">
                  <c:v>fiebre</c:v>
                </c:pt>
                <c:pt idx="4">
                  <c:v>calambres</c:v>
                </c:pt>
                <c:pt idx="5">
                  <c:v>cefalea</c:v>
                </c:pt>
                <c:pt idx="6">
                  <c:v>deshidrata</c:v>
                </c:pt>
                <c:pt idx="7">
                  <c:v>mialgias</c:v>
                </c:pt>
                <c:pt idx="8">
                  <c:v>artralgias</c:v>
                </c:pt>
                <c:pt idx="9">
                  <c:v>mareo</c:v>
                </c:pt>
                <c:pt idx="10">
                  <c:v>lmaculopal</c:v>
                </c:pt>
                <c:pt idx="11">
                  <c:v>escalofrio</c:v>
                </c:pt>
                <c:pt idx="12">
                  <c:v>parestesia</c:v>
                </c:pt>
                <c:pt idx="13">
                  <c:v>sialorrea</c:v>
                </c:pt>
                <c:pt idx="14">
                  <c:v>Dolor Abdominal</c:v>
                </c:pt>
                <c:pt idx="15">
                  <c:v>otros</c:v>
                </c:pt>
              </c:strCache>
            </c:strRef>
          </c:cat>
          <c:val>
            <c:numRef>
              <c:f>'BDD S 20 2026'!$B$271:$Q$271</c:f>
              <c:numCache>
                <c:formatCode>General</c:formatCode>
                <c:ptCount val="16"/>
                <c:pt idx="0">
                  <c:v>33</c:v>
                </c:pt>
                <c:pt idx="1">
                  <c:v>39</c:v>
                </c:pt>
                <c:pt idx="2">
                  <c:v>66</c:v>
                </c:pt>
                <c:pt idx="3">
                  <c:v>24</c:v>
                </c:pt>
                <c:pt idx="4">
                  <c:v>10</c:v>
                </c:pt>
                <c:pt idx="5">
                  <c:v>16</c:v>
                </c:pt>
                <c:pt idx="6">
                  <c:v>4</c:v>
                </c:pt>
                <c:pt idx="7">
                  <c:v>4</c:v>
                </c:pt>
                <c:pt idx="8">
                  <c:v>1</c:v>
                </c:pt>
                <c:pt idx="9">
                  <c:v>6</c:v>
                </c:pt>
                <c:pt idx="10">
                  <c:v>3</c:v>
                </c:pt>
                <c:pt idx="11">
                  <c:v>6</c:v>
                </c:pt>
                <c:pt idx="12">
                  <c:v>1</c:v>
                </c:pt>
                <c:pt idx="13">
                  <c:v>1</c:v>
                </c:pt>
                <c:pt idx="14">
                  <c:v>20</c:v>
                </c:pt>
                <c:pt idx="15">
                  <c:v>5</c:v>
                </c:pt>
              </c:numCache>
            </c:numRef>
          </c:val>
          <c:extLst>
            <c:ext xmlns:c16="http://schemas.microsoft.com/office/drawing/2014/chart" uri="{C3380CC4-5D6E-409C-BE32-E72D297353CC}">
              <c16:uniqueId val="{00000001-B67F-42C4-9090-558EECD0CED7}"/>
            </c:ext>
          </c:extLst>
        </c:ser>
        <c:dLbls>
          <c:showLegendKey val="0"/>
          <c:showVal val="1"/>
          <c:showCatName val="0"/>
          <c:showSerName val="0"/>
          <c:showPercent val="0"/>
          <c:showBubbleSize val="0"/>
        </c:dLbls>
        <c:gapWidth val="150"/>
        <c:shape val="box"/>
        <c:axId val="583053199"/>
        <c:axId val="583049871"/>
        <c:axId val="0"/>
      </c:bar3DChart>
      <c:catAx>
        <c:axId val="58305319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583049871"/>
        <c:crosses val="autoZero"/>
        <c:auto val="1"/>
        <c:lblAlgn val="ctr"/>
        <c:lblOffset val="100"/>
        <c:noMultiLvlLbl val="0"/>
      </c:catAx>
      <c:valAx>
        <c:axId val="5830498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583053199"/>
        <c:crosses val="autoZero"/>
        <c:crossBetween val="between"/>
      </c:valAx>
      <c:spPr>
        <a:noFill/>
        <a:ln>
          <a:noFill/>
        </a:ln>
        <a:effectLst/>
      </c:spPr>
    </c:plotArea>
    <c:legend>
      <c:legendPos val="b"/>
      <c:layout>
        <c:manualLayout>
          <c:xMode val="edge"/>
          <c:yMode val="edge"/>
          <c:x val="0.83354394530470921"/>
          <c:y val="5.8323646558557707E-2"/>
          <c:w val="0.14750161548955318"/>
          <c:h val="0.1354747093211847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54</c:v>
                </c:pt>
                <c:pt idx="3">
                  <c:v>44</c:v>
                </c:pt>
                <c:pt idx="4">
                  <c:v>51</c:v>
                </c:pt>
                <c:pt idx="5">
                  <c:v>50</c:v>
                </c:pt>
                <c:pt idx="6">
                  <c:v>50</c:v>
                </c:pt>
                <c:pt idx="7">
                  <c:v>24</c:v>
                </c:pt>
                <c:pt idx="8">
                  <c:v>38</c:v>
                </c:pt>
                <c:pt idx="9">
                  <c:v>47</c:v>
                </c:pt>
                <c:pt idx="10">
                  <c:v>49</c:v>
                </c:pt>
                <c:pt idx="11">
                  <c:v>46</c:v>
                </c:pt>
                <c:pt idx="12">
                  <c:v>42</c:v>
                </c:pt>
                <c:pt idx="13">
                  <c:v>48</c:v>
                </c:pt>
                <c:pt idx="14">
                  <c:v>64</c:v>
                </c:pt>
                <c:pt idx="15">
                  <c:v>64</c:v>
                </c:pt>
                <c:pt idx="16">
                  <c:v>77</c:v>
                </c:pt>
                <c:pt idx="17">
                  <c:v>43</c:v>
                </c:pt>
                <c:pt idx="18">
                  <c:v>60</c:v>
                </c:pt>
                <c:pt idx="19">
                  <c:v>50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A719-43D1-8E7C-653CE6B11DBB}"/>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45</c:v>
                </c:pt>
                <c:pt idx="4">
                  <c:v>53</c:v>
                </c:pt>
                <c:pt idx="5">
                  <c:v>49</c:v>
                </c:pt>
                <c:pt idx="6">
                  <c:v>45</c:v>
                </c:pt>
                <c:pt idx="7">
                  <c:v>70</c:v>
                </c:pt>
                <c:pt idx="8">
                  <c:v>69</c:v>
                </c:pt>
                <c:pt idx="9">
                  <c:v>64</c:v>
                </c:pt>
                <c:pt idx="10">
                  <c:v>60</c:v>
                </c:pt>
                <c:pt idx="11">
                  <c:v>62</c:v>
                </c:pt>
                <c:pt idx="12">
                  <c:v>68</c:v>
                </c:pt>
                <c:pt idx="13">
                  <c:v>58</c:v>
                </c:pt>
                <c:pt idx="14">
                  <c:v>69</c:v>
                </c:pt>
                <c:pt idx="15">
                  <c:v>69</c:v>
                </c:pt>
                <c:pt idx="16">
                  <c:v>47</c:v>
                </c:pt>
                <c:pt idx="17">
                  <c:v>65</c:v>
                </c:pt>
                <c:pt idx="18">
                  <c:v>67</c:v>
                </c:pt>
                <c:pt idx="19">
                  <c:v>65</c:v>
                </c:pt>
                <c:pt idx="20">
                  <c:v>50</c:v>
                </c:pt>
                <c:pt idx="21">
                  <c:v>47</c:v>
                </c:pt>
                <c:pt idx="22">
                  <c:v>69</c:v>
                </c:pt>
                <c:pt idx="23">
                  <c:v>52</c:v>
                </c:pt>
                <c:pt idx="24">
                  <c:v>48</c:v>
                </c:pt>
                <c:pt idx="25">
                  <c:v>55</c:v>
                </c:pt>
                <c:pt idx="26">
                  <c:v>61</c:v>
                </c:pt>
                <c:pt idx="27">
                  <c:v>47</c:v>
                </c:pt>
                <c:pt idx="28">
                  <c:v>45</c:v>
                </c:pt>
                <c:pt idx="29">
                  <c:v>38</c:v>
                </c:pt>
                <c:pt idx="30">
                  <c:v>46</c:v>
                </c:pt>
                <c:pt idx="31">
                  <c:v>59</c:v>
                </c:pt>
                <c:pt idx="32">
                  <c:v>64</c:v>
                </c:pt>
                <c:pt idx="33">
                  <c:v>59</c:v>
                </c:pt>
                <c:pt idx="34">
                  <c:v>80</c:v>
                </c:pt>
                <c:pt idx="35">
                  <c:v>57</c:v>
                </c:pt>
                <c:pt idx="36">
                  <c:v>75</c:v>
                </c:pt>
                <c:pt idx="37">
                  <c:v>66</c:v>
                </c:pt>
                <c:pt idx="38">
                  <c:v>58</c:v>
                </c:pt>
                <c:pt idx="39">
                  <c:v>60</c:v>
                </c:pt>
                <c:pt idx="40">
                  <c:v>54</c:v>
                </c:pt>
                <c:pt idx="41">
                  <c:v>59</c:v>
                </c:pt>
                <c:pt idx="42">
                  <c:v>61</c:v>
                </c:pt>
                <c:pt idx="43">
                  <c:v>52</c:v>
                </c:pt>
                <c:pt idx="44">
                  <c:v>39</c:v>
                </c:pt>
                <c:pt idx="45">
                  <c:v>53</c:v>
                </c:pt>
                <c:pt idx="46">
                  <c:v>51</c:v>
                </c:pt>
                <c:pt idx="47">
                  <c:v>47</c:v>
                </c:pt>
                <c:pt idx="48">
                  <c:v>48</c:v>
                </c:pt>
                <c:pt idx="49">
                  <c:v>49</c:v>
                </c:pt>
                <c:pt idx="50">
                  <c:v>31</c:v>
                </c:pt>
                <c:pt idx="51">
                  <c:v>38</c:v>
                </c:pt>
              </c:numCache>
            </c:numRef>
          </c:val>
          <c:smooth val="0"/>
          <c:extLst>
            <c:ext xmlns:c16="http://schemas.microsoft.com/office/drawing/2014/chart" uri="{C3380CC4-5D6E-409C-BE32-E72D297353CC}">
              <c16:uniqueId val="{00000001-A719-43D1-8E7C-653CE6B11DBB}"/>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41</c:v>
                </c:pt>
                <c:pt idx="3">
                  <c:v>43</c:v>
                </c:pt>
                <c:pt idx="4">
                  <c:v>46</c:v>
                </c:pt>
                <c:pt idx="5">
                  <c:v>46</c:v>
                </c:pt>
                <c:pt idx="6">
                  <c:v>67</c:v>
                </c:pt>
                <c:pt idx="7">
                  <c:v>57</c:v>
                </c:pt>
                <c:pt idx="8">
                  <c:v>62</c:v>
                </c:pt>
                <c:pt idx="9">
                  <c:v>66</c:v>
                </c:pt>
                <c:pt idx="10">
                  <c:v>68</c:v>
                </c:pt>
                <c:pt idx="11">
                  <c:v>62</c:v>
                </c:pt>
                <c:pt idx="12">
                  <c:v>60</c:v>
                </c:pt>
                <c:pt idx="13">
                  <c:v>53</c:v>
                </c:pt>
                <c:pt idx="14">
                  <c:v>65</c:v>
                </c:pt>
                <c:pt idx="15">
                  <c:v>76</c:v>
                </c:pt>
                <c:pt idx="16">
                  <c:v>56</c:v>
                </c:pt>
                <c:pt idx="17">
                  <c:v>62</c:v>
                </c:pt>
                <c:pt idx="18">
                  <c:v>56</c:v>
                </c:pt>
                <c:pt idx="19">
                  <c:v>55</c:v>
                </c:pt>
                <c:pt idx="20">
                  <c:v>49</c:v>
                </c:pt>
                <c:pt idx="21">
                  <c:v>39</c:v>
                </c:pt>
                <c:pt idx="22">
                  <c:v>62</c:v>
                </c:pt>
                <c:pt idx="23">
                  <c:v>49</c:v>
                </c:pt>
                <c:pt idx="24">
                  <c:v>55</c:v>
                </c:pt>
                <c:pt idx="25">
                  <c:v>38</c:v>
                </c:pt>
                <c:pt idx="26">
                  <c:v>52</c:v>
                </c:pt>
                <c:pt idx="27">
                  <c:v>40</c:v>
                </c:pt>
                <c:pt idx="28">
                  <c:v>55</c:v>
                </c:pt>
                <c:pt idx="29">
                  <c:v>51</c:v>
                </c:pt>
                <c:pt idx="30">
                  <c:v>35</c:v>
                </c:pt>
                <c:pt idx="31">
                  <c:v>61</c:v>
                </c:pt>
                <c:pt idx="32">
                  <c:v>50</c:v>
                </c:pt>
                <c:pt idx="33">
                  <c:v>50</c:v>
                </c:pt>
                <c:pt idx="34">
                  <c:v>58</c:v>
                </c:pt>
                <c:pt idx="35">
                  <c:v>61</c:v>
                </c:pt>
                <c:pt idx="36">
                  <c:v>67</c:v>
                </c:pt>
                <c:pt idx="37">
                  <c:v>59</c:v>
                </c:pt>
                <c:pt idx="38">
                  <c:v>60</c:v>
                </c:pt>
                <c:pt idx="39">
                  <c:v>60</c:v>
                </c:pt>
                <c:pt idx="40">
                  <c:v>56</c:v>
                </c:pt>
                <c:pt idx="41">
                  <c:v>53</c:v>
                </c:pt>
                <c:pt idx="42">
                  <c:v>41</c:v>
                </c:pt>
                <c:pt idx="43">
                  <c:v>53</c:v>
                </c:pt>
                <c:pt idx="44">
                  <c:v>54</c:v>
                </c:pt>
                <c:pt idx="45">
                  <c:v>49</c:v>
                </c:pt>
                <c:pt idx="46">
                  <c:v>49</c:v>
                </c:pt>
                <c:pt idx="47">
                  <c:v>47</c:v>
                </c:pt>
                <c:pt idx="48">
                  <c:v>56</c:v>
                </c:pt>
                <c:pt idx="49">
                  <c:v>38</c:v>
                </c:pt>
                <c:pt idx="50">
                  <c:v>53</c:v>
                </c:pt>
                <c:pt idx="51">
                  <c:v>41</c:v>
                </c:pt>
              </c:numCache>
            </c:numRef>
          </c:val>
          <c:smooth val="0"/>
          <c:extLst>
            <c:ext xmlns:c16="http://schemas.microsoft.com/office/drawing/2014/chart" uri="{C3380CC4-5D6E-409C-BE32-E72D297353CC}">
              <c16:uniqueId val="{00000002-A719-43D1-8E7C-653CE6B11DBB}"/>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43</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53</c:v>
                </c:pt>
                <c:pt idx="28">
                  <c:v>48</c:v>
                </c:pt>
                <c:pt idx="29">
                  <c:v>70</c:v>
                </c:pt>
                <c:pt idx="30">
                  <c:v>59</c:v>
                </c:pt>
                <c:pt idx="31">
                  <c:v>50</c:v>
                </c:pt>
                <c:pt idx="32">
                  <c:v>32</c:v>
                </c:pt>
                <c:pt idx="33">
                  <c:v>58</c:v>
                </c:pt>
                <c:pt idx="34">
                  <c:v>54</c:v>
                </c:pt>
                <c:pt idx="35">
                  <c:v>53</c:v>
                </c:pt>
                <c:pt idx="36">
                  <c:v>67</c:v>
                </c:pt>
                <c:pt idx="37">
                  <c:v>49</c:v>
                </c:pt>
                <c:pt idx="38">
                  <c:v>68</c:v>
                </c:pt>
                <c:pt idx="39">
                  <c:v>54</c:v>
                </c:pt>
                <c:pt idx="40">
                  <c:v>50</c:v>
                </c:pt>
                <c:pt idx="41">
                  <c:v>55</c:v>
                </c:pt>
                <c:pt idx="42">
                  <c:v>56</c:v>
                </c:pt>
                <c:pt idx="43">
                  <c:v>52</c:v>
                </c:pt>
                <c:pt idx="44">
                  <c:v>79</c:v>
                </c:pt>
                <c:pt idx="45">
                  <c:v>47</c:v>
                </c:pt>
                <c:pt idx="46">
                  <c:v>44</c:v>
                </c:pt>
                <c:pt idx="47">
                  <c:v>45</c:v>
                </c:pt>
                <c:pt idx="48">
                  <c:v>51</c:v>
                </c:pt>
                <c:pt idx="49">
                  <c:v>57</c:v>
                </c:pt>
                <c:pt idx="50">
                  <c:v>37</c:v>
                </c:pt>
                <c:pt idx="51">
                  <c:v>26</c:v>
                </c:pt>
              </c:numCache>
            </c:numRef>
          </c:val>
          <c:smooth val="0"/>
          <c:extLst>
            <c:ext xmlns:c16="http://schemas.microsoft.com/office/drawing/2014/chart" uri="{C3380CC4-5D6E-409C-BE32-E72D297353CC}">
              <c16:uniqueId val="{00000003-A719-43D1-8E7C-653CE6B11DBB}"/>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FE6B-4178-A6AB-CAE7D9410F3D}"/>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E6B-4178-A6AB-CAE7D9410F3D}"/>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FE6B-4178-A6AB-CAE7D9410F3D}"/>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E6B-4178-A6AB-CAE7D9410F3D}"/>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FE6B-4178-A6AB-CAE7D9410F3D}"/>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FE6B-4178-A6AB-CAE7D9410F3D}"/>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FE6B-4178-A6AB-CAE7D9410F3D}"/>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FE6B-4178-A6AB-CAE7D9410F3D}"/>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FE6B-4178-A6AB-CAE7D9410F3D}"/>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FE6B-4178-A6AB-CAE7D9410F3D}"/>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FE6B-4178-A6AB-CAE7D9410F3D}"/>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FE6B-4178-A6AB-CAE7D9410F3D}"/>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FE6B-4178-A6AB-CAE7D9410F3D}"/>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FE6B-4178-A6AB-CAE7D9410F3D}"/>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-22</c:v>
                </c:pt>
                <c:pt idx="3">
                  <c:v>-59</c:v>
                </c:pt>
                <c:pt idx="4">
                  <c:v>-61</c:v>
                </c:pt>
                <c:pt idx="5">
                  <c:v>-51</c:v>
                </c:pt>
                <c:pt idx="6">
                  <c:v>-53</c:v>
                </c:pt>
                <c:pt idx="7">
                  <c:v>-22</c:v>
                </c:pt>
                <c:pt idx="8">
                  <c:v>-29</c:v>
                </c:pt>
                <c:pt idx="9">
                  <c:v>-14</c:v>
                </c:pt>
                <c:pt idx="10">
                  <c:v>-19</c:v>
                </c:pt>
                <c:pt idx="11">
                  <c:v>-9</c:v>
                </c:pt>
                <c:pt idx="12">
                  <c:v>-2</c:v>
                </c:pt>
                <c:pt idx="13">
                  <c:v>-5</c:v>
                </c:pt>
                <c:pt idx="14">
                  <c:v>-4</c:v>
                </c:pt>
              </c:numCache>
            </c:numRef>
          </c:val>
          <c:extLst>
            <c:ext xmlns:c16="http://schemas.microsoft.com/office/drawing/2014/chart" uri="{C3380CC4-5D6E-409C-BE32-E72D297353CC}">
              <c16:uniqueId val="{0000000E-FE6B-4178-A6AB-CAE7D9410F3D}"/>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FE6B-4178-A6AB-CAE7D9410F3D}"/>
                </c:ext>
              </c:extLst>
            </c:dLbl>
            <c:dLbl>
              <c:idx val="2"/>
              <c:layout>
                <c:manualLayout>
                  <c:x val="0.1166335321404904"/>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FE6B-4178-A6AB-CAE7D9410F3D}"/>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FE6B-4178-A6AB-CAE7D9410F3D}"/>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FE6B-4178-A6AB-CAE7D9410F3D}"/>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FE6B-4178-A6AB-CAE7D9410F3D}"/>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FE6B-4178-A6AB-CAE7D9410F3D}"/>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FE6B-4178-A6AB-CAE7D9410F3D}"/>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FE6B-4178-A6AB-CAE7D9410F3D}"/>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FE6B-4178-A6AB-CAE7D9410F3D}"/>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FE6B-4178-A6AB-CAE7D9410F3D}"/>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FE6B-4178-A6AB-CAE7D9410F3D}"/>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FE6B-4178-A6AB-CAE7D9410F3D}"/>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FE6B-4178-A6AB-CAE7D9410F3D}"/>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FE6B-4178-A6AB-CAE7D9410F3D}"/>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69</c:v>
                </c:pt>
                <c:pt idx="3">
                  <c:v>168</c:v>
                </c:pt>
                <c:pt idx="4">
                  <c:v>131</c:v>
                </c:pt>
                <c:pt idx="5">
                  <c:v>77</c:v>
                </c:pt>
                <c:pt idx="6">
                  <c:v>60</c:v>
                </c:pt>
                <c:pt idx="7">
                  <c:v>44</c:v>
                </c:pt>
                <c:pt idx="8">
                  <c:v>30</c:v>
                </c:pt>
                <c:pt idx="9">
                  <c:v>21</c:v>
                </c:pt>
                <c:pt idx="10">
                  <c:v>11</c:v>
                </c:pt>
                <c:pt idx="11">
                  <c:v>3</c:v>
                </c:pt>
                <c:pt idx="12">
                  <c:v>6</c:v>
                </c:pt>
                <c:pt idx="13">
                  <c:v>6</c:v>
                </c:pt>
                <c:pt idx="14">
                  <c:v>2</c:v>
                </c:pt>
              </c:numCache>
            </c:numRef>
          </c:val>
          <c:extLst>
            <c:ext xmlns:c16="http://schemas.microsoft.com/office/drawing/2014/chart" uri="{C3380CC4-5D6E-409C-BE32-E72D297353CC}">
              <c16:uniqueId val="{0000001D-FE6B-4178-A6AB-CAE7D9410F3D}"/>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Problema escolar/ educación</c:v>
                </c:pt>
                <c:pt idx="3">
                  <c:v>Muerte de familiar</c:v>
                </c:pt>
                <c:pt idx="4">
                  <c:v>Maltrato físico, psicológico o sexual</c:v>
                </c:pt>
                <c:pt idx="5">
                  <c:v>Enfermedad crónica dolorosa o discapacitante</c:v>
                </c:pt>
                <c:pt idx="6">
                  <c:v>Problema laboral</c:v>
                </c:pt>
                <c:pt idx="7">
                  <c:v>Problemas económicos</c:v>
                </c:pt>
                <c:pt idx="8">
                  <c:v>Conflictos con pareja o expareja</c:v>
                </c:pt>
                <c:pt idx="9">
                  <c:v>Problemas familiares</c:v>
                </c:pt>
              </c:strCache>
            </c:strRef>
          </c:cat>
          <c:val>
            <c:numRef>
              <c:f>FactoresASOCIADOS!$AO$5:$AO$14</c:f>
              <c:numCache>
                <c:formatCode>0.0</c:formatCode>
                <c:ptCount val="10"/>
                <c:pt idx="0">
                  <c:v>0.93220338983050854</c:v>
                </c:pt>
                <c:pt idx="1">
                  <c:v>2.2033898305084745</c:v>
                </c:pt>
                <c:pt idx="2">
                  <c:v>4.8305084745762716</c:v>
                </c:pt>
                <c:pt idx="3">
                  <c:v>4.8305084745762716</c:v>
                </c:pt>
                <c:pt idx="4">
                  <c:v>4.9152542372881358</c:v>
                </c:pt>
                <c:pt idx="5">
                  <c:v>5.508474576271186</c:v>
                </c:pt>
                <c:pt idx="6">
                  <c:v>7.2033898305084749</c:v>
                </c:pt>
                <c:pt idx="7">
                  <c:v>9.5762711864406782</c:v>
                </c:pt>
                <c:pt idx="8">
                  <c:v>23.389830508474578</c:v>
                </c:pt>
                <c:pt idx="9">
                  <c:v>36.610169491525426</c:v>
                </c:pt>
              </c:numCache>
            </c:numRef>
          </c:val>
          <c:extLst>
            <c:ext xmlns:c16="http://schemas.microsoft.com/office/drawing/2014/chart" uri="{C3380CC4-5D6E-409C-BE32-E72D297353CC}">
              <c16:uniqueId val="{00000000-8BF5-4E81-8D5A-076EE5A97A30}"/>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2.165795369678865</c:v>
                </c:pt>
                <c:pt idx="1">
                  <c:v>2.9873039581777445</c:v>
                </c:pt>
                <c:pt idx="2">
                  <c:v>3.8834951456310676</c:v>
                </c:pt>
                <c:pt idx="3">
                  <c:v>11.426437640029873</c:v>
                </c:pt>
                <c:pt idx="4">
                  <c:v>14.339058999253174</c:v>
                </c:pt>
                <c:pt idx="5">
                  <c:v>22.330097087378643</c:v>
                </c:pt>
                <c:pt idx="6">
                  <c:v>42.867811799850635</c:v>
                </c:pt>
              </c:numCache>
            </c:numRef>
          </c:val>
          <c:extLst>
            <c:ext xmlns:c16="http://schemas.microsoft.com/office/drawing/2014/chart" uri="{C3380CC4-5D6E-409C-BE32-E72D297353CC}">
              <c16:uniqueId val="{00000000-F678-4F2C-A22D-8CCBAFC5524D}"/>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 Riesgo</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17,1%</a:t>
          </a:r>
        </a:p>
        <a:p>
          <a:r>
            <a:rPr lang="es-ES" sz="1200" b="1" dirty="0">
              <a:solidFill>
                <a:schemeClr val="bg1"/>
              </a:solidFill>
              <a:latin typeface="Arial Narrow" panose="020B0606020202030204" pitchFamily="34" charset="0"/>
            </a:rPr>
            <a:t>26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17,1%</a:t>
          </a:r>
        </a:p>
        <a:p>
          <a:r>
            <a:rPr lang="es-ES" sz="1200" b="1" dirty="0">
              <a:solidFill>
                <a:schemeClr val="bg1"/>
              </a:solidFill>
              <a:latin typeface="Arial Narrow" panose="020B0606020202030204" pitchFamily="34" charset="0"/>
            </a:rPr>
            <a:t>26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5,3%</a:t>
          </a:r>
        </a:p>
        <a:p>
          <a:r>
            <a:rPr lang="es-ES" sz="1100" b="1" dirty="0">
              <a:solidFill>
                <a:schemeClr val="bg1"/>
              </a:solidFill>
              <a:latin typeface="Arial Narrow" panose="020B0606020202030204" pitchFamily="34" charset="0"/>
            </a:rPr>
            <a:t>8 casos</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7,9%</a:t>
          </a:r>
        </a:p>
        <a:p>
          <a:r>
            <a:rPr lang="es-ES" sz="1200" b="1" dirty="0">
              <a:solidFill>
                <a:schemeClr val="bg1"/>
              </a:solidFill>
              <a:latin typeface="Arial Narrow" panose="020B0606020202030204" pitchFamily="34" charset="0"/>
            </a:rPr>
            <a:t>12 casos</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28,9%</a:t>
          </a:r>
        </a:p>
        <a:p>
          <a:r>
            <a:rPr lang="es-ES" sz="1200" b="1" dirty="0">
              <a:solidFill>
                <a:schemeClr val="bg1"/>
              </a:solidFill>
              <a:latin typeface="Arial Narrow" panose="020B0606020202030204" pitchFamily="34" charset="0"/>
            </a:rPr>
            <a:t>44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23,7%</a:t>
          </a:r>
        </a:p>
        <a:p>
          <a:r>
            <a:rPr lang="es-ES" sz="1100" b="1" dirty="0">
              <a:solidFill>
                <a:schemeClr val="bg1"/>
              </a:solidFill>
              <a:latin typeface="Arial Narrow" panose="020B0606020202030204" pitchFamily="34" charset="0"/>
            </a:rPr>
            <a:t>36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6A5C8540-AECB-4343-A87A-FD7C9AD35365}" srcId="{4D348A5A-39AF-4E9E-B8B8-5AABA701B047}" destId="{067DE91F-5875-416A-83FE-762AAF2680C1}" srcOrd="4" destOrd="0" parTransId="{C84AAE9B-3AAC-4E29-BB4F-A2E9139D362B}" sibTransId="{DEAA2F35-722B-4737-A991-BBC1ADCE9036}"/>
    <dgm:cxn modelId="{3B7BEBC5-2FB7-4953-8E4E-1B838EE42DF2}" type="presOf" srcId="{DEAA2F35-722B-4737-A991-BBC1ADCE9036}" destId="{ED010544-6BD3-478F-92D1-42A7B6489659}" srcOrd="0" destOrd="0" presId="urn:microsoft.com/office/officeart/2005/8/layout/cycle5"/>
    <dgm:cxn modelId="{750401C0-1BEC-4562-9660-68D8422839FB}" type="presOf" srcId="{B07DA8DE-0519-4D62-BE0B-7CA0307AA349}" destId="{0691A0E1-681C-4AB1-A224-401390FCDE9C}"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EE2BE964-DD78-4756-9040-8FB0623EF756}" type="presOf" srcId="{EA57AC0D-7E14-43C1-8F5B-17573E0C9A83}" destId="{D5D4151A-971C-413B-8065-A30749D877C7}" srcOrd="0" destOrd="0" presId="urn:microsoft.com/office/officeart/2005/8/layout/cycle5"/>
    <dgm:cxn modelId="{035D5009-17A7-443C-A9F6-DC402B6B44F6}" srcId="{4D348A5A-39AF-4E9E-B8B8-5AABA701B047}" destId="{BCD0C872-2890-4B0E-8947-05D96592E59C}" srcOrd="2" destOrd="0" parTransId="{85B57174-6200-41FF-9ACB-65DDEA879430}" sibTransId="{4C5ACF53-D587-4632-AA70-55B43EBE36B8}"/>
    <dgm:cxn modelId="{CDB8A8BC-76F4-4850-980F-77A084A179C5}" srcId="{4D348A5A-39AF-4E9E-B8B8-5AABA701B047}" destId="{DFDA11ED-11F1-482A-9387-80FD19912601}" srcOrd="3" destOrd="0" parTransId="{DE7B412C-D772-4D56-B94E-8DEF29F79628}" sibTransId="{EA57AC0D-7E14-43C1-8F5B-17573E0C9A83}"/>
    <dgm:cxn modelId="{7403ABF2-980E-485D-B13B-4868E6A3F219}" type="presOf" srcId="{70D6C5C8-C4AE-437E-AFA5-FA9B333CF722}" destId="{27D567E4-4A42-448F-AF61-85BFDC290DB9}" srcOrd="0" destOrd="0" presId="urn:microsoft.com/office/officeart/2005/8/layout/cycle5"/>
    <dgm:cxn modelId="{EF0C447F-B923-4F62-BABD-79885E7A4D46}" type="presOf" srcId="{BCD0C872-2890-4B0E-8947-05D96592E59C}" destId="{CE6855D9-5D01-4C33-9AB2-7900DF22BD98}"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49E3710C-9DCD-4394-A7E2-D7A3519EFD33}" srcId="{4D348A5A-39AF-4E9E-B8B8-5AABA701B047}" destId="{A2B81017-66B4-4D6E-96A6-E6632B7708F9}" srcOrd="5" destOrd="0" parTransId="{92163F71-7525-460D-9B81-4A3C3D2B3B07}" sibTransId="{FED1A0E8-AFBC-42FD-B4DC-3DDC15500C46}"/>
    <dgm:cxn modelId="{E62BAD07-CD46-404F-84CB-9D76BE0B1F20}" type="presOf" srcId="{A2B81017-66B4-4D6E-96A6-E6632B7708F9}" destId="{95DBFE4D-3E58-4247-ADAA-C6118920DE75}"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552BA513-1843-487F-B03C-038E34FEEBB7}" type="presOf" srcId="{FED1A0E8-AFBC-42FD-B4DC-3DDC15500C46}" destId="{2527C3C0-DAF9-4F56-8A16-C76DDF47C5BB}"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19,6%</a:t>
          </a:r>
        </a:p>
        <a:p>
          <a:r>
            <a:rPr lang="es-ES" sz="800" b="1" dirty="0">
              <a:solidFill>
                <a:schemeClr val="bg1"/>
              </a:solidFill>
              <a:latin typeface="Arial Narrow" panose="020B0606020202030204" pitchFamily="34" charset="0"/>
            </a:rPr>
            <a:t>98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7,4%</a:t>
          </a:r>
        </a:p>
        <a:p>
          <a:r>
            <a:rPr lang="es-ES" sz="800" b="1" dirty="0">
              <a:solidFill>
                <a:schemeClr val="bg1"/>
              </a:solidFill>
              <a:latin typeface="Arial Narrow" panose="020B0606020202030204" pitchFamily="34" charset="0"/>
            </a:rPr>
            <a:t>37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17%</a:t>
          </a:r>
        </a:p>
        <a:p>
          <a:r>
            <a:rPr lang="es-ES" sz="800" b="1" dirty="0">
              <a:solidFill>
                <a:schemeClr val="bg1"/>
              </a:solidFill>
              <a:latin typeface="Arial Narrow" panose="020B0606020202030204" pitchFamily="34" charset="0"/>
            </a:rPr>
            <a:t>85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34,5%</a:t>
          </a:r>
        </a:p>
        <a:p>
          <a:r>
            <a:rPr lang="es-ES" sz="800" b="1" dirty="0">
              <a:solidFill>
                <a:schemeClr val="bg1"/>
              </a:solidFill>
              <a:latin typeface="Arial Narrow" panose="020B0606020202030204" pitchFamily="34" charset="0"/>
            </a:rPr>
            <a:t>172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18,8%</a:t>
          </a:r>
        </a:p>
        <a:p>
          <a:r>
            <a:rPr lang="es-ES" sz="800" b="1" dirty="0">
              <a:solidFill>
                <a:schemeClr val="bg1"/>
              </a:solidFill>
              <a:latin typeface="Arial Narrow" panose="020B0606020202030204" pitchFamily="34" charset="0"/>
            </a:rPr>
            <a:t>94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2,6%</a:t>
          </a:r>
        </a:p>
        <a:p>
          <a:r>
            <a:rPr lang="es-ES" sz="800" b="1" dirty="0">
              <a:solidFill>
                <a:schemeClr val="bg1"/>
              </a:solidFill>
              <a:latin typeface="Arial Narrow" panose="020B0606020202030204" pitchFamily="34" charset="0"/>
            </a:rPr>
            <a:t>13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17,1%</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26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17,1%</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26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5,3%</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8 casos</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7,9%</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12 casos</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28,9%</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44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23,7%</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36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19,6%</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98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7,4%</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37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85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34,5%</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172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94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2,6%</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13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32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920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1034649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2825015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2068746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12</a:t>
            </a:fld>
            <a:endParaRPr lang="es-ES"/>
          </a:p>
        </p:txBody>
      </p:sp>
    </p:spTree>
    <p:extLst>
      <p:ext uri="{BB962C8B-B14F-4D97-AF65-F5344CB8AC3E}">
        <p14:creationId xmlns:p14="http://schemas.microsoft.com/office/powerpoint/2010/main" val="4078614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16</a:t>
            </a:fld>
            <a:endParaRPr lang="es-ES" dirty="0"/>
          </a:p>
        </p:txBody>
      </p:sp>
    </p:spTree>
    <p:extLst>
      <p:ext uri="{BB962C8B-B14F-4D97-AF65-F5344CB8AC3E}">
        <p14:creationId xmlns:p14="http://schemas.microsoft.com/office/powerpoint/2010/main" val="271049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17</a:t>
            </a:fld>
            <a:endParaRPr lang="es-ES" dirty="0"/>
          </a:p>
        </p:txBody>
      </p:sp>
    </p:spTree>
    <p:extLst>
      <p:ext uri="{BB962C8B-B14F-4D97-AF65-F5344CB8AC3E}">
        <p14:creationId xmlns:p14="http://schemas.microsoft.com/office/powerpoint/2010/main" val="279032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03/08/2026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03/08/2026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428089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microsoft.com/office/2007/relationships/hdphoto" Target="../media/hdphoto2.wdp"/><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41.png"/><Relationship Id="rId4" Type="http://schemas.openxmlformats.org/officeDocument/2006/relationships/image" Target="../media/image3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51.png"/><Relationship Id="rId3" Type="http://schemas.openxmlformats.org/officeDocument/2006/relationships/image" Target="../media/image44.emf"/><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49.pn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7.png"/><Relationship Id="rId20" Type="http://schemas.openxmlformats.org/officeDocument/2006/relationships/image" Target="../media/image53.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48.png"/><Relationship Id="rId5"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47.png"/><Relationship Id="rId19" Type="http://schemas.openxmlformats.org/officeDocument/2006/relationships/image" Target="../media/image52.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4.png"/><Relationship Id="rId18" Type="http://schemas.openxmlformats.org/officeDocument/2006/relationships/image" Target="../media/image67.png"/><Relationship Id="rId3" Type="http://schemas.openxmlformats.org/officeDocument/2006/relationships/image" Target="../media/image61.png"/><Relationship Id="rId7" Type="http://schemas.openxmlformats.org/officeDocument/2006/relationships/image" Target="../media/image13.png"/><Relationship Id="rId12" Type="http://schemas.microsoft.com/office/2007/relationships/hdphoto" Target="../media/hdphoto7.wdp"/><Relationship Id="rId17" Type="http://schemas.openxmlformats.org/officeDocument/2006/relationships/image" Target="../media/image66.png"/><Relationship Id="rId2" Type="http://schemas.openxmlformats.org/officeDocument/2006/relationships/image" Target="../media/image3.png"/><Relationship Id="rId16" Type="http://schemas.microsoft.com/office/2007/relationships/hdphoto" Target="../media/hdphoto2.wdp"/><Relationship Id="rId1" Type="http://schemas.openxmlformats.org/officeDocument/2006/relationships/slideLayout" Target="../slideLayouts/slideLayout10.xml"/><Relationship Id="rId6" Type="http://schemas.microsoft.com/office/2007/relationships/hdphoto" Target="../media/hdphoto5.wdp"/><Relationship Id="rId11" Type="http://schemas.openxmlformats.org/officeDocument/2006/relationships/image" Target="../media/image64.png"/><Relationship Id="rId5" Type="http://schemas.openxmlformats.org/officeDocument/2006/relationships/image" Target="../media/image62.png"/><Relationship Id="rId15" Type="http://schemas.openxmlformats.org/officeDocument/2006/relationships/image" Target="../media/image3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63.png"/><Relationship Id="rId1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74.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52.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19.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78.png"/><Relationship Id="rId7" Type="http://schemas.openxmlformats.org/officeDocument/2006/relationships/chart" Target="../charts/chart4.xml"/><Relationship Id="rId2" Type="http://schemas.openxmlformats.org/officeDocument/2006/relationships/image" Target="../media/image77.png"/><Relationship Id="rId1" Type="http://schemas.openxmlformats.org/officeDocument/2006/relationships/slideLayout" Target="../slideLayouts/slideLayout10.xml"/><Relationship Id="rId6" Type="http://schemas.openxmlformats.org/officeDocument/2006/relationships/chart" Target="../charts/chart3.xml"/><Relationship Id="rId5" Type="http://schemas.openxmlformats.org/officeDocument/2006/relationships/image" Target="../media/image80.png"/><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3.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82.png"/><Relationship Id="rId5" Type="http://schemas.openxmlformats.org/officeDocument/2006/relationships/image" Target="../media/image1.jp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12" Type="http://schemas.openxmlformats.org/officeDocument/2006/relationships/image" Target="../media/image92.png"/><Relationship Id="rId2" Type="http://schemas.openxmlformats.org/officeDocument/2006/relationships/image" Target="../media/image81.png"/><Relationship Id="rId1" Type="http://schemas.openxmlformats.org/officeDocument/2006/relationships/slideLayout" Target="../slideLayouts/slideLayout10.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1.jpg"/></Relationships>
</file>

<file path=ppt/slides/_rels/slide25.xml.rels><?xml version="1.0" encoding="UTF-8" standalone="yes"?>
<Relationships xmlns="http://schemas.openxmlformats.org/package/2006/relationships"><Relationship Id="rId8" Type="http://schemas.openxmlformats.org/officeDocument/2006/relationships/image" Target="../media/image97.jpeg"/><Relationship Id="rId13" Type="http://schemas.openxmlformats.org/officeDocument/2006/relationships/image" Target="../media/image102.png"/><Relationship Id="rId18" Type="http://schemas.openxmlformats.org/officeDocument/2006/relationships/image" Target="../media/image105.png"/><Relationship Id="rId3" Type="http://schemas.openxmlformats.org/officeDocument/2006/relationships/image" Target="../media/image93.png"/><Relationship Id="rId7" Type="http://schemas.openxmlformats.org/officeDocument/2006/relationships/image" Target="../media/image1.jpg"/><Relationship Id="rId12" Type="http://schemas.openxmlformats.org/officeDocument/2006/relationships/image" Target="../media/image101.png"/><Relationship Id="rId17" Type="http://schemas.openxmlformats.org/officeDocument/2006/relationships/image" Target="../media/image104.jpeg"/><Relationship Id="rId2" Type="http://schemas.openxmlformats.org/officeDocument/2006/relationships/image" Target="../media/image81.png"/><Relationship Id="rId16" Type="http://schemas.openxmlformats.org/officeDocument/2006/relationships/image" Target="../media/image103.png"/><Relationship Id="rId1" Type="http://schemas.openxmlformats.org/officeDocument/2006/relationships/slideLayout" Target="../slideLayouts/slideLayout10.xml"/><Relationship Id="rId6" Type="http://schemas.openxmlformats.org/officeDocument/2006/relationships/image" Target="../media/image96.png"/><Relationship Id="rId11" Type="http://schemas.openxmlformats.org/officeDocument/2006/relationships/image" Target="../media/image100.png"/><Relationship Id="rId5" Type="http://schemas.openxmlformats.org/officeDocument/2006/relationships/image" Target="../media/image95.png"/><Relationship Id="rId15" Type="http://schemas.microsoft.com/office/2007/relationships/hdphoto" Target="../media/hdphoto2.wdp"/><Relationship Id="rId10" Type="http://schemas.openxmlformats.org/officeDocument/2006/relationships/image" Target="../media/image99.png"/><Relationship Id="rId19" Type="http://schemas.openxmlformats.org/officeDocument/2006/relationships/image" Target="../media/image106.jpeg"/><Relationship Id="rId4" Type="http://schemas.openxmlformats.org/officeDocument/2006/relationships/image" Target="../media/image94.png"/><Relationship Id="rId9" Type="http://schemas.openxmlformats.org/officeDocument/2006/relationships/image" Target="../media/image98.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7.png"/><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9.png"/><Relationship Id="rId7" Type="http://schemas.openxmlformats.org/officeDocument/2006/relationships/image" Target="../media/image111.emf"/><Relationship Id="rId2" Type="http://schemas.openxmlformats.org/officeDocument/2006/relationships/image" Target="../media/image108.png"/><Relationship Id="rId1" Type="http://schemas.openxmlformats.org/officeDocument/2006/relationships/slideLayout" Target="../slideLayouts/slideLayout10.xml"/><Relationship Id="rId6" Type="http://schemas.openxmlformats.org/officeDocument/2006/relationships/image" Target="../media/image110.png"/><Relationship Id="rId5" Type="http://schemas.openxmlformats.org/officeDocument/2006/relationships/image" Target="../media/image13.png"/><Relationship Id="rId10" Type="http://schemas.openxmlformats.org/officeDocument/2006/relationships/image" Target="../media/image114.png"/><Relationship Id="rId4" Type="http://schemas.openxmlformats.org/officeDocument/2006/relationships/image" Target="../media/image51.png"/><Relationship Id="rId9" Type="http://schemas.openxmlformats.org/officeDocument/2006/relationships/image" Target="../media/image113.png"/></Relationships>
</file>

<file path=ppt/slides/_rels/slide28.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image" Target="../media/image13.png"/><Relationship Id="rId7" Type="http://schemas.openxmlformats.org/officeDocument/2006/relationships/image" Target="../media/image110.png"/><Relationship Id="rId12" Type="http://schemas.openxmlformats.org/officeDocument/2006/relationships/image" Target="../media/image122.png"/><Relationship Id="rId2" Type="http://schemas.openxmlformats.org/officeDocument/2006/relationships/image" Target="../media/image115.emf"/><Relationship Id="rId1" Type="http://schemas.openxmlformats.org/officeDocument/2006/relationships/slideLayout" Target="../slideLayouts/slideLayout10.xml"/><Relationship Id="rId6" Type="http://schemas.openxmlformats.org/officeDocument/2006/relationships/image" Target="../media/image117.png"/><Relationship Id="rId11" Type="http://schemas.openxmlformats.org/officeDocument/2006/relationships/image" Target="../media/image121.png"/><Relationship Id="rId5" Type="http://schemas.openxmlformats.org/officeDocument/2006/relationships/image" Target="../media/image116.png"/><Relationship Id="rId10" Type="http://schemas.openxmlformats.org/officeDocument/2006/relationships/image" Target="../media/image120.png"/><Relationship Id="rId4" Type="http://schemas.openxmlformats.org/officeDocument/2006/relationships/image" Target="../media/image19.png"/><Relationship Id="rId9" Type="http://schemas.openxmlformats.org/officeDocument/2006/relationships/image" Target="../media/image119.png"/><Relationship Id="rId14" Type="http://schemas.openxmlformats.org/officeDocument/2006/relationships/image" Target="../media/image124.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5.png"/><Relationship Id="rId10" Type="http://schemas.openxmlformats.org/officeDocument/2006/relationships/image" Target="../media/image126.png"/><Relationship Id="rId4" Type="http://schemas.openxmlformats.org/officeDocument/2006/relationships/image" Target="../media/image13.png"/><Relationship Id="rId9" Type="http://schemas.openxmlformats.org/officeDocument/2006/relationships/image" Target="../media/image12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32.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05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20</a:t>
              </a:r>
              <a:r>
                <a:rPr lang="es-ES" sz="800" b="1" dirty="0" smtClean="0">
                  <a:latin typeface="Arial Narrow"/>
                  <a:ea typeface="Arial Narrow"/>
                  <a:cs typeface="Arial Narrow"/>
                  <a:sym typeface="Arial Narrow"/>
                </a:rPr>
                <a:t>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mayo 23 </a:t>
              </a:r>
              <a:r>
                <a:rPr lang="es-ES" sz="800" b="1" dirty="0" smtClean="0">
                  <a:latin typeface="Arial Narrow"/>
                  <a:ea typeface="Arial Narrow"/>
                  <a:cs typeface="Arial Narrow"/>
                  <a:sym typeface="Arial Narrow"/>
                </a:rPr>
                <a:t>de 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V- 2026</a:t>
            </a:r>
          </a:p>
        </p:txBody>
      </p:sp>
      <p:sp>
        <p:nvSpPr>
          <p:cNvPr id="18" name="17 Rectángulo"/>
          <p:cNvSpPr/>
          <p:nvPr/>
        </p:nvSpPr>
        <p:spPr>
          <a:xfrm>
            <a:off x="0" y="6283733"/>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10</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539430"/>
          </a:xfrm>
          <a:prstGeom prst="rect">
            <a:avLst/>
          </a:prstGeom>
          <a:noFill/>
        </p:spPr>
        <p:txBody>
          <a:bodyPr wrap="square">
            <a:spAutoFit/>
          </a:bodyPr>
          <a:lstStyle/>
          <a:p>
            <a:pPr algn="just"/>
            <a:r>
              <a:rPr lang="es-ES" dirty="0"/>
              <a:t>Se evidencia una disminución de 158  casos con relación al mismo periodo de tiempo del año 2025 donde se notificaron 261 casos, esto es un 60,5%  menos. El 91%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60,2% de la población afectada es de sexo masculino. El 30,0% han requerido ser hospitalizados, no se reportó 1 muerte en masculino de 51 años de edad. La incidencia general acumulada del evento es del 4,1% por cada cien mil habitantes, es la incidencia más baja de los últimos 4 años. en estos momentos nos encontramos en zona de seguridad. </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01810" y="64353"/>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28326" y="4077695"/>
            <a:ext cx="7214626"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E5B27B9E-1486-48FE-800A-6DB63F6A6CB9}"/>
              </a:ext>
            </a:extLst>
          </p:cNvPr>
          <p:cNvPicPr>
            <a:picLocks noChangeAspect="1"/>
          </p:cNvPicPr>
          <p:nvPr/>
        </p:nvPicPr>
        <p:blipFill>
          <a:blip r:embed="rId7"/>
          <a:stretch>
            <a:fillRect/>
          </a:stretch>
        </p:blipFill>
        <p:spPr>
          <a:xfrm>
            <a:off x="101110" y="3370444"/>
            <a:ext cx="1896020" cy="487722"/>
          </a:xfrm>
          <a:prstGeom prst="rect">
            <a:avLst/>
          </a:prstGeom>
        </p:spPr>
      </p:pic>
      <p:sp>
        <p:nvSpPr>
          <p:cNvPr id="23" name="6 CuadroTexto">
            <a:extLst>
              <a:ext uri="{FF2B5EF4-FFF2-40B4-BE49-F238E27FC236}">
                <a16:creationId xmlns:a16="http://schemas.microsoft.com/office/drawing/2014/main" id="{0DA5E1A5-D2A6-4434-A8E4-DCCEFAD9A790}"/>
              </a:ext>
            </a:extLst>
          </p:cNvPr>
          <p:cNvSpPr txBox="1"/>
          <p:nvPr/>
        </p:nvSpPr>
        <p:spPr>
          <a:xfrm>
            <a:off x="458092" y="3390214"/>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103</a:t>
            </a:r>
          </a:p>
        </p:txBody>
      </p:sp>
      <p:grpSp>
        <p:nvGrpSpPr>
          <p:cNvPr id="22" name="57 Grupo">
            <a:extLst>
              <a:ext uri="{FF2B5EF4-FFF2-40B4-BE49-F238E27FC236}">
                <a16:creationId xmlns:a16="http://schemas.microsoft.com/office/drawing/2014/main" id="{414204EF-F137-48D1-B60D-6342A8A4D4E6}"/>
              </a:ext>
            </a:extLst>
          </p:cNvPr>
          <p:cNvGrpSpPr/>
          <p:nvPr/>
        </p:nvGrpSpPr>
        <p:grpSpPr>
          <a:xfrm>
            <a:off x="236743" y="4682638"/>
            <a:ext cx="802947" cy="1613612"/>
            <a:chOff x="1059074" y="553075"/>
            <a:chExt cx="823384" cy="1630306"/>
          </a:xfrm>
        </p:grpSpPr>
        <p:pic>
          <p:nvPicPr>
            <p:cNvPr id="25" name="Picture 3">
              <a:extLst>
                <a:ext uri="{FF2B5EF4-FFF2-40B4-BE49-F238E27FC236}">
                  <a16:creationId xmlns:a16="http://schemas.microsoft.com/office/drawing/2014/main" id="{ADBFC513-0AF8-4A67-A2C8-BB59D2A90D08}"/>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59 Rectángulo redondeado">
              <a:extLst>
                <a:ext uri="{FF2B5EF4-FFF2-40B4-BE49-F238E27FC236}">
                  <a16:creationId xmlns:a16="http://schemas.microsoft.com/office/drawing/2014/main" id="{FBA7DB97-CCFC-4851-905B-C3BD0B72FB33}"/>
                </a:ext>
              </a:extLst>
            </p:cNvPr>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60,2%</a:t>
              </a:r>
            </a:p>
          </p:txBody>
        </p:sp>
        <p:sp>
          <p:nvSpPr>
            <p:cNvPr id="28" name="60 Rectángulo">
              <a:extLst>
                <a:ext uri="{FF2B5EF4-FFF2-40B4-BE49-F238E27FC236}">
                  <a16:creationId xmlns:a16="http://schemas.microsoft.com/office/drawing/2014/main" id="{3248B9B4-A818-4AFE-B191-52D772C599E5}"/>
                </a:ext>
              </a:extLst>
            </p:cNvPr>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29" name="61 Rectángulo">
              <a:extLst>
                <a:ext uri="{FF2B5EF4-FFF2-40B4-BE49-F238E27FC236}">
                  <a16:creationId xmlns:a16="http://schemas.microsoft.com/office/drawing/2014/main" id="{5C885902-75B9-4038-89A3-6C6AAEBFB9C9}"/>
                </a:ext>
              </a:extLst>
            </p:cNvPr>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62 casos</a:t>
              </a:r>
              <a:endParaRPr lang="es-CO" sz="1200" dirty="0"/>
            </a:p>
          </p:txBody>
        </p:sp>
      </p:grpSp>
      <p:grpSp>
        <p:nvGrpSpPr>
          <p:cNvPr id="30" name="2 Grupo">
            <a:extLst>
              <a:ext uri="{FF2B5EF4-FFF2-40B4-BE49-F238E27FC236}">
                <a16:creationId xmlns:a16="http://schemas.microsoft.com/office/drawing/2014/main" id="{96EFAB70-6ACB-4038-A78C-C69BB5283CBD}"/>
              </a:ext>
            </a:extLst>
          </p:cNvPr>
          <p:cNvGrpSpPr/>
          <p:nvPr/>
        </p:nvGrpSpPr>
        <p:grpSpPr>
          <a:xfrm>
            <a:off x="1306087" y="4655670"/>
            <a:ext cx="814251" cy="1629540"/>
            <a:chOff x="3171391" y="6660232"/>
            <a:chExt cx="814251" cy="1629540"/>
          </a:xfrm>
        </p:grpSpPr>
        <p:sp>
          <p:nvSpPr>
            <p:cNvPr id="33" name="56 Rectángulo redondeado">
              <a:extLst>
                <a:ext uri="{FF2B5EF4-FFF2-40B4-BE49-F238E27FC236}">
                  <a16:creationId xmlns:a16="http://schemas.microsoft.com/office/drawing/2014/main" id="{82609E5F-1384-481C-9A58-35677F1BD559}"/>
                </a:ext>
              </a:extLst>
            </p:cNvPr>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39,8%</a:t>
              </a:r>
            </a:p>
          </p:txBody>
        </p:sp>
        <p:sp>
          <p:nvSpPr>
            <p:cNvPr id="34" name="63 Rectángulo">
              <a:extLst>
                <a:ext uri="{FF2B5EF4-FFF2-40B4-BE49-F238E27FC236}">
                  <a16:creationId xmlns:a16="http://schemas.microsoft.com/office/drawing/2014/main" id="{D621AEA7-E1E1-446A-A1F1-433C312F737F}"/>
                </a:ext>
              </a:extLst>
            </p:cNvPr>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35" name="64 Rectángulo">
              <a:extLst>
                <a:ext uri="{FF2B5EF4-FFF2-40B4-BE49-F238E27FC236}">
                  <a16:creationId xmlns:a16="http://schemas.microsoft.com/office/drawing/2014/main" id="{67FF0587-72CA-4ECB-BFDC-5A1B73D7C6EA}"/>
                </a:ext>
              </a:extLst>
            </p:cNvPr>
            <p:cNvSpPr/>
            <p:nvPr/>
          </p:nvSpPr>
          <p:spPr>
            <a:xfrm>
              <a:off x="3206840" y="8012773"/>
              <a:ext cx="720069" cy="276999"/>
            </a:xfrm>
            <a:prstGeom prst="rect">
              <a:avLst/>
            </a:prstGeom>
          </p:spPr>
          <p:txBody>
            <a:bodyPr wrap="none">
              <a:spAutoFit/>
            </a:bodyPr>
            <a:lstStyle/>
            <a:p>
              <a:r>
                <a:rPr lang="es-ES" sz="1200" b="1" dirty="0">
                  <a:latin typeface="Arial Narrow" panose="020B0606020202030204" pitchFamily="34" charset="0"/>
                </a:rPr>
                <a:t>41 casos</a:t>
              </a:r>
              <a:endParaRPr lang="es-CO" sz="1200" dirty="0"/>
            </a:p>
          </p:txBody>
        </p:sp>
        <p:pic>
          <p:nvPicPr>
            <p:cNvPr id="36" name="Picture 3">
              <a:extLst>
                <a:ext uri="{FF2B5EF4-FFF2-40B4-BE49-F238E27FC236}">
                  <a16:creationId xmlns:a16="http://schemas.microsoft.com/office/drawing/2014/main" id="{12CA9CD9-8E27-4CD5-AA79-64047FEBABC0}"/>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65 Grupo">
            <a:extLst>
              <a:ext uri="{FF2B5EF4-FFF2-40B4-BE49-F238E27FC236}">
                <a16:creationId xmlns:a16="http://schemas.microsoft.com/office/drawing/2014/main" id="{A81E8DFA-9257-420A-89A4-6C63013ACDB6}"/>
              </a:ext>
            </a:extLst>
          </p:cNvPr>
          <p:cNvGrpSpPr/>
          <p:nvPr/>
        </p:nvGrpSpPr>
        <p:grpSpPr>
          <a:xfrm>
            <a:off x="3687686" y="5308215"/>
            <a:ext cx="942887" cy="919078"/>
            <a:chOff x="3854422" y="1241665"/>
            <a:chExt cx="934485" cy="919078"/>
          </a:xfrm>
        </p:grpSpPr>
        <p:sp>
          <p:nvSpPr>
            <p:cNvPr id="56" name="66 Rectángulo redondeado">
              <a:extLst>
                <a:ext uri="{FF2B5EF4-FFF2-40B4-BE49-F238E27FC236}">
                  <a16:creationId xmlns:a16="http://schemas.microsoft.com/office/drawing/2014/main" id="{898B0978-2233-4AA2-8D87-620146B7ED89}"/>
                </a:ext>
              </a:extLst>
            </p:cNvPr>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1,0%</a:t>
              </a:r>
            </a:p>
          </p:txBody>
        </p:sp>
        <p:sp>
          <p:nvSpPr>
            <p:cNvPr id="57" name="67 Rectángulo">
              <a:extLst>
                <a:ext uri="{FF2B5EF4-FFF2-40B4-BE49-F238E27FC236}">
                  <a16:creationId xmlns:a16="http://schemas.microsoft.com/office/drawing/2014/main" id="{124F4FAC-24A1-403F-8FA1-6914390057C9}"/>
                </a:ext>
              </a:extLst>
            </p:cNvPr>
            <p:cNvSpPr/>
            <p:nvPr/>
          </p:nvSpPr>
          <p:spPr>
            <a:xfrm>
              <a:off x="3854422" y="1241665"/>
              <a:ext cx="934485"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Defunciones</a:t>
              </a:r>
            </a:p>
          </p:txBody>
        </p:sp>
        <p:sp>
          <p:nvSpPr>
            <p:cNvPr id="58" name="68 Rectángulo">
              <a:extLst>
                <a:ext uri="{FF2B5EF4-FFF2-40B4-BE49-F238E27FC236}">
                  <a16:creationId xmlns:a16="http://schemas.microsoft.com/office/drawing/2014/main" id="{B2E947C5-0650-450F-AF01-FBFCCD462FC7}"/>
                </a:ext>
              </a:extLst>
            </p:cNvPr>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1 casos</a:t>
              </a:r>
              <a:endParaRPr lang="es-CO" sz="1200" dirty="0"/>
            </a:p>
          </p:txBody>
        </p:sp>
      </p:grpSp>
      <p:grpSp>
        <p:nvGrpSpPr>
          <p:cNvPr id="59" name="84 Grupo">
            <a:extLst>
              <a:ext uri="{FF2B5EF4-FFF2-40B4-BE49-F238E27FC236}">
                <a16:creationId xmlns:a16="http://schemas.microsoft.com/office/drawing/2014/main" id="{DA10BA07-6903-4248-BEFA-857D84162BD9}"/>
              </a:ext>
            </a:extLst>
          </p:cNvPr>
          <p:cNvGrpSpPr/>
          <p:nvPr/>
        </p:nvGrpSpPr>
        <p:grpSpPr>
          <a:xfrm>
            <a:off x="2233970" y="5279557"/>
            <a:ext cx="1336961" cy="690596"/>
            <a:chOff x="118033" y="7416894"/>
            <a:chExt cx="1509425" cy="402381"/>
          </a:xfrm>
        </p:grpSpPr>
        <p:sp>
          <p:nvSpPr>
            <p:cNvPr id="60" name="85 CuadroTexto">
              <a:extLst>
                <a:ext uri="{FF2B5EF4-FFF2-40B4-BE49-F238E27FC236}">
                  <a16:creationId xmlns:a16="http://schemas.microsoft.com/office/drawing/2014/main" id="{A5B3E990-1636-4F28-A387-BAF33F3F5B6D}"/>
                </a:ext>
              </a:extLst>
            </p:cNvPr>
            <p:cNvSpPr txBox="1"/>
            <p:nvPr/>
          </p:nvSpPr>
          <p:spPr>
            <a:xfrm>
              <a:off x="118033" y="7416894"/>
              <a:ext cx="1509425" cy="161396"/>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61" name="86 Rectángulo redondeado">
              <a:extLst>
                <a:ext uri="{FF2B5EF4-FFF2-40B4-BE49-F238E27FC236}">
                  <a16:creationId xmlns:a16="http://schemas.microsoft.com/office/drawing/2014/main" id="{00B32D40-E52A-4B5C-8D49-6B08D804FB1D}"/>
                </a:ext>
              </a:extLst>
            </p:cNvPr>
            <p:cNvSpPr/>
            <p:nvPr/>
          </p:nvSpPr>
          <p:spPr>
            <a:xfrm>
              <a:off x="258595" y="7589001"/>
              <a:ext cx="1091289"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30,0%</a:t>
              </a:r>
            </a:p>
          </p:txBody>
        </p:sp>
      </p:grpSp>
      <p:pic>
        <p:nvPicPr>
          <p:cNvPr id="62" name="Picture 5">
            <a:extLst>
              <a:ext uri="{FF2B5EF4-FFF2-40B4-BE49-F238E27FC236}">
                <a16:creationId xmlns:a16="http://schemas.microsoft.com/office/drawing/2014/main" id="{A98F65B1-DECA-4517-B22A-2E645E1CD27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2461427" y="4624258"/>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64 Rectángulo">
            <a:extLst>
              <a:ext uri="{FF2B5EF4-FFF2-40B4-BE49-F238E27FC236}">
                <a16:creationId xmlns:a16="http://schemas.microsoft.com/office/drawing/2014/main" id="{D65CBE69-47BB-43F0-8B14-D15DB9BEAC3B}"/>
              </a:ext>
            </a:extLst>
          </p:cNvPr>
          <p:cNvSpPr/>
          <p:nvPr/>
        </p:nvSpPr>
        <p:spPr>
          <a:xfrm>
            <a:off x="2444017" y="5934988"/>
            <a:ext cx="790601" cy="276999"/>
          </a:xfrm>
          <a:prstGeom prst="rect">
            <a:avLst/>
          </a:prstGeom>
        </p:spPr>
        <p:txBody>
          <a:bodyPr wrap="none">
            <a:spAutoFit/>
          </a:bodyPr>
          <a:lstStyle/>
          <a:p>
            <a:r>
              <a:rPr lang="es-ES" sz="1200" b="1" dirty="0">
                <a:latin typeface="Arial Narrow" panose="020B0606020202030204" pitchFamily="34" charset="0"/>
              </a:rPr>
              <a:t>  31 casos</a:t>
            </a:r>
            <a:endParaRPr lang="es-CO" sz="1200" dirty="0"/>
          </a:p>
        </p:txBody>
      </p:sp>
      <p:pic>
        <p:nvPicPr>
          <p:cNvPr id="8" name="Imagen 7">
            <a:extLst>
              <a:ext uri="{FF2B5EF4-FFF2-40B4-BE49-F238E27FC236}">
                <a16:creationId xmlns:a16="http://schemas.microsoft.com/office/drawing/2014/main" id="{3AFA3B4C-7F4E-492E-B9D8-D4E887DBF903}"/>
              </a:ext>
            </a:extLst>
          </p:cNvPr>
          <p:cNvPicPr>
            <a:picLocks noChangeAspect="1"/>
          </p:cNvPicPr>
          <p:nvPr/>
        </p:nvPicPr>
        <p:blipFill>
          <a:blip r:embed="rId11"/>
          <a:stretch>
            <a:fillRect/>
          </a:stretch>
        </p:blipFill>
        <p:spPr>
          <a:xfrm>
            <a:off x="1238385" y="4121247"/>
            <a:ext cx="3206774" cy="329213"/>
          </a:xfrm>
          <a:prstGeom prst="rect">
            <a:avLst/>
          </a:prstGeom>
        </p:spPr>
      </p:pic>
      <p:grpSp>
        <p:nvGrpSpPr>
          <p:cNvPr id="65" name="14 Grupo">
            <a:extLst>
              <a:ext uri="{FF2B5EF4-FFF2-40B4-BE49-F238E27FC236}">
                <a16:creationId xmlns:a16="http://schemas.microsoft.com/office/drawing/2014/main" id="{2CCCF364-C7A6-446B-9828-5C0D0F7333AC}"/>
              </a:ext>
            </a:extLst>
          </p:cNvPr>
          <p:cNvGrpSpPr/>
          <p:nvPr/>
        </p:nvGrpSpPr>
        <p:grpSpPr>
          <a:xfrm>
            <a:off x="204352" y="4149300"/>
            <a:ext cx="747008" cy="282239"/>
            <a:chOff x="2448322" y="74775"/>
            <a:chExt cx="568832" cy="261610"/>
          </a:xfrm>
        </p:grpSpPr>
        <p:sp>
          <p:nvSpPr>
            <p:cNvPr id="66" name="10 Elipse">
              <a:extLst>
                <a:ext uri="{FF2B5EF4-FFF2-40B4-BE49-F238E27FC236}">
                  <a16:creationId xmlns:a16="http://schemas.microsoft.com/office/drawing/2014/main" id="{1CF023DB-69CD-4670-8D80-6BB807F523D0}"/>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7" name="12 Conector recto">
              <a:extLst>
                <a:ext uri="{FF2B5EF4-FFF2-40B4-BE49-F238E27FC236}">
                  <a16:creationId xmlns:a16="http://schemas.microsoft.com/office/drawing/2014/main" id="{FBF62F54-755D-4510-9AE9-2134683D66C4}"/>
                </a:ext>
              </a:extLst>
            </p:cNvPr>
            <p:cNvCxnSpPr>
              <a:cxnSpLocks/>
              <a:stCxn id="66"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8" name="Picture 6">
            <a:extLst>
              <a:ext uri="{FF2B5EF4-FFF2-40B4-BE49-F238E27FC236}">
                <a16:creationId xmlns:a16="http://schemas.microsoft.com/office/drawing/2014/main" id="{1E16EBF1-FAB3-4853-A6B6-EDAEA6A3FBD4}"/>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3625819" y="4657839"/>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 name="69 Rectángulo">
            <a:extLst>
              <a:ext uri="{FF2B5EF4-FFF2-40B4-BE49-F238E27FC236}">
                <a16:creationId xmlns:a16="http://schemas.microsoft.com/office/drawing/2014/main" id="{108E0740-8425-44CC-9FBB-41BCFA26F5D8}"/>
              </a:ext>
            </a:extLst>
          </p:cNvPr>
          <p:cNvSpPr/>
          <p:nvPr/>
        </p:nvSpPr>
        <p:spPr>
          <a:xfrm>
            <a:off x="-45089" y="8682502"/>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Hepatitis A Periodo epidemiológico V 2026(p). </a:t>
            </a:r>
          </a:p>
        </p:txBody>
      </p:sp>
      <p:sp>
        <p:nvSpPr>
          <p:cNvPr id="70" name="17 Rectángulo">
            <a:extLst>
              <a:ext uri="{FF2B5EF4-FFF2-40B4-BE49-F238E27FC236}">
                <a16:creationId xmlns:a16="http://schemas.microsoft.com/office/drawing/2014/main" id="{ECA8E100-C615-40F8-8F58-CB5D0FBFF36D}"/>
              </a:ext>
            </a:extLst>
          </p:cNvPr>
          <p:cNvSpPr/>
          <p:nvPr/>
        </p:nvSpPr>
        <p:spPr>
          <a:xfrm>
            <a:off x="3834175" y="8659877"/>
            <a:ext cx="3366725"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Hepatitis A Medellín, por periodo epidemiológico  2026(p). </a:t>
            </a:r>
          </a:p>
        </p:txBody>
      </p:sp>
      <p:sp>
        <p:nvSpPr>
          <p:cNvPr id="71" name="89 Rectángulo redondeado">
            <a:extLst>
              <a:ext uri="{FF2B5EF4-FFF2-40B4-BE49-F238E27FC236}">
                <a16:creationId xmlns:a16="http://schemas.microsoft.com/office/drawing/2014/main" id="{E1BE96D9-A5D6-4B60-9CF5-BE91FD69D0FB}"/>
              </a:ext>
            </a:extLst>
          </p:cNvPr>
          <p:cNvSpPr/>
          <p:nvPr/>
        </p:nvSpPr>
        <p:spPr>
          <a:xfrm>
            <a:off x="4891578" y="4730454"/>
            <a:ext cx="2103177"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70,8,% - 73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23,3% - 24 casos</a:t>
            </a:r>
          </a:p>
        </p:txBody>
      </p:sp>
      <p:pic>
        <p:nvPicPr>
          <p:cNvPr id="4" name="Imagen 3">
            <a:extLst>
              <a:ext uri="{FF2B5EF4-FFF2-40B4-BE49-F238E27FC236}">
                <a16:creationId xmlns:a16="http://schemas.microsoft.com/office/drawing/2014/main" id="{EC2B5F12-2DC1-461F-8662-F52F0A32D3FF}"/>
              </a:ext>
            </a:extLst>
          </p:cNvPr>
          <p:cNvPicPr>
            <a:picLocks noChangeAspect="1"/>
          </p:cNvPicPr>
          <p:nvPr/>
        </p:nvPicPr>
        <p:blipFill>
          <a:blip r:embed="rId14"/>
          <a:stretch>
            <a:fillRect/>
          </a:stretch>
        </p:blipFill>
        <p:spPr>
          <a:xfrm>
            <a:off x="-10193" y="6475542"/>
            <a:ext cx="3764245" cy="2241734"/>
          </a:xfrm>
          <a:prstGeom prst="rect">
            <a:avLst/>
          </a:prstGeom>
        </p:spPr>
      </p:pic>
      <p:pic>
        <p:nvPicPr>
          <p:cNvPr id="7" name="Imagen 6">
            <a:extLst>
              <a:ext uri="{FF2B5EF4-FFF2-40B4-BE49-F238E27FC236}">
                <a16:creationId xmlns:a16="http://schemas.microsoft.com/office/drawing/2014/main" id="{87492E42-5609-49A6-9906-AB50FA132EF1}"/>
              </a:ext>
            </a:extLst>
          </p:cNvPr>
          <p:cNvPicPr>
            <a:picLocks noChangeAspect="1"/>
          </p:cNvPicPr>
          <p:nvPr/>
        </p:nvPicPr>
        <p:blipFill>
          <a:blip r:embed="rId15"/>
          <a:stretch>
            <a:fillRect/>
          </a:stretch>
        </p:blipFill>
        <p:spPr>
          <a:xfrm>
            <a:off x="3754052" y="6310333"/>
            <a:ext cx="3446846" cy="2438723"/>
          </a:xfrm>
          <a:prstGeom prst="rect">
            <a:avLst/>
          </a:prstGeom>
        </p:spPr>
      </p:pic>
    </p:spTree>
    <p:extLst>
      <p:ext uri="{BB962C8B-B14F-4D97-AF65-F5344CB8AC3E}">
        <p14:creationId xmlns:p14="http://schemas.microsoft.com/office/powerpoint/2010/main" val="50532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5D2015D-35AF-4F46-A1D2-7FDCD432A7D9}"/>
              </a:ext>
            </a:extLst>
          </p:cNvPr>
          <p:cNvPicPr>
            <a:picLocks noChangeAspect="1"/>
          </p:cNvPicPr>
          <p:nvPr/>
        </p:nvPicPr>
        <p:blipFill>
          <a:blip r:embed="rId2"/>
          <a:stretch>
            <a:fillRect/>
          </a:stretch>
        </p:blipFill>
        <p:spPr>
          <a:xfrm>
            <a:off x="-18700" y="4236190"/>
            <a:ext cx="2179641" cy="2402421"/>
          </a:xfrm>
          <a:prstGeom prst="rect">
            <a:avLst/>
          </a:prstGeom>
        </p:spPr>
      </p:pic>
      <p:sp>
        <p:nvSpPr>
          <p:cNvPr id="26" name="13 Rectángulo">
            <a:extLst>
              <a:ext uri="{FF2B5EF4-FFF2-40B4-BE49-F238E27FC236}">
                <a16:creationId xmlns:a16="http://schemas.microsoft.com/office/drawing/2014/main" id="{9A921D88-2990-4967-BB1E-868FD37934E4}"/>
              </a:ext>
            </a:extLst>
          </p:cNvPr>
          <p:cNvSpPr/>
          <p:nvPr/>
        </p:nvSpPr>
        <p:spPr>
          <a:xfrm>
            <a:off x="0" y="-1"/>
            <a:ext cx="7171186"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6645294"/>
            <a:ext cx="2179242" cy="2485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3483" y="4661834"/>
            <a:ext cx="2200847" cy="276999"/>
          </a:xfrm>
          <a:prstGeom prst="rect">
            <a:avLst/>
          </a:prstGeom>
          <a:noFill/>
        </p:spPr>
        <p:txBody>
          <a:bodyPr wrap="square" rtlCol="0">
            <a:spAutoFit/>
          </a:bodyPr>
          <a:lstStyle/>
          <a:p>
            <a:r>
              <a:rPr lang="es-ES" sz="1200" b="1" dirty="0">
                <a:latin typeface="Arial Narrow" panose="020B0606020202030204" pitchFamily="34" charset="0"/>
              </a:rPr>
              <a:t>Periodo epidemiológico V - 2026</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11</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26738" y="4212585"/>
            <a:ext cx="2208885" cy="477013"/>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Fiebre Tifoidea</a:t>
            </a:r>
          </a:p>
        </p:txBody>
      </p:sp>
      <p:sp>
        <p:nvSpPr>
          <p:cNvPr id="24" name="CuadroTexto 23">
            <a:extLst>
              <a:ext uri="{FF2B5EF4-FFF2-40B4-BE49-F238E27FC236}">
                <a16:creationId xmlns:a16="http://schemas.microsoft.com/office/drawing/2014/main" id="{6648E232-D14A-490F-AFD2-D9F689787EAC}"/>
              </a:ext>
            </a:extLst>
          </p:cNvPr>
          <p:cNvSpPr txBox="1"/>
          <p:nvPr/>
        </p:nvSpPr>
        <p:spPr>
          <a:xfrm>
            <a:off x="2174196" y="4724120"/>
            <a:ext cx="4940457" cy="1600438"/>
          </a:xfrm>
          <a:prstGeom prst="rect">
            <a:avLst/>
          </a:prstGeom>
          <a:noFill/>
        </p:spPr>
        <p:txBody>
          <a:bodyPr wrap="square">
            <a:spAutoFit/>
          </a:bodyPr>
          <a:lstStyle/>
          <a:p>
            <a:pPr algn="just"/>
            <a:r>
              <a:rPr lang="es-ES" dirty="0"/>
              <a:t>Se evidencia una disminución de 22  casos con relación al mismo periodo de tiempo del año 2025 donde se notificaron 23 casos. El caso notificado corresponde a mujer de 31 semanas de embarazo la cual había realizado viaje con su familia a la costa caribe recientemente. </a:t>
            </a:r>
          </a:p>
          <a:p>
            <a:pPr algn="just"/>
            <a:r>
              <a:rPr lang="es-ES" dirty="0"/>
              <a:t>La incidencia del evento es de 0% por cada 100mil habitantes.</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4"/>
          <a:stretch>
            <a:fillRect/>
          </a:stretch>
        </p:blipFill>
        <p:spPr>
          <a:xfrm>
            <a:off x="2160940" y="4258315"/>
            <a:ext cx="5119750"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391934" y="4326432"/>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 name="Imagen 3">
            <a:extLst>
              <a:ext uri="{FF2B5EF4-FFF2-40B4-BE49-F238E27FC236}">
                <a16:creationId xmlns:a16="http://schemas.microsoft.com/office/drawing/2014/main" id="{B0F1A3A8-6877-47EC-AE57-632AB0D633E6}"/>
              </a:ext>
            </a:extLst>
          </p:cNvPr>
          <p:cNvPicPr>
            <a:picLocks noChangeAspect="1"/>
          </p:cNvPicPr>
          <p:nvPr/>
        </p:nvPicPr>
        <p:blipFill>
          <a:blip r:embed="rId5"/>
          <a:stretch>
            <a:fillRect/>
          </a:stretch>
        </p:blipFill>
        <p:spPr>
          <a:xfrm>
            <a:off x="42397" y="5230846"/>
            <a:ext cx="2036240" cy="2164268"/>
          </a:xfrm>
          <a:prstGeom prst="rect">
            <a:avLst/>
          </a:prstGeom>
        </p:spPr>
      </p:pic>
      <p:pic>
        <p:nvPicPr>
          <p:cNvPr id="19" name="Imagen 18">
            <a:extLst>
              <a:ext uri="{FF2B5EF4-FFF2-40B4-BE49-F238E27FC236}">
                <a16:creationId xmlns:a16="http://schemas.microsoft.com/office/drawing/2014/main" id="{67E3ADBD-2313-4085-89F3-FE0C8690E174}"/>
              </a:ext>
            </a:extLst>
          </p:cNvPr>
          <p:cNvPicPr>
            <a:picLocks noChangeAspect="1"/>
          </p:cNvPicPr>
          <p:nvPr/>
        </p:nvPicPr>
        <p:blipFill>
          <a:blip r:embed="rId6"/>
          <a:stretch>
            <a:fillRect/>
          </a:stretch>
        </p:blipFill>
        <p:spPr>
          <a:xfrm>
            <a:off x="134869" y="8325790"/>
            <a:ext cx="1896020" cy="487722"/>
          </a:xfrm>
          <a:prstGeom prst="rect">
            <a:avLst/>
          </a:prstGeom>
        </p:spPr>
      </p:pic>
      <p:sp>
        <p:nvSpPr>
          <p:cNvPr id="20" name="6 CuadroTexto">
            <a:extLst>
              <a:ext uri="{FF2B5EF4-FFF2-40B4-BE49-F238E27FC236}">
                <a16:creationId xmlns:a16="http://schemas.microsoft.com/office/drawing/2014/main" id="{FD9E4875-DD9B-40C0-A9B9-C00359606896}"/>
              </a:ext>
            </a:extLst>
          </p:cNvPr>
          <p:cNvSpPr txBox="1"/>
          <p:nvPr/>
        </p:nvSpPr>
        <p:spPr>
          <a:xfrm>
            <a:off x="574211" y="8357817"/>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7"/>
          <a:stretch>
            <a:fillRect/>
          </a:stretch>
        </p:blipFill>
        <p:spPr>
          <a:xfrm>
            <a:off x="3246510" y="4307202"/>
            <a:ext cx="2645893" cy="353599"/>
          </a:xfrm>
          <a:prstGeom prst="rect">
            <a:avLst/>
          </a:prstGeom>
        </p:spPr>
      </p:pic>
      <p:sp>
        <p:nvSpPr>
          <p:cNvPr id="25" name="63 CuadroTexto">
            <a:extLst>
              <a:ext uri="{FF2B5EF4-FFF2-40B4-BE49-F238E27FC236}">
                <a16:creationId xmlns:a16="http://schemas.microsoft.com/office/drawing/2014/main" id="{80FD19A8-4BCA-4736-B2AF-FF73DFFCB01D}"/>
              </a:ext>
            </a:extLst>
          </p:cNvPr>
          <p:cNvSpPr txBox="1"/>
          <p:nvPr/>
        </p:nvSpPr>
        <p:spPr>
          <a:xfrm>
            <a:off x="999631" y="62624"/>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 Hepatitis A </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117857" y="98458"/>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2" name="1 Rectángulo">
            <a:extLst>
              <a:ext uri="{FF2B5EF4-FFF2-40B4-BE49-F238E27FC236}">
                <a16:creationId xmlns:a16="http://schemas.microsoft.com/office/drawing/2014/main" id="{C0D5937E-B558-49C0-8160-0184487F5577}"/>
              </a:ext>
            </a:extLst>
          </p:cNvPr>
          <p:cNvSpPr/>
          <p:nvPr/>
        </p:nvSpPr>
        <p:spPr>
          <a:xfrm>
            <a:off x="2153691" y="8758211"/>
            <a:ext cx="4960962"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Fiebre Tifoidea con procedencia Medellin últimos nueve años semana 16 2026(p)</a:t>
            </a:r>
          </a:p>
        </p:txBody>
      </p:sp>
      <p:sp>
        <p:nvSpPr>
          <p:cNvPr id="33" name="1 Rectángulo">
            <a:extLst>
              <a:ext uri="{FF2B5EF4-FFF2-40B4-BE49-F238E27FC236}">
                <a16:creationId xmlns:a16="http://schemas.microsoft.com/office/drawing/2014/main" id="{D692119D-465C-4871-8A33-CA59276B4CA4}"/>
              </a:ext>
            </a:extLst>
          </p:cNvPr>
          <p:cNvSpPr/>
          <p:nvPr/>
        </p:nvSpPr>
        <p:spPr>
          <a:xfrm>
            <a:off x="-39906" y="3856656"/>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Hepatitis A, a periodo epidemiológico V acumulado. Medellín 2026(p)</a:t>
            </a:r>
          </a:p>
        </p:txBody>
      </p:sp>
      <p:pic>
        <p:nvPicPr>
          <p:cNvPr id="6" name="Imagen 5">
            <a:extLst>
              <a:ext uri="{FF2B5EF4-FFF2-40B4-BE49-F238E27FC236}">
                <a16:creationId xmlns:a16="http://schemas.microsoft.com/office/drawing/2014/main" id="{E4BFD1DC-88B5-4F41-9F5B-3FE52FFE117D}"/>
              </a:ext>
            </a:extLst>
          </p:cNvPr>
          <p:cNvPicPr>
            <a:picLocks noChangeAspect="1"/>
          </p:cNvPicPr>
          <p:nvPr/>
        </p:nvPicPr>
        <p:blipFill>
          <a:blip r:embed="rId8"/>
          <a:stretch>
            <a:fillRect/>
          </a:stretch>
        </p:blipFill>
        <p:spPr>
          <a:xfrm>
            <a:off x="0" y="431797"/>
            <a:ext cx="7200900" cy="3475185"/>
          </a:xfrm>
          <a:prstGeom prst="rect">
            <a:avLst/>
          </a:prstGeom>
        </p:spPr>
      </p:pic>
      <p:pic>
        <p:nvPicPr>
          <p:cNvPr id="8" name="Imagen 7">
            <a:extLst>
              <a:ext uri="{FF2B5EF4-FFF2-40B4-BE49-F238E27FC236}">
                <a16:creationId xmlns:a16="http://schemas.microsoft.com/office/drawing/2014/main" id="{7510074F-9ED5-4922-ABFD-F37E7FE6886F}"/>
              </a:ext>
            </a:extLst>
          </p:cNvPr>
          <p:cNvPicPr>
            <a:picLocks noChangeAspect="1"/>
          </p:cNvPicPr>
          <p:nvPr/>
        </p:nvPicPr>
        <p:blipFill>
          <a:blip r:embed="rId9"/>
          <a:stretch>
            <a:fillRect/>
          </a:stretch>
        </p:blipFill>
        <p:spPr>
          <a:xfrm>
            <a:off x="2240339" y="6265189"/>
            <a:ext cx="4887440" cy="2743438"/>
          </a:xfrm>
          <a:prstGeom prst="rect">
            <a:avLst/>
          </a:prstGeom>
        </p:spPr>
      </p:pic>
    </p:spTree>
    <p:extLst>
      <p:ext uri="{BB962C8B-B14F-4D97-AF65-F5344CB8AC3E}">
        <p14:creationId xmlns:p14="http://schemas.microsoft.com/office/powerpoint/2010/main" val="3484819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 - 2026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63415" y="3459807"/>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596</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 aumento de 91 casos   lo que representa un 18% más con respecto al mismo periodo acumulado del año anterior donde se presentaron 505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V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 </a:t>
            </a:r>
            <a:r>
              <a:rPr lang="es-ES" sz="1050" b="1" dirty="0" smtClean="0">
                <a:solidFill>
                  <a:schemeClr val="bg1"/>
                </a:solidFill>
                <a:latin typeface="Arial Narrow" panose="020B0606020202030204" pitchFamily="34" charset="0"/>
              </a:rPr>
              <a:t>12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50340" cy="903877"/>
            <a:chOff x="1038433" y="1243369"/>
            <a:chExt cx="850340"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59,7%</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790601" cy="276999"/>
            </a:xfrm>
            <a:prstGeom prst="rect">
              <a:avLst/>
            </a:prstGeom>
          </p:spPr>
          <p:txBody>
            <a:bodyPr wrap="none">
              <a:spAutoFit/>
            </a:bodyPr>
            <a:lstStyle/>
            <a:p>
              <a:r>
                <a:rPr lang="es-ES" sz="1200" b="1" dirty="0">
                  <a:latin typeface="Arial Narrow" panose="020B0606020202030204" pitchFamily="34" charset="0"/>
                </a:rPr>
                <a:t>356 casos</a:t>
              </a:r>
              <a:endParaRPr lang="es-CO" sz="1200" dirty="0">
                <a:latin typeface="Arial Narrow" panose="020B0606020202030204" pitchFamily="34" charset="0"/>
              </a:endParaRPr>
            </a:p>
          </p:txBody>
        </p:sp>
      </p:grpSp>
      <p:grpSp>
        <p:nvGrpSpPr>
          <p:cNvPr id="6" name="5 Grupo"/>
          <p:cNvGrpSpPr/>
          <p:nvPr/>
        </p:nvGrpSpPr>
        <p:grpSpPr>
          <a:xfrm>
            <a:off x="4520189" y="6656157"/>
            <a:ext cx="855577" cy="883043"/>
            <a:chOff x="1033171" y="8262441"/>
            <a:chExt cx="855577"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24,2%</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790601" cy="276999"/>
            </a:xfrm>
            <a:prstGeom prst="rect">
              <a:avLst/>
            </a:prstGeom>
          </p:spPr>
          <p:txBody>
            <a:bodyPr wrap="none">
              <a:spAutoFit/>
            </a:bodyPr>
            <a:lstStyle/>
            <a:p>
              <a:r>
                <a:rPr lang="es-ES" sz="1200" b="1" dirty="0">
                  <a:latin typeface="Arial Narrow" panose="020B0606020202030204" pitchFamily="34" charset="0"/>
                </a:rPr>
                <a:t>144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13,1%</a:t>
              </a:r>
            </a:p>
            <a:p>
              <a:pPr algn="ctr"/>
              <a:r>
                <a:rPr lang="es-ES" sz="1200" b="1" dirty="0">
                  <a:solidFill>
                    <a:schemeClr val="tx1"/>
                  </a:solidFill>
                  <a:latin typeface="Arial Narrow" panose="020B0606020202030204" pitchFamily="34" charset="0"/>
                </a:rPr>
                <a:t>78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540771" y="5803201"/>
            <a:ext cx="1253869" cy="1720837"/>
            <a:chOff x="2520070" y="2265531"/>
            <a:chExt cx="1253869" cy="1720837"/>
          </a:xfrm>
        </p:grpSpPr>
        <p:sp>
          <p:nvSpPr>
            <p:cNvPr id="76" name="75 Rectángulo redondeado"/>
            <p:cNvSpPr/>
            <p:nvPr/>
          </p:nvSpPr>
          <p:spPr>
            <a:xfrm>
              <a:off x="2538513" y="3386357"/>
              <a:ext cx="969054"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47,3%</a:t>
              </a:r>
            </a:p>
          </p:txBody>
        </p:sp>
        <p:sp>
          <p:nvSpPr>
            <p:cNvPr id="77" name="76 Rectángulo"/>
            <p:cNvSpPr/>
            <p:nvPr/>
          </p:nvSpPr>
          <p:spPr>
            <a:xfrm>
              <a:off x="2520070" y="226553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9103" y="3709369"/>
              <a:ext cx="790601" cy="276999"/>
            </a:xfrm>
            <a:prstGeom prst="rect">
              <a:avLst/>
            </a:prstGeom>
          </p:spPr>
          <p:txBody>
            <a:bodyPr wrap="none">
              <a:spAutoFit/>
            </a:bodyPr>
            <a:lstStyle/>
            <a:p>
              <a:r>
                <a:rPr lang="es-ES" sz="1200" b="1" dirty="0">
                  <a:latin typeface="Arial Narrow" panose="020B0606020202030204" pitchFamily="34" charset="0"/>
                </a:rPr>
                <a:t>282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44,1%</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263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74775" cy="903208"/>
            <a:chOff x="5327048" y="1270665"/>
            <a:chExt cx="774775"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15,8%</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720069" cy="276999"/>
            </a:xfrm>
            <a:prstGeom prst="rect">
              <a:avLst/>
            </a:prstGeom>
          </p:spPr>
          <p:txBody>
            <a:bodyPr wrap="none">
              <a:spAutoFit/>
            </a:bodyPr>
            <a:lstStyle/>
            <a:p>
              <a:r>
                <a:rPr lang="es-ES" sz="1200" b="1" dirty="0">
                  <a:latin typeface="Arial Narrow" panose="020B0606020202030204" pitchFamily="34" charset="0"/>
                </a:rPr>
                <a:t>94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3">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7,0%</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720069" cy="276999"/>
            </a:xfrm>
            <a:prstGeom prst="rect">
              <a:avLst/>
            </a:prstGeom>
          </p:spPr>
          <p:txBody>
            <a:bodyPr wrap="none">
              <a:spAutoFit/>
            </a:bodyPr>
            <a:lstStyle/>
            <a:p>
              <a:r>
                <a:rPr lang="es-ES" sz="1200" b="1" dirty="0">
                  <a:latin typeface="Arial Narrow" panose="020B0606020202030204" pitchFamily="34" charset="0"/>
                </a:rPr>
                <a:t>42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3" y="6183062"/>
            <a:ext cx="871645" cy="1366299"/>
            <a:chOff x="1707100" y="1161621"/>
            <a:chExt cx="1065566"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40,3%</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4" y="2609636"/>
              <a:ext cx="966492" cy="368217"/>
            </a:xfrm>
            <a:prstGeom prst="rect">
              <a:avLst/>
            </a:prstGeom>
          </p:spPr>
          <p:txBody>
            <a:bodyPr wrap="none">
              <a:spAutoFit/>
            </a:bodyPr>
            <a:lstStyle/>
            <a:p>
              <a:r>
                <a:rPr lang="es-ES" sz="1200" b="1" dirty="0">
                  <a:latin typeface="Arial Narrow" panose="020B0606020202030204" pitchFamily="34" charset="0"/>
                </a:rPr>
                <a:t>240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23,5% </a:t>
              </a:r>
            </a:p>
            <a:p>
              <a:pPr algn="ctr"/>
              <a:r>
                <a:rPr lang="es-ES" sz="1200" b="1" dirty="0">
                  <a:solidFill>
                    <a:schemeClr val="tx1"/>
                  </a:solidFill>
                  <a:latin typeface="Arial Narrow" panose="020B0606020202030204" pitchFamily="34" charset="0"/>
                </a:rPr>
                <a:t>140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a:t>
              </a:r>
            </a:p>
            <a:p>
              <a:pPr algn="ctr"/>
              <a:r>
                <a:rPr lang="es-ES" sz="1200" b="1" dirty="0">
                  <a:solidFill>
                    <a:schemeClr val="tx1"/>
                  </a:solidFill>
                  <a:latin typeface="Arial Narrow" panose="020B0606020202030204" pitchFamily="34" charset="0"/>
                </a:rPr>
                <a:t>5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8">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66,8,% - 398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19,8% - 118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9">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98,5%</a:t>
            </a:r>
          </a:p>
          <a:p>
            <a:pPr algn="ctr"/>
            <a:r>
              <a:rPr lang="es-ES" sz="1200" b="1" dirty="0">
                <a:solidFill>
                  <a:schemeClr val="tx1"/>
                </a:solidFill>
                <a:latin typeface="Arial Narrow" panose="020B0606020202030204" pitchFamily="34" charset="0"/>
              </a:rPr>
              <a:t>587 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V acumulado  de 2026(p). </a:t>
            </a:r>
          </a:p>
        </p:txBody>
      </p:sp>
      <p:sp>
        <p:nvSpPr>
          <p:cNvPr id="106" name="CuadroTexto 105">
            <a:extLst>
              <a:ext uri="{FF2B5EF4-FFF2-40B4-BE49-F238E27FC236}">
                <a16:creationId xmlns:a16="http://schemas.microsoft.com/office/drawing/2014/main" id="{D160E24C-9A0A-4CCA-8641-650B4B402A93}"/>
              </a:ext>
            </a:extLst>
          </p:cNvPr>
          <p:cNvSpPr txBox="1"/>
          <p:nvPr/>
        </p:nvSpPr>
        <p:spPr>
          <a:xfrm>
            <a:off x="2813961" y="6635323"/>
            <a:ext cx="621968" cy="276999"/>
          </a:xfrm>
          <a:prstGeom prst="rect">
            <a:avLst/>
          </a:prstGeom>
          <a:noFill/>
        </p:spPr>
        <p:txBody>
          <a:bodyPr wrap="square">
            <a:spAutoFit/>
          </a:bodyPr>
          <a:lstStyle/>
          <a:p>
            <a:r>
              <a:rPr lang="es-CO" sz="1200" b="1" u="sng" dirty="0">
                <a:solidFill>
                  <a:sysClr val="windowText" lastClr="000000"/>
                </a:solidFill>
                <a:latin typeface="Arial Narrow" panose="020B0606020202030204" pitchFamily="34" charset="0"/>
              </a:rPr>
              <a:t>Oral</a:t>
            </a:r>
          </a:p>
        </p:txBody>
      </p:sp>
      <p:pic>
        <p:nvPicPr>
          <p:cNvPr id="2" name="Imagen 1">
            <a:extLst>
              <a:ext uri="{FF2B5EF4-FFF2-40B4-BE49-F238E27FC236}">
                <a16:creationId xmlns:a16="http://schemas.microsoft.com/office/drawing/2014/main" id="{1A661EEB-6B49-4295-A9B9-CED52B5285F5}"/>
              </a:ext>
            </a:extLst>
          </p:cNvPr>
          <p:cNvPicPr>
            <a:picLocks noChangeAspect="1"/>
          </p:cNvPicPr>
          <p:nvPr/>
        </p:nvPicPr>
        <p:blipFill>
          <a:blip r:embed="rId20"/>
          <a:stretch>
            <a:fillRect/>
          </a:stretch>
        </p:blipFill>
        <p:spPr>
          <a:xfrm>
            <a:off x="2203438" y="518728"/>
            <a:ext cx="4997460" cy="2152132"/>
          </a:xfrm>
          <a:prstGeom prst="rect">
            <a:avLst/>
          </a:prstGeom>
        </p:spPr>
      </p:pic>
      <p:pic>
        <p:nvPicPr>
          <p:cNvPr id="10" name="Imagen 9">
            <a:extLst>
              <a:ext uri="{FF2B5EF4-FFF2-40B4-BE49-F238E27FC236}">
                <a16:creationId xmlns:a16="http://schemas.microsoft.com/office/drawing/2014/main" id="{B0C37767-0C69-4EED-9BB2-D54A85BAF91F}"/>
              </a:ext>
            </a:extLst>
          </p:cNvPr>
          <p:cNvPicPr>
            <a:picLocks noChangeAspect="1"/>
          </p:cNvPicPr>
          <p:nvPr/>
        </p:nvPicPr>
        <p:blipFill>
          <a:blip r:embed="rId21"/>
          <a:stretch>
            <a:fillRect/>
          </a:stretch>
        </p:blipFill>
        <p:spPr>
          <a:xfrm>
            <a:off x="2280827" y="2920900"/>
            <a:ext cx="4839135" cy="2090354"/>
          </a:xfrm>
          <a:prstGeom prst="rect">
            <a:avLst/>
          </a:prstGeom>
        </p:spPr>
      </p:pic>
    </p:spTree>
    <p:extLst>
      <p:ext uri="{BB962C8B-B14F-4D97-AF65-F5344CB8AC3E}">
        <p14:creationId xmlns:p14="http://schemas.microsoft.com/office/powerpoint/2010/main" val="79842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11684" y="2394441"/>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epidemiológico V 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0459" y="2453070"/>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V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Casos  por grupo de sustancia, a periodo epidemiológico V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Intoxicaciones. Periodo epidemiológico V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20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13 </a:t>
            </a:r>
            <a:endParaRPr lang="es-ES" sz="1000" b="1" dirty="0">
              <a:solidFill>
                <a:schemeClr val="bg1"/>
              </a:solidFill>
              <a:latin typeface="Arial Narrow" panose="020B0606020202030204" pitchFamily="34" charset="0"/>
            </a:endParaRPr>
          </a:p>
        </p:txBody>
      </p:sp>
      <p:pic>
        <p:nvPicPr>
          <p:cNvPr id="2" name="Imagen 1">
            <a:extLst>
              <a:ext uri="{FF2B5EF4-FFF2-40B4-BE49-F238E27FC236}">
                <a16:creationId xmlns:a16="http://schemas.microsoft.com/office/drawing/2014/main" id="{1BA69EC7-73CC-4708-AA69-A1730AE1887D}"/>
              </a:ext>
            </a:extLst>
          </p:cNvPr>
          <p:cNvPicPr>
            <a:picLocks noChangeAspect="1"/>
          </p:cNvPicPr>
          <p:nvPr/>
        </p:nvPicPr>
        <p:blipFill>
          <a:blip r:embed="rId2"/>
          <a:stretch>
            <a:fillRect/>
          </a:stretch>
        </p:blipFill>
        <p:spPr>
          <a:xfrm>
            <a:off x="-34074" y="5669203"/>
            <a:ext cx="7200900" cy="3226289"/>
          </a:xfrm>
          <a:prstGeom prst="rect">
            <a:avLst/>
          </a:prstGeom>
        </p:spPr>
      </p:pic>
      <p:pic>
        <p:nvPicPr>
          <p:cNvPr id="6" name="Imagen 5">
            <a:extLst>
              <a:ext uri="{FF2B5EF4-FFF2-40B4-BE49-F238E27FC236}">
                <a16:creationId xmlns:a16="http://schemas.microsoft.com/office/drawing/2014/main" id="{013B88E2-B68B-4055-AAB2-6C66C1F9F749}"/>
              </a:ext>
            </a:extLst>
          </p:cNvPr>
          <p:cNvPicPr>
            <a:picLocks noChangeAspect="1"/>
          </p:cNvPicPr>
          <p:nvPr/>
        </p:nvPicPr>
        <p:blipFill>
          <a:blip r:embed="rId3"/>
          <a:stretch>
            <a:fillRect/>
          </a:stretch>
        </p:blipFill>
        <p:spPr>
          <a:xfrm>
            <a:off x="3662716" y="2862901"/>
            <a:ext cx="3504109" cy="2327576"/>
          </a:xfrm>
          <a:prstGeom prst="rect">
            <a:avLst/>
          </a:prstGeom>
        </p:spPr>
      </p:pic>
      <p:pic>
        <p:nvPicPr>
          <p:cNvPr id="11" name="Imagen 10">
            <a:extLst>
              <a:ext uri="{FF2B5EF4-FFF2-40B4-BE49-F238E27FC236}">
                <a16:creationId xmlns:a16="http://schemas.microsoft.com/office/drawing/2014/main" id="{5A059ED9-B3B8-437C-A140-21FFF9A4EBAA}"/>
              </a:ext>
            </a:extLst>
          </p:cNvPr>
          <p:cNvPicPr>
            <a:picLocks noChangeAspect="1"/>
          </p:cNvPicPr>
          <p:nvPr/>
        </p:nvPicPr>
        <p:blipFill>
          <a:blip r:embed="rId4"/>
          <a:stretch>
            <a:fillRect/>
          </a:stretch>
        </p:blipFill>
        <p:spPr>
          <a:xfrm>
            <a:off x="-34075" y="415173"/>
            <a:ext cx="3510013" cy="2037897"/>
          </a:xfrm>
          <a:prstGeom prst="rect">
            <a:avLst/>
          </a:prstGeom>
        </p:spPr>
      </p:pic>
      <p:pic>
        <p:nvPicPr>
          <p:cNvPr id="12" name="Imagen 11">
            <a:extLst>
              <a:ext uri="{FF2B5EF4-FFF2-40B4-BE49-F238E27FC236}">
                <a16:creationId xmlns:a16="http://schemas.microsoft.com/office/drawing/2014/main" id="{84DF0F88-0484-4C9A-BE15-FC1192EBC701}"/>
              </a:ext>
            </a:extLst>
          </p:cNvPr>
          <p:cNvPicPr>
            <a:picLocks noChangeAspect="1"/>
          </p:cNvPicPr>
          <p:nvPr/>
        </p:nvPicPr>
        <p:blipFill>
          <a:blip r:embed="rId5"/>
          <a:stretch>
            <a:fillRect/>
          </a:stretch>
        </p:blipFill>
        <p:spPr>
          <a:xfrm>
            <a:off x="3662716" y="322309"/>
            <a:ext cx="3426853" cy="2130761"/>
          </a:xfrm>
          <a:prstGeom prst="rect">
            <a:avLst/>
          </a:prstGeom>
        </p:spPr>
      </p:pic>
      <p:pic>
        <p:nvPicPr>
          <p:cNvPr id="13" name="Imagen 12">
            <a:extLst>
              <a:ext uri="{FF2B5EF4-FFF2-40B4-BE49-F238E27FC236}">
                <a16:creationId xmlns:a16="http://schemas.microsoft.com/office/drawing/2014/main" id="{DC9653C2-8DDA-4AD6-98E2-1933535984E0}"/>
              </a:ext>
            </a:extLst>
          </p:cNvPr>
          <p:cNvPicPr>
            <a:picLocks noChangeAspect="1"/>
          </p:cNvPicPr>
          <p:nvPr/>
        </p:nvPicPr>
        <p:blipFill>
          <a:blip r:embed="rId6"/>
          <a:stretch>
            <a:fillRect/>
          </a:stretch>
        </p:blipFill>
        <p:spPr>
          <a:xfrm>
            <a:off x="42311" y="2859009"/>
            <a:ext cx="3546533" cy="2327576"/>
          </a:xfrm>
          <a:prstGeom prst="rect">
            <a:avLst/>
          </a:prstGeom>
        </p:spPr>
      </p:pic>
    </p:spTree>
    <p:extLst>
      <p:ext uri="{BB962C8B-B14F-4D97-AF65-F5344CB8AC3E}">
        <p14:creationId xmlns:p14="http://schemas.microsoft.com/office/powerpoint/2010/main" val="1254624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V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0" y="6811932"/>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418691" y="6198205"/>
            <a:ext cx="2007280"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23,6*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26161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223511"/>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14 </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90828" y="687345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7196590"/>
            <a:ext cx="7135004" cy="1938992"/>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 aumento del 18%, 91 casos más con respecto al mismo periodo del año anterior donde se presentaron 505 casos</a:t>
            </a:r>
          </a:p>
          <a:p>
            <a:pPr algn="just"/>
            <a:r>
              <a:rPr lang="es-CO" sz="1200" dirty="0">
                <a:latin typeface="Arial Narrow" panose="020B0606020202030204" pitchFamily="34" charset="0"/>
              </a:rPr>
              <a:t>Alrededor del 43,6% de las notificaciones relacionadas con las intoxicaciones corresponden a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37,4%, seguida de la intencional psicoactivas 23,2%; se ve un incremento en el posible acto delictivo 20,6%. El 23,5% de los  afectados requirió ser hospitalizado; se presentaron 5 muertes 4 de sexo masculino 3 por consumo de cocaína y otro de 47 años por consumo sustancia desconocida, 1 de sexo femenino por gases (suicidio). Se reporta una incidencia acumulada del 23,6% por cada cien mil habitantes. Nos encontramos en zona de seguridad.</a:t>
            </a:r>
            <a:endParaRPr lang="es-ES" sz="1200" dirty="0">
              <a:latin typeface="Arial Narrow" panose="020B0606020202030204" pitchFamily="34" charset="0"/>
            </a:endParaRPr>
          </a:p>
        </p:txBody>
      </p:sp>
      <p:pic>
        <p:nvPicPr>
          <p:cNvPr id="4" name="Imagen 3">
            <a:extLst>
              <a:ext uri="{FF2B5EF4-FFF2-40B4-BE49-F238E27FC236}">
                <a16:creationId xmlns:a16="http://schemas.microsoft.com/office/drawing/2014/main" id="{2CF77412-C893-4922-838C-5D3D10ED94B5}"/>
              </a:ext>
            </a:extLst>
          </p:cNvPr>
          <p:cNvPicPr>
            <a:picLocks noChangeAspect="1"/>
          </p:cNvPicPr>
          <p:nvPr/>
        </p:nvPicPr>
        <p:blipFill>
          <a:blip r:embed="rId2"/>
          <a:stretch>
            <a:fillRect/>
          </a:stretch>
        </p:blipFill>
        <p:spPr>
          <a:xfrm>
            <a:off x="10800" y="429105"/>
            <a:ext cx="7200900" cy="4292524"/>
          </a:xfrm>
          <a:prstGeom prst="rect">
            <a:avLst/>
          </a:prstGeom>
        </p:spPr>
      </p:pic>
    </p:spTree>
    <p:extLst>
      <p:ext uri="{BB962C8B-B14F-4D97-AF65-F5344CB8AC3E}">
        <p14:creationId xmlns:p14="http://schemas.microsoft.com/office/powerpoint/2010/main" val="1441120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6133" y="1363198"/>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V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217</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21057"/>
            <a:ext cx="2166585" cy="1323399"/>
          </a:xfrm>
          <a:noFill/>
        </p:spPr>
        <p:txBody>
          <a:bodyPr wrap="square" rtlCol="0">
            <a:spAutoFit/>
          </a:bodyPr>
          <a:lstStyle/>
          <a:p>
            <a:r>
              <a:rPr lang="es-ES" sz="2000" b="1" dirty="0">
                <a:solidFill>
                  <a:srgbClr val="C00000"/>
                </a:solidFill>
                <a:latin typeface="Arial Narrow" panose="020B0606020202030204" pitchFamily="34" charset="0"/>
              </a:rPr>
              <a:t>Enfermedad transmitida por alimentos </a:t>
            </a:r>
            <a:r>
              <a:rPr lang="es-ES" sz="2000" b="1" dirty="0">
                <a:solidFill>
                  <a:srgbClr val="C00000"/>
                </a:solidFill>
                <a:latin typeface="Arial Narrow" panose="020B0606020202030204" pitchFamily="34" charset="0"/>
                <a:ea typeface="+mn-ea"/>
                <a:cs typeface="+mn-cs"/>
              </a:rPr>
              <a:t>ETA</a:t>
            </a:r>
            <a:br>
              <a:rPr lang="es-ES" sz="2000" b="1" dirty="0">
                <a:solidFill>
                  <a:srgbClr val="C00000"/>
                </a:solidFill>
                <a:latin typeface="Arial Narrow" panose="020B0606020202030204" pitchFamily="34" charset="0"/>
                <a:ea typeface="+mn-ea"/>
                <a:cs typeface="+mn-cs"/>
              </a:rPr>
            </a:br>
            <a:endParaRPr lang="es-ES" sz="20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439" b="100000" l="0" r="100000"/>
                    </a14:imgEffect>
                  </a14:imgLayer>
                </a14:imgProps>
              </a:ex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7" cy="1613612"/>
            <a:chOff x="1059074" y="553075"/>
            <a:chExt cx="823384" cy="1630306"/>
          </a:xfrm>
        </p:grpSpPr>
        <p:pic>
          <p:nvPicPr>
            <p:cNvPr id="59"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35,5%</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77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64,5%</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90601" cy="276999"/>
            </a:xfrm>
            <a:prstGeom prst="rect">
              <a:avLst/>
            </a:prstGeom>
          </p:spPr>
          <p:txBody>
            <a:bodyPr wrap="none">
              <a:spAutoFit/>
            </a:bodyPr>
            <a:lstStyle/>
            <a:p>
              <a:r>
                <a:rPr lang="es-ES" sz="1200" b="1" dirty="0">
                  <a:latin typeface="Arial Narrow" panose="020B0606020202030204" pitchFamily="34" charset="0"/>
                </a:rPr>
                <a:t>140 casos</a:t>
              </a:r>
              <a:endParaRPr lang="es-CO" sz="1200" dirty="0"/>
            </a:p>
          </p:txBody>
        </p:sp>
        <p:pic>
          <p:nvPicPr>
            <p:cNvPr id="70"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8">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13,8%</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755335" cy="244797"/>
              </a:xfrm>
              <a:prstGeom prst="rect">
                <a:avLst/>
              </a:prstGeom>
            </p:spPr>
            <p:txBody>
              <a:bodyPr wrap="none">
                <a:spAutoFit/>
              </a:bodyPr>
              <a:lstStyle/>
              <a:p>
                <a:r>
                  <a:rPr lang="es-ES" sz="1200" b="1" dirty="0">
                    <a:latin typeface="Arial Narrow" panose="020B0606020202030204" pitchFamily="34" charset="0"/>
                  </a:rPr>
                  <a:t> 30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17,5%</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38 casos</a:t>
                </a:r>
                <a:endParaRPr lang="es-CO" sz="1200" dirty="0"/>
              </a:p>
            </p:txBody>
          </p:sp>
        </p:grpSp>
        <p:pic>
          <p:nvPicPr>
            <p:cNvPr id="88" name="Picture 13"/>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78" b="97778" l="0" r="100000"/>
                      </a14:imgEffect>
                    </a14:imgLayer>
                  </a14:imgProps>
                </a:ex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65003" cy="1705037"/>
            <a:chOff x="3636992" y="8315126"/>
            <a:chExt cx="865003" cy="1536658"/>
          </a:xfrm>
        </p:grpSpPr>
        <p:grpSp>
          <p:nvGrpSpPr>
            <p:cNvPr id="80" name="79 Grupo"/>
            <p:cNvGrpSpPr/>
            <p:nvPr/>
          </p:nvGrpSpPr>
          <p:grpSpPr>
            <a:xfrm>
              <a:off x="3659091" y="8987827"/>
              <a:ext cx="842904" cy="863957"/>
              <a:chOff x="5327048" y="1270665"/>
              <a:chExt cx="842904"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32,2%</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755335" cy="249644"/>
              </a:xfrm>
              <a:prstGeom prst="rect">
                <a:avLst/>
              </a:prstGeom>
            </p:spPr>
            <p:txBody>
              <a:bodyPr wrap="none">
                <a:spAutoFit/>
              </a:bodyPr>
              <a:lstStyle/>
              <a:p>
                <a:r>
                  <a:rPr lang="es-ES" sz="1200" b="1" dirty="0">
                    <a:latin typeface="Arial Narrow" panose="020B0606020202030204" pitchFamily="34" charset="0"/>
                  </a:rPr>
                  <a:t> 70 casos</a:t>
                </a:r>
                <a:endParaRPr lang="es-CO" sz="1200" dirty="0"/>
              </a:p>
            </p:txBody>
          </p:sp>
        </p:grpSp>
        <p:pic>
          <p:nvPicPr>
            <p:cNvPr id="89" name="Picture 14"/>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6744" l="0" r="92735"/>
                      </a14:imgEffect>
                    </a14:imgLayer>
                  </a14:imgProps>
                </a:ex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24,4%</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748604" cy="276999"/>
              </a:xfrm>
              <a:prstGeom prst="rect">
                <a:avLst/>
              </a:prstGeom>
            </p:spPr>
            <p:txBody>
              <a:bodyPr wrap="none">
                <a:spAutoFit/>
              </a:bodyPr>
              <a:lstStyle/>
              <a:p>
                <a:r>
                  <a:rPr lang="es-ES" sz="1200" b="1" dirty="0">
                    <a:latin typeface="Arial Narrow" panose="020B0606020202030204" pitchFamily="34" charset="0"/>
                  </a:rPr>
                  <a:t> 53 casos</a:t>
                </a:r>
                <a:endParaRPr lang="es-CO" sz="1200" dirty="0"/>
              </a:p>
            </p:txBody>
          </p:sp>
        </p:grpSp>
        <p:pic>
          <p:nvPicPr>
            <p:cNvPr id="90"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153 (70,5%) personas afectadas en 11 brotes;  64 (29,4%)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15,6% más con relación al mismo periodo del año anterior, donde se reportaron 183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4"/>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3,7%</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8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12" name="Imagen 11">
            <a:extLst>
              <a:ext uri="{FF2B5EF4-FFF2-40B4-BE49-F238E27FC236}">
                <a16:creationId xmlns:a16="http://schemas.microsoft.com/office/drawing/2014/main" id="{CE02B214-79BE-462B-A48F-436759E83AD0}"/>
              </a:ext>
            </a:extLst>
          </p:cNvPr>
          <p:cNvPicPr>
            <a:picLocks noChangeAspect="1"/>
          </p:cNvPicPr>
          <p:nvPr/>
        </p:nvPicPr>
        <p:blipFill>
          <a:blip r:embed="rId17"/>
          <a:stretch>
            <a:fillRect/>
          </a:stretch>
        </p:blipFill>
        <p:spPr>
          <a:xfrm>
            <a:off x="2290756" y="3247172"/>
            <a:ext cx="4572396" cy="2743438"/>
          </a:xfrm>
          <a:prstGeom prst="rect">
            <a:avLst/>
          </a:prstGeom>
        </p:spPr>
      </p:pic>
      <p:pic>
        <p:nvPicPr>
          <p:cNvPr id="14" name="Imagen 13">
            <a:extLst>
              <a:ext uri="{FF2B5EF4-FFF2-40B4-BE49-F238E27FC236}">
                <a16:creationId xmlns:a16="http://schemas.microsoft.com/office/drawing/2014/main" id="{8781C13E-C822-4986-95E5-15FB5F814357}"/>
              </a:ext>
            </a:extLst>
          </p:cNvPr>
          <p:cNvPicPr>
            <a:picLocks noChangeAspect="1"/>
          </p:cNvPicPr>
          <p:nvPr/>
        </p:nvPicPr>
        <p:blipFill>
          <a:blip r:embed="rId18"/>
          <a:stretch>
            <a:fillRect/>
          </a:stretch>
        </p:blipFill>
        <p:spPr>
          <a:xfrm>
            <a:off x="2223336" y="303516"/>
            <a:ext cx="4863834" cy="2389401"/>
          </a:xfrm>
          <a:prstGeom prst="rect">
            <a:avLst/>
          </a:prstGeom>
        </p:spPr>
      </p:pic>
    </p:spTree>
    <p:extLst>
      <p:ext uri="{BB962C8B-B14F-4D97-AF65-F5344CB8AC3E}">
        <p14:creationId xmlns:p14="http://schemas.microsoft.com/office/powerpoint/2010/main" val="4220089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 16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47855" y="4204669"/>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V,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por Alimento implicado en ETA. a P.E V de 2026(p).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2" name="Imagen 1">
            <a:extLst>
              <a:ext uri="{FF2B5EF4-FFF2-40B4-BE49-F238E27FC236}">
                <a16:creationId xmlns:a16="http://schemas.microsoft.com/office/drawing/2014/main" id="{BB6D3740-CF2D-4882-856A-C31208FADC1F}"/>
              </a:ext>
            </a:extLst>
          </p:cNvPr>
          <p:cNvPicPr>
            <a:picLocks noChangeAspect="1"/>
          </p:cNvPicPr>
          <p:nvPr/>
        </p:nvPicPr>
        <p:blipFill>
          <a:blip r:embed="rId3"/>
          <a:stretch>
            <a:fillRect/>
          </a:stretch>
        </p:blipFill>
        <p:spPr>
          <a:xfrm>
            <a:off x="47855" y="540835"/>
            <a:ext cx="7153043" cy="3663834"/>
          </a:xfrm>
          <a:prstGeom prst="rect">
            <a:avLst/>
          </a:prstGeom>
        </p:spPr>
      </p:pic>
      <p:pic>
        <p:nvPicPr>
          <p:cNvPr id="6" name="Imagen 5">
            <a:extLst>
              <a:ext uri="{FF2B5EF4-FFF2-40B4-BE49-F238E27FC236}">
                <a16:creationId xmlns:a16="http://schemas.microsoft.com/office/drawing/2014/main" id="{380BA8F9-8522-4B9E-AB92-72D91FF11555}"/>
              </a:ext>
            </a:extLst>
          </p:cNvPr>
          <p:cNvPicPr>
            <a:picLocks noChangeAspect="1"/>
          </p:cNvPicPr>
          <p:nvPr/>
        </p:nvPicPr>
        <p:blipFill>
          <a:blip r:embed="rId4"/>
          <a:stretch>
            <a:fillRect/>
          </a:stretch>
        </p:blipFill>
        <p:spPr>
          <a:xfrm>
            <a:off x="168868" y="5219075"/>
            <a:ext cx="7032030" cy="3596470"/>
          </a:xfrm>
          <a:prstGeom prst="rect">
            <a:avLst/>
          </a:prstGeom>
        </p:spPr>
      </p:pic>
    </p:spTree>
    <p:extLst>
      <p:ext uri="{BB962C8B-B14F-4D97-AF65-F5344CB8AC3E}">
        <p14:creationId xmlns:p14="http://schemas.microsoft.com/office/powerpoint/2010/main" val="119087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cxnSpLocks/>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17  </a:t>
            </a:r>
            <a:endParaRPr lang="es-ES" sz="1050" b="1" dirty="0">
              <a:latin typeface="Arial Narrow" panose="020B0606020202030204" pitchFamily="34" charset="0"/>
            </a:endParaRP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según síntomas</a:t>
            </a:r>
            <a:r>
              <a:rPr lang="pt-BR" sz="1050" dirty="0">
                <a:latin typeface="Arial Narrow" panose="020B0606020202030204" pitchFamily="34" charset="0"/>
              </a:rPr>
              <a:t> a P.E V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por Sitio de ocurrencia de las ETA </a:t>
            </a:r>
            <a:r>
              <a:rPr lang="pt-BR" sz="1050" dirty="0">
                <a:latin typeface="Arial Narrow" panose="020B0606020202030204" pitchFamily="34" charset="0"/>
              </a:rPr>
              <a:t>a P.E V de 2026(p).</a:t>
            </a:r>
            <a:endParaRPr lang="es-ES" sz="1050" dirty="0">
              <a:latin typeface="Arial Narrow" panose="020B0606020202030204" pitchFamily="34" charset="0"/>
            </a:endParaRPr>
          </a:p>
        </p:txBody>
      </p:sp>
      <p:graphicFrame>
        <p:nvGraphicFramePr>
          <p:cNvPr id="18" name="Gráfico 17">
            <a:extLst>
              <a:ext uri="{FF2B5EF4-FFF2-40B4-BE49-F238E27FC236}">
                <a16:creationId xmlns:a16="http://schemas.microsoft.com/office/drawing/2014/main" id="{272C1137-00A4-429B-BC66-B2FA2202C145}"/>
              </a:ext>
            </a:extLst>
          </p:cNvPr>
          <p:cNvGraphicFramePr>
            <a:graphicFrameLocks/>
          </p:cNvGraphicFramePr>
          <p:nvPr>
            <p:extLst/>
          </p:nvPr>
        </p:nvGraphicFramePr>
        <p:xfrm>
          <a:off x="77562" y="525342"/>
          <a:ext cx="6976381" cy="3905237"/>
        </p:xfrm>
        <a:graphic>
          <a:graphicData uri="http://schemas.openxmlformats.org/drawingml/2006/chart">
            <c:chart xmlns:c="http://schemas.openxmlformats.org/drawingml/2006/chart" xmlns:r="http://schemas.openxmlformats.org/officeDocument/2006/relationships" r:id="rId3"/>
          </a:graphicData>
        </a:graphic>
      </p:graphicFrame>
      <p:pic>
        <p:nvPicPr>
          <p:cNvPr id="2" name="Imagen 1">
            <a:extLst>
              <a:ext uri="{FF2B5EF4-FFF2-40B4-BE49-F238E27FC236}">
                <a16:creationId xmlns:a16="http://schemas.microsoft.com/office/drawing/2014/main" id="{BEF2968A-C38F-443A-906B-D6E9733A9B43}"/>
              </a:ext>
            </a:extLst>
          </p:cNvPr>
          <p:cNvPicPr>
            <a:picLocks noChangeAspect="1"/>
          </p:cNvPicPr>
          <p:nvPr/>
        </p:nvPicPr>
        <p:blipFill>
          <a:blip r:embed="rId4"/>
          <a:stretch>
            <a:fillRect/>
          </a:stretch>
        </p:blipFill>
        <p:spPr>
          <a:xfrm>
            <a:off x="77562" y="5180502"/>
            <a:ext cx="6976381" cy="3462113"/>
          </a:xfrm>
          <a:prstGeom prst="rect">
            <a:avLst/>
          </a:prstGeom>
        </p:spPr>
      </p:pic>
    </p:spTree>
    <p:extLst>
      <p:ext uri="{BB962C8B-B14F-4D97-AF65-F5344CB8AC3E}">
        <p14:creationId xmlns:p14="http://schemas.microsoft.com/office/powerpoint/2010/main" val="2261897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18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V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V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38E18D2C-360B-44A9-A235-CF56B0948AC0}"/>
              </a:ext>
            </a:extLst>
          </p:cNvPr>
          <p:cNvPicPr>
            <a:picLocks noChangeAspect="1"/>
          </p:cNvPicPr>
          <p:nvPr/>
        </p:nvPicPr>
        <p:blipFill>
          <a:blip r:embed="rId2"/>
          <a:stretch>
            <a:fillRect/>
          </a:stretch>
        </p:blipFill>
        <p:spPr>
          <a:xfrm>
            <a:off x="36459" y="5034411"/>
            <a:ext cx="7105484" cy="3736518"/>
          </a:xfrm>
          <a:prstGeom prst="rect">
            <a:avLst/>
          </a:prstGeom>
        </p:spPr>
      </p:pic>
      <p:pic>
        <p:nvPicPr>
          <p:cNvPr id="4" name="Imagen 3">
            <a:extLst>
              <a:ext uri="{FF2B5EF4-FFF2-40B4-BE49-F238E27FC236}">
                <a16:creationId xmlns:a16="http://schemas.microsoft.com/office/drawing/2014/main" id="{2DACE621-7B05-467B-8BE0-A741CA34A69B}"/>
              </a:ext>
            </a:extLst>
          </p:cNvPr>
          <p:cNvPicPr>
            <a:picLocks noChangeAspect="1"/>
          </p:cNvPicPr>
          <p:nvPr/>
        </p:nvPicPr>
        <p:blipFill>
          <a:blip r:embed="rId3"/>
          <a:stretch>
            <a:fillRect/>
          </a:stretch>
        </p:blipFill>
        <p:spPr>
          <a:xfrm>
            <a:off x="-11249" y="451043"/>
            <a:ext cx="7200900" cy="4230080"/>
          </a:xfrm>
          <a:prstGeom prst="rect">
            <a:avLst/>
          </a:prstGeom>
        </p:spPr>
      </p:pic>
    </p:spTree>
    <p:extLst>
      <p:ext uri="{BB962C8B-B14F-4D97-AF65-F5344CB8AC3E}">
        <p14:creationId xmlns:p14="http://schemas.microsoft.com/office/powerpoint/2010/main" val="2996711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19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25589" y="5401922"/>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5275" y="5408179"/>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25589" y="5771090"/>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20574" y="6667465"/>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616718" y="7058130"/>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924578" y="579342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779115" y="6174557"/>
            <a:ext cx="644727"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45,4% </a:t>
            </a:r>
          </a:p>
        </p:txBody>
      </p:sp>
      <p:sp>
        <p:nvSpPr>
          <p:cNvPr id="22" name="43 CuadroTexto"/>
          <p:cNvSpPr txBox="1"/>
          <p:nvPr/>
        </p:nvSpPr>
        <p:spPr>
          <a:xfrm>
            <a:off x="4861796" y="6708040"/>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861668" y="7040955"/>
            <a:ext cx="47961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66%</a:t>
            </a:r>
          </a:p>
        </p:txBody>
      </p:sp>
      <p:cxnSp>
        <p:nvCxnSpPr>
          <p:cNvPr id="24" name="51 Conector recto de flecha"/>
          <p:cNvCxnSpPr>
            <a:cxnSpLocks/>
          </p:cNvCxnSpPr>
          <p:nvPr/>
        </p:nvCxnSpPr>
        <p:spPr>
          <a:xfrm flipH="1">
            <a:off x="565387" y="6604956"/>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783883" y="6081736"/>
            <a:ext cx="758542" cy="523220"/>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6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0" y="7771900"/>
            <a:ext cx="7171815" cy="1569660"/>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el hogar seguido de los restaurantes, se presentaron once  brotes afectando a 153 personas, dos de los brotes afectaron a población confinada (1 PPL y 1 en I.E) 53 por consumo de alimentos mixtos (MENÚ)  y 70 consumo de agua. </a:t>
            </a:r>
            <a:r>
              <a:rPr lang="es-ES" sz="1200" dirty="0">
                <a:latin typeface="Arial Narrow" panose="020B0606020202030204" pitchFamily="34" charset="0"/>
              </a:rPr>
              <a:t>El grupo de edad más afectado es el grupo de los 20 a los 49 años seguido del  de 5  a los 9 años, se evidencia un pico en las semanas 9 y 10 por brotes de población confinada.</a:t>
            </a:r>
          </a:p>
          <a:p>
            <a:pPr algn="just"/>
            <a:r>
              <a:rPr lang="es-CO" sz="1200" dirty="0">
                <a:latin typeface="Arial Narrow" panose="020B0606020202030204" pitchFamily="34" charset="0"/>
              </a:rPr>
              <a:t>Los alimentos más involucrados son los alimentos mixtos y el agua. La sintomatología más predominante es la gastrointestinal (diarrea, náuseas, vomito); dentro de los agentes identificados tenemos: </a:t>
            </a:r>
            <a:r>
              <a:rPr lang="es-CO" sz="1200" i="1" dirty="0" err="1">
                <a:latin typeface="Arial Narrow" panose="020B0606020202030204" pitchFamily="34" charset="0"/>
              </a:rPr>
              <a:t>Escherichia</a:t>
            </a:r>
            <a:r>
              <a:rPr lang="es-CO" sz="1200" i="1" dirty="0">
                <a:latin typeface="Arial Narrow" panose="020B0606020202030204" pitchFamily="34" charset="0"/>
              </a:rPr>
              <a:t> </a:t>
            </a:r>
            <a:r>
              <a:rPr lang="es-CO" sz="1200" i="1" dirty="0" err="1">
                <a:latin typeface="Arial Narrow" panose="020B0606020202030204" pitchFamily="34" charset="0"/>
              </a:rPr>
              <a:t>coli</a:t>
            </a:r>
            <a:r>
              <a:rPr lang="es-CO" sz="1200" i="1" dirty="0">
                <a:latin typeface="Arial Narrow" panose="020B0606020202030204" pitchFamily="34" charset="0"/>
              </a:rPr>
              <a:t>, </a:t>
            </a:r>
            <a:r>
              <a:rPr lang="es-CO" sz="1200" dirty="0">
                <a:latin typeface="Arial Narrow" panose="020B0606020202030204" pitchFamily="34" charset="0"/>
              </a:rPr>
              <a:t>anfetaminas</a:t>
            </a:r>
            <a:r>
              <a:rPr lang="es-CO" sz="1200" i="1" dirty="0">
                <a:latin typeface="Arial Narrow" panose="020B0606020202030204" pitchFamily="34" charset="0"/>
              </a:rPr>
              <a:t>, toxina </a:t>
            </a:r>
            <a:r>
              <a:rPr lang="es-CO" sz="1200" i="1" dirty="0" err="1">
                <a:latin typeface="Arial Narrow" panose="020B0606020202030204" pitchFamily="34" charset="0"/>
              </a:rPr>
              <a:t>cereulida</a:t>
            </a:r>
            <a:r>
              <a:rPr lang="es-CO" sz="1200" i="1" dirty="0">
                <a:latin typeface="Arial Narrow" panose="020B0606020202030204" pitchFamily="34" charset="0"/>
              </a:rPr>
              <a:t>, Coliformes totales, </a:t>
            </a:r>
            <a:r>
              <a:rPr lang="es-CO" sz="1200" dirty="0">
                <a:latin typeface="Arial Narrow" panose="020B0606020202030204" pitchFamily="34" charset="0"/>
              </a:rPr>
              <a:t>THC.</a:t>
            </a:r>
            <a:r>
              <a:rPr lang="es-CO" sz="1200" i="1" dirty="0">
                <a:latin typeface="Arial Narrow" panose="020B0606020202030204" pitchFamily="34" charset="0"/>
              </a:rPr>
              <a:t> </a:t>
            </a:r>
            <a:r>
              <a:rPr lang="es-ES" sz="12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24082" y="7506131"/>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61139" y="7537534"/>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71661" y="5810688"/>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250628" y="6657951"/>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459469" y="6178619"/>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330911" y="7033430"/>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9194" y="499512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V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5C06BDBC-9FAD-437D-8A59-23CBB0CB3BD6}"/>
              </a:ext>
            </a:extLst>
          </p:cNvPr>
          <p:cNvPicPr>
            <a:picLocks noChangeAspect="1"/>
          </p:cNvPicPr>
          <p:nvPr/>
        </p:nvPicPr>
        <p:blipFill>
          <a:blip r:embed="rId2"/>
          <a:stretch>
            <a:fillRect/>
          </a:stretch>
        </p:blipFill>
        <p:spPr>
          <a:xfrm>
            <a:off x="11147" y="579020"/>
            <a:ext cx="7164608" cy="4446539"/>
          </a:xfrm>
          <a:prstGeom prst="rect">
            <a:avLst/>
          </a:prstGeom>
        </p:spPr>
      </p:pic>
    </p:spTree>
    <p:extLst>
      <p:ext uri="{BB962C8B-B14F-4D97-AF65-F5344CB8AC3E}">
        <p14:creationId xmlns:p14="http://schemas.microsoft.com/office/powerpoint/2010/main" val="2838507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05 de 2026 - Reporte Semanas 01 a 20 (Hasta mayo 23 de 2026)</a:t>
            </a:r>
            <a:endParaRPr lang="es-ES" sz="1200" dirty="0">
              <a:solidFill>
                <a:schemeClr val="dk1"/>
              </a:solidFill>
              <a:latin typeface="Times New Roman"/>
              <a:ea typeface="Times New Roman"/>
              <a:cs typeface="Times New Roman"/>
              <a:sym typeface="Times New Roman"/>
            </a:endParaRPr>
          </a:p>
        </p:txBody>
      </p:sp>
      <p:graphicFrame>
        <p:nvGraphicFramePr>
          <p:cNvPr id="122" name="Google Shape;122;p3"/>
          <p:cNvGraphicFramePr/>
          <p:nvPr>
            <p:extLst>
              <p:ext uri="{D42A27DB-BD31-4B8C-83A1-F6EECF244321}">
                <p14:modId xmlns:p14="http://schemas.microsoft.com/office/powerpoint/2010/main" val="1860557089"/>
              </p:ext>
            </p:extLst>
          </p:nvPr>
        </p:nvGraphicFramePr>
        <p:xfrm>
          <a:off x="288082" y="3347864"/>
          <a:ext cx="6645502" cy="2272909"/>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155222588"/>
                  </a:ext>
                </a:extLst>
              </a:tr>
              <a:tr h="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99522299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15</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27</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05 - 2026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05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978</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aumentó en un 7,4%</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05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smtClean="0">
                <a:latin typeface="Arial Narrow" panose="020B0606020202030204" pitchFamily="34" charset="0"/>
              </a:rPr>
              <a:t>Pág. 20</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396776" y="8342291"/>
            <a:ext cx="1236236"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35,1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52,0% (509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22829" y="897659"/>
            <a:ext cx="5045794" cy="2128584"/>
          </a:xfrm>
          <a:prstGeom prst="rect">
            <a:avLst/>
          </a:prstGeom>
        </p:spPr>
      </p:pic>
      <p:graphicFrame>
        <p:nvGraphicFramePr>
          <p:cNvPr id="28"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71864" y="4069298"/>
          <a:ext cx="5053319" cy="258164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45903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05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35,79%</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64,21%</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0,61%</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0,10%</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97,3%</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64,52%</a:t>
              </a:r>
            </a:p>
            <a:p>
              <a:pPr algn="ctr"/>
              <a:r>
                <a:rPr lang="es-ES" sz="1100" b="1" dirty="0">
                  <a:solidFill>
                    <a:schemeClr val="tx1"/>
                  </a:solidFill>
                  <a:latin typeface="Arial Narrow" panose="020B0606020202030204" pitchFamily="34" charset="0"/>
                </a:rPr>
                <a:t>Régimen subsidiado: 30,88%</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0,39%</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1,26%</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0,58%</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21</a:t>
            </a:r>
            <a:endParaRPr lang="es-ES" sz="1050" b="1" dirty="0">
              <a:latin typeface="Arial Narrow" panose="020B0606020202030204" pitchFamily="34" charset="0"/>
            </a:endParaRPr>
          </a:p>
        </p:txBody>
      </p:sp>
      <p:sp>
        <p:nvSpPr>
          <p:cNvPr id="67" name="66 Rectángulo"/>
          <p:cNvSpPr/>
          <p:nvPr/>
        </p:nvSpPr>
        <p:spPr>
          <a:xfrm>
            <a:off x="3285509" y="7660781"/>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68" name="67 Rectángulo"/>
          <p:cNvSpPr/>
          <p:nvPr/>
        </p:nvSpPr>
        <p:spPr>
          <a:xfrm>
            <a:off x="2372856" y="7671662"/>
            <a:ext cx="649537" cy="276999"/>
          </a:xfrm>
          <a:prstGeom prst="rect">
            <a:avLst/>
          </a:prstGeom>
        </p:spPr>
        <p:txBody>
          <a:bodyPr wrap="none">
            <a:spAutoFit/>
          </a:bodyPr>
          <a:lstStyle/>
          <a:p>
            <a:r>
              <a:rPr lang="es-ES" sz="1200" b="1" dirty="0">
                <a:latin typeface="Arial Narrow" panose="020B0606020202030204" pitchFamily="34" charset="0"/>
              </a:rPr>
              <a:t>6 casos</a:t>
            </a:r>
            <a:endParaRPr lang="es-CO" sz="1200" dirty="0"/>
          </a:p>
        </p:txBody>
      </p:sp>
      <p:sp>
        <p:nvSpPr>
          <p:cNvPr id="69" name="68 Rectángulo"/>
          <p:cNvSpPr/>
          <p:nvPr/>
        </p:nvSpPr>
        <p:spPr>
          <a:xfrm>
            <a:off x="218005" y="7668344"/>
            <a:ext cx="790601" cy="276999"/>
          </a:xfrm>
          <a:prstGeom prst="rect">
            <a:avLst/>
          </a:prstGeom>
        </p:spPr>
        <p:txBody>
          <a:bodyPr wrap="none">
            <a:spAutoFit/>
          </a:bodyPr>
          <a:lstStyle/>
          <a:p>
            <a:r>
              <a:rPr lang="es-ES" sz="1200" b="1" dirty="0">
                <a:latin typeface="Arial Narrow" panose="020B0606020202030204" pitchFamily="34" charset="0"/>
              </a:rPr>
              <a:t>350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628 casos</a:t>
            </a:r>
            <a:endParaRPr lang="es-CO" sz="1200" dirty="0"/>
          </a:p>
        </p:txBody>
      </p:sp>
      <p:sp>
        <p:nvSpPr>
          <p:cNvPr id="71" name="70 Rectángulo"/>
          <p:cNvSpPr/>
          <p:nvPr/>
        </p:nvSpPr>
        <p:spPr>
          <a:xfrm>
            <a:off x="4432806" y="7674681"/>
            <a:ext cx="720069" cy="276999"/>
          </a:xfrm>
          <a:prstGeom prst="rect">
            <a:avLst/>
          </a:prstGeom>
        </p:spPr>
        <p:txBody>
          <a:bodyPr wrap="none">
            <a:spAutoFit/>
          </a:bodyPr>
          <a:lstStyle/>
          <a:p>
            <a:r>
              <a:rPr lang="es-ES" sz="1200" b="1" dirty="0">
                <a:latin typeface="Arial Narrow" panose="020B0606020202030204" pitchFamily="34" charset="0"/>
              </a:rPr>
              <a:t>13 casos</a:t>
            </a:r>
            <a:endParaRPr lang="es-CO" sz="1200" dirty="0"/>
          </a:p>
        </p:txBody>
      </p:sp>
      <p:sp>
        <p:nvSpPr>
          <p:cNvPr id="72" name="71 Rectángulo"/>
          <p:cNvSpPr/>
          <p:nvPr/>
        </p:nvSpPr>
        <p:spPr>
          <a:xfrm>
            <a:off x="5387636" y="7668343"/>
            <a:ext cx="649537" cy="276999"/>
          </a:xfrm>
          <a:prstGeom prst="rect">
            <a:avLst/>
          </a:prstGeom>
        </p:spPr>
        <p:txBody>
          <a:bodyPr wrap="none">
            <a:spAutoFit/>
          </a:bodyPr>
          <a:lstStyle/>
          <a:p>
            <a:r>
              <a:rPr lang="es-ES" sz="1200" b="1" dirty="0">
                <a:latin typeface="Arial Narrow" panose="020B0606020202030204" pitchFamily="34" charset="0"/>
              </a:rPr>
              <a:t>4 casos</a:t>
            </a:r>
            <a:endParaRPr lang="es-CO" sz="1200" dirty="0"/>
          </a:p>
        </p:txBody>
      </p:sp>
      <p:sp>
        <p:nvSpPr>
          <p:cNvPr id="73" name="72 Rectángulo"/>
          <p:cNvSpPr/>
          <p:nvPr/>
        </p:nvSpPr>
        <p:spPr>
          <a:xfrm>
            <a:off x="6350638" y="7660780"/>
            <a:ext cx="649537" cy="276999"/>
          </a:xfrm>
          <a:prstGeom prst="rect">
            <a:avLst/>
          </a:prstGeom>
        </p:spPr>
        <p:txBody>
          <a:bodyPr wrap="none">
            <a:spAutoFit/>
          </a:bodyPr>
          <a:lstStyle/>
          <a:p>
            <a:r>
              <a:rPr lang="es-ES" sz="1200" b="1" dirty="0">
                <a:latin typeface="Arial Narrow" panose="020B0606020202030204" pitchFamily="34" charset="0"/>
              </a:rPr>
              <a:t>6 casos</a:t>
            </a:r>
            <a:endParaRPr lang="es-CO" sz="1200" dirty="0"/>
          </a:p>
        </p:txBody>
      </p:sp>
      <p:pic>
        <p:nvPicPr>
          <p:cNvPr id="3" name="Imagen 2">
            <a:extLst>
              <a:ext uri="{FF2B5EF4-FFF2-40B4-BE49-F238E27FC236}">
                <a16:creationId xmlns:a16="http://schemas.microsoft.com/office/drawing/2014/main" id="{76302913-D0C8-4ED9-AFEA-C291AD93D32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46701" y="531602"/>
            <a:ext cx="6473146" cy="5001976"/>
          </a:xfrm>
          <a:prstGeom prst="rect">
            <a:avLst/>
          </a:prstGeom>
        </p:spPr>
      </p:pic>
    </p:spTree>
    <p:extLst>
      <p:ext uri="{BB962C8B-B14F-4D97-AF65-F5344CB8AC3E}">
        <p14:creationId xmlns:p14="http://schemas.microsoft.com/office/powerpoint/2010/main" val="229028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22</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05.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78,49%</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9,15%</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6,03%</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3,82%</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781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91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60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38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05.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05.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67,5% del total de los casos. La cobertura de las visitas de campo que realizan los psicólogos de la secretaría de salud es del 52,0</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05.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05  2026</a:t>
            </a:r>
          </a:p>
        </p:txBody>
      </p:sp>
      <p:graphicFrame>
        <p:nvGraphicFramePr>
          <p:cNvPr id="39" name="Gráfico 38">
            <a:extLst>
              <a:ext uri="{FF2B5EF4-FFF2-40B4-BE49-F238E27FC236}">
                <a16:creationId xmlns:a16="http://schemas.microsoft.com/office/drawing/2014/main" id="{2FEBFBCC-3A8D-41FE-B5B9-C84CA1B103D8}"/>
              </a:ext>
            </a:extLst>
          </p:cNvPr>
          <p:cNvGraphicFramePr>
            <a:graphicFrameLocks/>
          </p:cNvGraphicFramePr>
          <p:nvPr>
            <p:extLst/>
          </p:nvPr>
        </p:nvGraphicFramePr>
        <p:xfrm>
          <a:off x="-89191" y="2523076"/>
          <a:ext cx="3520440" cy="24403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3" name="Gráfico 42">
            <a:extLst>
              <a:ext uri="{FF2B5EF4-FFF2-40B4-BE49-F238E27FC236}">
                <a16:creationId xmlns:a16="http://schemas.microsoft.com/office/drawing/2014/main" id="{ABC962FC-1F8B-48F7-9A3C-C6BABC613633}"/>
              </a:ext>
            </a:extLst>
          </p:cNvPr>
          <p:cNvGraphicFramePr>
            <a:graphicFrameLocks/>
          </p:cNvGraphicFramePr>
          <p:nvPr>
            <p:extLst/>
          </p:nvPr>
        </p:nvGraphicFramePr>
        <p:xfrm>
          <a:off x="3060397" y="2556591"/>
          <a:ext cx="3996437" cy="255490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4" name="Gráfico 43">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075852" y="5217189"/>
          <a:ext cx="4338506" cy="234811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006033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 V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V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3324</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39,8%, dado que para este momento del año 2025, se registraban 5526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V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23</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119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se evidencia aumento de casos en las semanas epidemiológicas 3 y 4</a:t>
            </a:r>
            <a:endParaRPr lang="es-CO" sz="1050" dirty="0">
              <a:solidFill>
                <a:sysClr val="windowText" lastClr="000000"/>
              </a:solidFill>
            </a:endParaRPr>
          </a:p>
        </p:txBody>
      </p:sp>
      <p:pic>
        <p:nvPicPr>
          <p:cNvPr id="18" name="Imagen 17">
            <a:extLst>
              <a:ext uri="{FF2B5EF4-FFF2-40B4-BE49-F238E27FC236}">
                <a16:creationId xmlns:a16="http://schemas.microsoft.com/office/drawing/2014/main" id="{CC3E3BC1-F667-40E1-83B5-C1393B25F80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573495" y="1743075"/>
            <a:ext cx="4578753" cy="2287774"/>
          </a:xfrm>
          <a:prstGeom prst="rect">
            <a:avLst/>
          </a:prstGeom>
        </p:spPr>
      </p:pic>
      <p:pic>
        <p:nvPicPr>
          <p:cNvPr id="19" name="Imagen 18">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6218223"/>
            <a:ext cx="5026718" cy="1941163"/>
          </a:xfrm>
          <a:prstGeom prst="rect">
            <a:avLst/>
          </a:prstGeom>
        </p:spPr>
      </p:pic>
    </p:spTree>
    <p:extLst>
      <p:ext uri="{BB962C8B-B14F-4D97-AF65-F5344CB8AC3E}">
        <p14:creationId xmlns:p14="http://schemas.microsoft.com/office/powerpoint/2010/main" val="1612543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V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V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51,3</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1706</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34,9</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1160</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10,6</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354</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3,1</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104</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196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47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V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V 2026p.</a:t>
            </a:r>
          </a:p>
        </p:txBody>
      </p:sp>
      <p:pic>
        <p:nvPicPr>
          <p:cNvPr id="22" name="Imagen 21">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4" y="1567542"/>
            <a:ext cx="2580595" cy="1551103"/>
          </a:xfrm>
          <a:prstGeom prst="rect">
            <a:avLst/>
          </a:prstGeom>
        </p:spPr>
      </p:pic>
      <p:pic>
        <p:nvPicPr>
          <p:cNvPr id="32" name="Imagen 31">
            <a:extLst>
              <a:ext uri="{FF2B5EF4-FFF2-40B4-BE49-F238E27FC236}">
                <a16:creationId xmlns:a16="http://schemas.microsoft.com/office/drawing/2014/main" id="{482CE429-534C-4E74-8276-45957A023D8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44339" y="3567231"/>
            <a:ext cx="3411041" cy="1972070"/>
          </a:xfrm>
          <a:prstGeom prst="rect">
            <a:avLst/>
          </a:prstGeom>
        </p:spPr>
      </p:pic>
      <p:pic>
        <p:nvPicPr>
          <p:cNvPr id="39" name="Imagen 38">
            <a:extLst>
              <a:ext uri="{FF2B5EF4-FFF2-40B4-BE49-F238E27FC236}">
                <a16:creationId xmlns:a16="http://schemas.microsoft.com/office/drawing/2014/main" id="{192BD887-0F93-48CB-8DC6-A9350C49627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84546" y="6609090"/>
            <a:ext cx="2819669" cy="1985602"/>
          </a:xfrm>
          <a:prstGeom prst="rect">
            <a:avLst/>
          </a:prstGeom>
        </p:spPr>
      </p:pic>
    </p:spTree>
    <p:extLst>
      <p:ext uri="{BB962C8B-B14F-4D97-AF65-F5344CB8AC3E}">
        <p14:creationId xmlns:p14="http://schemas.microsoft.com/office/powerpoint/2010/main" val="1784024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V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3"/>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4"/>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5"/>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62,6%</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0,8%</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22,4%</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6">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7">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56,5%</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38,6%</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2,0%</a:t>
              </a:r>
            </a:p>
            <a:p>
              <a:pPr algn="ctr">
                <a:buClr>
                  <a:srgbClr val="000000"/>
                </a:buClr>
              </a:pPr>
              <a:r>
                <a:rPr lang="es-ES" sz="1000" b="1" dirty="0">
                  <a:solidFill>
                    <a:schemeClr val="dk1"/>
                  </a:solidFill>
                  <a:latin typeface="Arial Narrow"/>
                  <a:sym typeface="Arial"/>
                </a:rPr>
                <a:t>Indeterminado 1,3%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95,7%</a:t>
            </a:r>
          </a:p>
          <a:p>
            <a:pPr algn="ctr">
              <a:buClr>
                <a:srgbClr val="000000"/>
              </a:buClr>
            </a:pPr>
            <a:r>
              <a:rPr lang="es-ES" sz="1200" b="1" dirty="0">
                <a:solidFill>
                  <a:schemeClr val="dk1"/>
                </a:solidFill>
                <a:latin typeface="Arial Narrow"/>
                <a:sym typeface="Arial"/>
              </a:rPr>
              <a:t>3180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2,8%</a:t>
                </a:r>
              </a:p>
              <a:p>
                <a:pPr algn="ctr"/>
                <a:r>
                  <a:rPr lang="es-ES" sz="1200" b="1" dirty="0">
                    <a:solidFill>
                      <a:schemeClr val="tx1"/>
                    </a:solidFill>
                    <a:latin typeface="Arial Narrow" panose="020B0606020202030204" pitchFamily="34" charset="0"/>
                  </a:rPr>
                  <a:t>96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0,2%</a:t>
                </a:r>
              </a:p>
              <a:p>
                <a:pPr algn="ctr"/>
                <a:r>
                  <a:rPr lang="es-ES" sz="1200" b="1" dirty="0">
                    <a:solidFill>
                      <a:schemeClr val="tx1"/>
                    </a:solidFill>
                    <a:latin typeface="Arial Narrow" panose="020B0606020202030204" pitchFamily="34" charset="0"/>
                  </a:rPr>
                  <a:t>6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1,3%</a:t>
              </a:r>
            </a:p>
            <a:p>
              <a:pPr algn="ctr"/>
              <a:r>
                <a:rPr lang="es-ES" sz="1200" b="1" dirty="0">
                  <a:solidFill>
                    <a:schemeClr val="tx1"/>
                  </a:solidFill>
                  <a:latin typeface="Arial Narrow" panose="020B0606020202030204" pitchFamily="34" charset="0"/>
                </a:rPr>
                <a:t>44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0,6% </a:t>
              </a:r>
            </a:p>
            <a:p>
              <a:pPr algn="ctr"/>
              <a:r>
                <a:rPr lang="es-ES" sz="1200" b="1" dirty="0">
                  <a:solidFill>
                    <a:schemeClr val="tx1"/>
                  </a:solidFill>
                  <a:latin typeface="Arial Narrow" panose="020B0606020202030204" pitchFamily="34" charset="0"/>
                  <a:sym typeface="Calibri"/>
                </a:rPr>
                <a:t>20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V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1,1%</a:t>
              </a:r>
            </a:p>
            <a:p>
              <a:pPr algn="ctr"/>
              <a:r>
                <a:rPr lang="es-ES" sz="1200" b="1" dirty="0">
                  <a:solidFill>
                    <a:schemeClr val="tx1"/>
                  </a:solidFill>
                  <a:latin typeface="Arial Narrow" panose="020B0606020202030204" pitchFamily="34" charset="0"/>
                  <a:sym typeface="Calibri"/>
                </a:rPr>
                <a:t>38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3,0%</a:t>
              </a:r>
            </a:p>
            <a:p>
              <a:pPr algn="ctr"/>
              <a:r>
                <a:rPr lang="es-ES" sz="1200" b="1" dirty="0">
                  <a:solidFill>
                    <a:schemeClr val="tx1"/>
                  </a:solidFill>
                  <a:latin typeface="Arial Narrow" panose="020B0606020202030204" pitchFamily="34" charset="0"/>
                  <a:sym typeface="Calibri"/>
                </a:rPr>
                <a:t>102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464365"/>
              <a:ext cx="1300989" cy="461665"/>
            </a:xfrm>
            <a:prstGeom prst="rect">
              <a:avLst/>
            </a:prstGeom>
            <a:noFill/>
          </p:spPr>
          <p:txBody>
            <a:bodyPr wrap="square" rtlCol="0">
              <a:spAutoFit/>
            </a:bodyPr>
            <a:lstStyle/>
            <a:p>
              <a:pPr algn="ctr"/>
              <a:r>
                <a:rPr lang="es-ES" sz="1200" b="1" u="sng" dirty="0">
                  <a:latin typeface="Arial Narrow" panose="020B0606020202030204" pitchFamily="34" charset="0"/>
                </a:rPr>
                <a:t>Victimas Violencia Armada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1,3%</a:t>
              </a:r>
            </a:p>
            <a:p>
              <a:pPr algn="ctr"/>
              <a:r>
                <a:rPr lang="es-ES" sz="1200" b="1" dirty="0">
                  <a:solidFill>
                    <a:schemeClr val="tx1"/>
                  </a:solidFill>
                  <a:latin typeface="Arial Narrow" panose="020B0606020202030204" pitchFamily="34" charset="0"/>
                  <a:sym typeface="Calibri"/>
                </a:rPr>
                <a:t>43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1,0%</a:t>
              </a:r>
            </a:p>
            <a:p>
              <a:pPr algn="ctr"/>
              <a:r>
                <a:rPr lang="es-ES" sz="1200" b="1" dirty="0">
                  <a:solidFill>
                    <a:schemeClr val="tx1"/>
                  </a:solidFill>
                  <a:latin typeface="Arial Narrow" panose="020B0606020202030204" pitchFamily="34" charset="0"/>
                  <a:sym typeface="Calibri"/>
                </a:rPr>
                <a:t>33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2">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3"/>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0,3%</a:t>
              </a:r>
            </a:p>
            <a:p>
              <a:pPr algn="ctr"/>
              <a:r>
                <a:rPr lang="es-ES" sz="1200" b="1" dirty="0">
                  <a:solidFill>
                    <a:schemeClr val="tx1"/>
                  </a:solidFill>
                  <a:latin typeface="Arial Narrow" panose="020B0606020202030204" pitchFamily="34" charset="0"/>
                  <a:sym typeface="Calibri"/>
                </a:rPr>
                <a:t>9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0,1%</a:t>
              </a:r>
            </a:p>
            <a:p>
              <a:pPr algn="ctr"/>
              <a:r>
                <a:rPr lang="es-ES" sz="1200" b="1" dirty="0">
                  <a:solidFill>
                    <a:schemeClr val="tx1"/>
                  </a:solidFill>
                  <a:latin typeface="Arial Narrow" panose="020B0606020202030204" pitchFamily="34" charset="0"/>
                  <a:sym typeface="Calibri"/>
                </a:rPr>
                <a:t>3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17,4%</a:t>
              </a:r>
            </a:p>
            <a:p>
              <a:pPr algn="ctr">
                <a:buClr>
                  <a:srgbClr val="000000"/>
                </a:buClr>
              </a:pPr>
              <a:r>
                <a:rPr lang="es-ES" sz="1200" b="1" dirty="0">
                  <a:solidFill>
                    <a:schemeClr val="dk1"/>
                  </a:solidFill>
                  <a:latin typeface="Arial Narrow"/>
                  <a:sym typeface="Arial"/>
                </a:rPr>
                <a:t>578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4,3%</a:t>
            </a:r>
          </a:p>
          <a:p>
            <a:pPr algn="ctr">
              <a:buClr>
                <a:srgbClr val="000000"/>
              </a:buClr>
            </a:pPr>
            <a:r>
              <a:rPr lang="es-ES" sz="1200" b="1" dirty="0">
                <a:solidFill>
                  <a:schemeClr val="dk1"/>
                </a:solidFill>
                <a:latin typeface="Arial Narrow"/>
                <a:sym typeface="Arial"/>
              </a:rPr>
              <a:t>144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0,09%</a:t>
            </a:r>
          </a:p>
          <a:p>
            <a:pPr algn="ctr">
              <a:buClr>
                <a:srgbClr val="000000"/>
              </a:buClr>
            </a:pPr>
            <a:r>
              <a:rPr lang="es-ES" sz="1200" b="1" dirty="0">
                <a:solidFill>
                  <a:schemeClr val="dk1"/>
                </a:solidFill>
                <a:latin typeface="Arial Narrow"/>
                <a:sym typeface="Arial"/>
              </a:rPr>
              <a:t>3 casos</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1,6%</a:t>
            </a:r>
          </a:p>
        </p:txBody>
      </p:sp>
    </p:spTree>
    <p:extLst>
      <p:ext uri="{BB962C8B-B14F-4D97-AF65-F5344CB8AC3E}">
        <p14:creationId xmlns:p14="http://schemas.microsoft.com/office/powerpoint/2010/main" val="1988278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1706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26</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17,7%</a:t>
              </a:r>
            </a:p>
            <a:p>
              <a:pPr algn="ctr"/>
              <a:r>
                <a:rPr lang="es-ES" sz="1200" b="1" dirty="0">
                  <a:solidFill>
                    <a:schemeClr val="tx1"/>
                  </a:solidFill>
                  <a:latin typeface="Arial Narrow" panose="020B0606020202030204" pitchFamily="34" charset="0"/>
                </a:rPr>
                <a:t>302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82,3%</a:t>
              </a:r>
            </a:p>
            <a:p>
              <a:pPr algn="ctr"/>
              <a:r>
                <a:rPr lang="es-ES" sz="1200" b="1" dirty="0">
                  <a:solidFill>
                    <a:schemeClr val="tx1"/>
                  </a:solidFill>
                  <a:latin typeface="Arial Narrow" panose="020B0606020202030204" pitchFamily="34" charset="0"/>
                </a:rPr>
                <a:t>1404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65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a:t>
            </a:r>
            <a:r>
              <a:rPr lang="es-ES" sz="1200" dirty="0">
                <a:latin typeface="Arial Narrow" panose="020B0606020202030204" pitchFamily="34" charset="0"/>
                <a:ea typeface="Cambria" panose="02040503050406030204" pitchFamily="18" charset="0"/>
              </a:rPr>
              <a:t>39,5</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(62,3%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V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V–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V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101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24 casos x 100 000 hombres habitantes del Distrito</a:t>
            </a:r>
          </a:p>
        </p:txBody>
      </p:sp>
      <p:pic>
        <p:nvPicPr>
          <p:cNvPr id="3" name="Imagen 2">
            <a:extLst>
              <a:ext uri="{FF2B5EF4-FFF2-40B4-BE49-F238E27FC236}">
                <a16:creationId xmlns:a16="http://schemas.microsoft.com/office/drawing/2014/main" id="{F1D7DE42-3844-4C8B-81A7-F8E75DC23F0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02750" y="3335313"/>
            <a:ext cx="4076232" cy="2944621"/>
          </a:xfrm>
          <a:prstGeom prst="rect">
            <a:avLst/>
          </a:prstGeom>
        </p:spPr>
      </p:pic>
    </p:spTree>
    <p:extLst>
      <p:ext uri="{BB962C8B-B14F-4D97-AF65-F5344CB8AC3E}">
        <p14:creationId xmlns:p14="http://schemas.microsoft.com/office/powerpoint/2010/main" val="3531973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1">
            <a:extLst>
              <a:ext uri="{FF2B5EF4-FFF2-40B4-BE49-F238E27FC236}">
                <a16:creationId xmlns:a16="http://schemas.microsoft.com/office/drawing/2014/main" id="{F47DFA61-168D-4DE5-9C0E-8E4CA7292F0B}"/>
              </a:ext>
            </a:extLst>
          </p:cNvPr>
          <p:cNvPicPr>
            <a:picLocks noChangeAspect="1"/>
          </p:cNvPicPr>
          <p:nvPr/>
        </p:nvPicPr>
        <p:blipFill>
          <a:blip r:embed="rId2"/>
          <a:stretch>
            <a:fillRect/>
          </a:stretch>
        </p:blipFill>
        <p:spPr>
          <a:xfrm>
            <a:off x="2358752" y="6100144"/>
            <a:ext cx="4822153" cy="1496192"/>
          </a:xfrm>
          <a:prstGeom prst="rect">
            <a:avLst/>
          </a:prstGeom>
        </p:spPr>
      </p:pic>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20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20,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20 acumulado de 2026.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68,1%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114 casos</a:t>
              </a:r>
            </a:p>
            <a:p>
              <a:pPr algn="ctr"/>
              <a:r>
                <a:rPr lang="es-ES" sz="1200" b="1" dirty="0">
                  <a:solidFill>
                    <a:schemeClr val="tx1"/>
                  </a:solidFill>
                  <a:latin typeface="Arial Narrow" panose="020B0606020202030204" pitchFamily="34" charset="0"/>
                </a:rPr>
                <a:t>47,3%</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127 casos</a:t>
              </a:r>
            </a:p>
            <a:p>
              <a:pPr algn="ctr"/>
              <a:r>
                <a:rPr lang="es-ES" sz="1200" b="1" dirty="0">
                  <a:solidFill>
                    <a:schemeClr val="tx1"/>
                  </a:solidFill>
                  <a:latin typeface="Arial Narrow" panose="020B0606020202030204" pitchFamily="34" charset="0"/>
                </a:rPr>
                <a:t>52,7%</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6"/>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8" name="Imagen 7">
            <a:extLst>
              <a:ext uri="{FF2B5EF4-FFF2-40B4-BE49-F238E27FC236}">
                <a16:creationId xmlns:a16="http://schemas.microsoft.com/office/drawing/2014/main" id="{AB800688-3287-4187-B590-29645E0F6C89}"/>
              </a:ext>
            </a:extLst>
          </p:cNvPr>
          <p:cNvPicPr>
            <a:picLocks noChangeAspect="1"/>
          </p:cNvPicPr>
          <p:nvPr/>
        </p:nvPicPr>
        <p:blipFill>
          <a:blip r:embed="rId7"/>
          <a:stretch>
            <a:fillRect/>
          </a:stretch>
        </p:blipFill>
        <p:spPr>
          <a:xfrm>
            <a:off x="2294137" y="342403"/>
            <a:ext cx="4886768" cy="1590857"/>
          </a:xfrm>
          <a:prstGeom prst="rect">
            <a:avLst/>
          </a:prstGeom>
        </p:spPr>
      </p:pic>
      <p:pic>
        <p:nvPicPr>
          <p:cNvPr id="12" name="Imagen 11">
            <a:extLst>
              <a:ext uri="{FF2B5EF4-FFF2-40B4-BE49-F238E27FC236}">
                <a16:creationId xmlns:a16="http://schemas.microsoft.com/office/drawing/2014/main" id="{BF88E2A5-18CC-49D8-B807-A893451DD60E}"/>
              </a:ext>
            </a:extLst>
          </p:cNvPr>
          <p:cNvPicPr>
            <a:picLocks noChangeAspect="1"/>
          </p:cNvPicPr>
          <p:nvPr/>
        </p:nvPicPr>
        <p:blipFill>
          <a:blip r:embed="rId8"/>
          <a:stretch>
            <a:fillRect/>
          </a:stretch>
        </p:blipFill>
        <p:spPr>
          <a:xfrm>
            <a:off x="1512218" y="2034505"/>
            <a:ext cx="5646170" cy="1617912"/>
          </a:xfrm>
          <a:prstGeom prst="rect">
            <a:avLst/>
          </a:prstGeom>
        </p:spPr>
      </p:pic>
      <p:pic>
        <p:nvPicPr>
          <p:cNvPr id="61" name="Imagen 60">
            <a:extLst>
              <a:ext uri="{FF2B5EF4-FFF2-40B4-BE49-F238E27FC236}">
                <a16:creationId xmlns:a16="http://schemas.microsoft.com/office/drawing/2014/main" id="{8DC52BE3-0F4E-4552-917A-D6FC4A6B2700}"/>
              </a:ext>
            </a:extLst>
          </p:cNvPr>
          <p:cNvPicPr>
            <a:picLocks noChangeAspect="1"/>
          </p:cNvPicPr>
          <p:nvPr/>
        </p:nvPicPr>
        <p:blipFill>
          <a:blip r:embed="rId9"/>
          <a:stretch>
            <a:fillRect/>
          </a:stretch>
        </p:blipFill>
        <p:spPr>
          <a:xfrm>
            <a:off x="1512218" y="3816102"/>
            <a:ext cx="5646170" cy="1676909"/>
          </a:xfrm>
          <a:prstGeom prst="rect">
            <a:avLst/>
          </a:prstGeom>
        </p:spPr>
      </p:pic>
      <p:pic>
        <p:nvPicPr>
          <p:cNvPr id="25" name="Imagen 24">
            <a:extLst>
              <a:ext uri="{FF2B5EF4-FFF2-40B4-BE49-F238E27FC236}">
                <a16:creationId xmlns:a16="http://schemas.microsoft.com/office/drawing/2014/main" id="{A6399726-B206-4FF0-A43C-C495E36D3E87}"/>
              </a:ext>
            </a:extLst>
          </p:cNvPr>
          <p:cNvPicPr>
            <a:picLocks noChangeAspect="1"/>
          </p:cNvPicPr>
          <p:nvPr/>
        </p:nvPicPr>
        <p:blipFill>
          <a:blip r:embed="rId10"/>
          <a:stretch>
            <a:fillRect/>
          </a:stretch>
        </p:blipFill>
        <p:spPr>
          <a:xfrm>
            <a:off x="1433468" y="7283964"/>
            <a:ext cx="2081458" cy="1693735"/>
          </a:xfrm>
          <a:prstGeom prst="rect">
            <a:avLst/>
          </a:prstGeom>
        </p:spPr>
      </p:pic>
    </p:spTree>
    <p:extLst>
      <p:ext uri="{BB962C8B-B14F-4D97-AF65-F5344CB8AC3E}">
        <p14:creationId xmlns:p14="http://schemas.microsoft.com/office/powerpoint/2010/main" val="3692736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F04D7DE-07B8-4C74-BD19-85424492232D}"/>
              </a:ext>
            </a:extLst>
          </p:cNvPr>
          <p:cNvPicPr>
            <a:picLocks noChangeAspect="1"/>
          </p:cNvPicPr>
          <p:nvPr/>
        </p:nvPicPr>
        <p:blipFill>
          <a:blip r:embed="rId2"/>
          <a:stretch>
            <a:fillRect/>
          </a:stretch>
        </p:blipFill>
        <p:spPr>
          <a:xfrm>
            <a:off x="37445" y="528861"/>
            <a:ext cx="6791325" cy="1666875"/>
          </a:xfrm>
          <a:prstGeom prst="rect">
            <a:avLst/>
          </a:prstGeom>
        </p:spPr>
      </p:pic>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a:solidFill>
                  <a:schemeClr val="tx1"/>
                </a:solidFill>
                <a:latin typeface="Arial Narrow" panose="020B0606020202030204" pitchFamily="34" charset="0"/>
              </a:rPr>
              <a:t>0,8%</a:t>
            </a: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2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     </a:t>
            </a:r>
          </a:p>
          <a:p>
            <a:pPr algn="ctr"/>
            <a:r>
              <a:rPr lang="es-ES" sz="1050" b="1" dirty="0">
                <a:solidFill>
                  <a:schemeClr val="tx1"/>
                </a:solidFill>
                <a:latin typeface="Arial Narrow" panose="020B0606020202030204" pitchFamily="34" charset="0"/>
              </a:rPr>
              <a:t>0 casos</a:t>
            </a:r>
          </a:p>
        </p:txBody>
      </p:sp>
      <p:pic>
        <p:nvPicPr>
          <p:cNvPr id="74"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4486755"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770763" y="3427332"/>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0,4%</a:t>
            </a:r>
          </a:p>
          <a:p>
            <a:pPr algn="ctr"/>
            <a:r>
              <a:rPr lang="es-ES" sz="1050" b="1" dirty="0">
                <a:solidFill>
                  <a:schemeClr val="tx1"/>
                </a:solidFill>
                <a:latin typeface="Arial Narrow" panose="020B0606020202030204" pitchFamily="34" charset="0"/>
              </a:rPr>
              <a:t>1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5305577" y="2703498"/>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81512" y="3175388"/>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5"/>
          <a:stretch>
            <a:fillRect/>
          </a:stretch>
        </p:blipFill>
        <p:spPr>
          <a:xfrm>
            <a:off x="1659337" y="2757111"/>
            <a:ext cx="475198" cy="445497"/>
          </a:xfrm>
          <a:prstGeom prst="rect">
            <a:avLst/>
          </a:prstGeom>
        </p:spPr>
      </p:pic>
      <p:pic>
        <p:nvPicPr>
          <p:cNvPr id="133" name="Imagen 132"/>
          <p:cNvPicPr>
            <a:picLocks noChangeAspect="1"/>
          </p:cNvPicPr>
          <p:nvPr/>
        </p:nvPicPr>
        <p:blipFill>
          <a:blip r:embed="rId6"/>
          <a:stretch>
            <a:fillRect/>
          </a:stretch>
        </p:blipFill>
        <p:spPr>
          <a:xfrm>
            <a:off x="3845783" y="2744847"/>
            <a:ext cx="539746" cy="493598"/>
          </a:xfrm>
          <a:prstGeom prst="rect">
            <a:avLst/>
          </a:prstGeom>
        </p:spPr>
      </p:pic>
      <p:sp>
        <p:nvSpPr>
          <p:cNvPr id="59" name="9 Rectángulo"/>
          <p:cNvSpPr/>
          <p:nvPr/>
        </p:nvSpPr>
        <p:spPr>
          <a:xfrm>
            <a:off x="2182361"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2311195"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0,4%</a:t>
            </a:r>
          </a:p>
          <a:p>
            <a:pPr algn="ctr"/>
            <a:r>
              <a:rPr lang="es-ES" sz="1050" b="1" dirty="0">
                <a:solidFill>
                  <a:schemeClr val="tx1"/>
                </a:solidFill>
                <a:latin typeface="Arial Narrow" panose="020B0606020202030204" pitchFamily="34" charset="0"/>
              </a:rPr>
              <a:t>1 casos</a:t>
            </a:r>
          </a:p>
        </p:txBody>
      </p:sp>
      <p:pic>
        <p:nvPicPr>
          <p:cNvPr id="24" name="Imagen 23"/>
          <p:cNvPicPr>
            <a:picLocks noChangeAspect="1"/>
          </p:cNvPicPr>
          <p:nvPr/>
        </p:nvPicPr>
        <p:blipFill>
          <a:blip r:embed="rId7"/>
          <a:stretch>
            <a:fillRect/>
          </a:stretch>
        </p:blipFill>
        <p:spPr>
          <a:xfrm>
            <a:off x="5698667" y="8094090"/>
            <a:ext cx="1451023" cy="996582"/>
          </a:xfrm>
          <a:prstGeom prst="rect">
            <a:avLst/>
          </a:prstGeom>
        </p:spPr>
      </p:pic>
      <p:pic>
        <p:nvPicPr>
          <p:cNvPr id="49" name="Imagen 48"/>
          <p:cNvPicPr>
            <a:picLocks noChangeAspect="1"/>
          </p:cNvPicPr>
          <p:nvPr/>
        </p:nvPicPr>
        <p:blipFill>
          <a:blip r:embed="rId8"/>
          <a:stretch>
            <a:fillRect/>
          </a:stretch>
        </p:blipFill>
        <p:spPr>
          <a:xfrm>
            <a:off x="3158212" y="2781897"/>
            <a:ext cx="503030" cy="441792"/>
          </a:xfrm>
          <a:prstGeom prst="rect">
            <a:avLst/>
          </a:prstGeom>
        </p:spPr>
      </p:pic>
      <p:sp>
        <p:nvSpPr>
          <p:cNvPr id="50" name="43 Rectángulo redondeado"/>
          <p:cNvSpPr/>
          <p:nvPr/>
        </p:nvSpPr>
        <p:spPr>
          <a:xfrm>
            <a:off x="3034998" y="3421771"/>
            <a:ext cx="694039"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0,4%</a:t>
            </a:r>
          </a:p>
          <a:p>
            <a:pPr algn="ctr"/>
            <a:r>
              <a:rPr lang="es-ES" sz="1050" b="1" dirty="0">
                <a:solidFill>
                  <a:schemeClr val="tx1"/>
                </a:solidFill>
                <a:latin typeface="Arial Narrow" panose="020B0606020202030204" pitchFamily="34" charset="0"/>
              </a:rPr>
              <a:t>1 casos</a:t>
            </a:r>
          </a:p>
        </p:txBody>
      </p:sp>
      <p:sp>
        <p:nvSpPr>
          <p:cNvPr id="51" name="9 Rectángulo"/>
          <p:cNvSpPr/>
          <p:nvPr/>
        </p:nvSpPr>
        <p:spPr>
          <a:xfrm>
            <a:off x="2949292" y="3181829"/>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5875646" y="342686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9"/>
          <a:stretch>
            <a:fillRect/>
          </a:stretch>
        </p:blipFill>
        <p:spPr>
          <a:xfrm>
            <a:off x="5978720" y="276463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20 2026 </a:t>
            </a:r>
            <a:endParaRPr lang="es-CO" sz="1050" b="1" dirty="0"/>
          </a:p>
        </p:txBody>
      </p:sp>
      <p:sp>
        <p:nvSpPr>
          <p:cNvPr id="17" name="Rectángulo 16"/>
          <p:cNvSpPr/>
          <p:nvPr/>
        </p:nvSpPr>
        <p:spPr>
          <a:xfrm>
            <a:off x="3165130" y="7878601"/>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5782683" y="318830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4526571"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770763" y="3181688"/>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152434" y="3430155"/>
            <a:ext cx="688286"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0,4%</a:t>
            </a:r>
          </a:p>
          <a:p>
            <a:pPr algn="ctr"/>
            <a:r>
              <a:rPr lang="es-ES" sz="1050" b="1" dirty="0">
                <a:solidFill>
                  <a:schemeClr val="tx1"/>
                </a:solidFill>
                <a:latin typeface="Arial Narrow" panose="020B0606020202030204" pitchFamily="34" charset="0"/>
              </a:rPr>
              <a:t>1 casos</a:t>
            </a:r>
          </a:p>
        </p:txBody>
      </p:sp>
      <p:pic>
        <p:nvPicPr>
          <p:cNvPr id="7" name="Imagen 6"/>
          <p:cNvPicPr>
            <a:picLocks noChangeAspect="1"/>
          </p:cNvPicPr>
          <p:nvPr/>
        </p:nvPicPr>
        <p:blipFill>
          <a:blip r:embed="rId10"/>
          <a:stretch>
            <a:fillRect/>
          </a:stretch>
        </p:blipFill>
        <p:spPr>
          <a:xfrm>
            <a:off x="4557614" y="2717042"/>
            <a:ext cx="431179" cy="496907"/>
          </a:xfrm>
          <a:prstGeom prst="rect">
            <a:avLst/>
          </a:prstGeom>
        </p:spPr>
      </p:pic>
      <p:pic>
        <p:nvPicPr>
          <p:cNvPr id="12" name="Imagen 11"/>
          <p:cNvPicPr>
            <a:picLocks noChangeAspect="1"/>
          </p:cNvPicPr>
          <p:nvPr/>
        </p:nvPicPr>
        <p:blipFill>
          <a:blip r:embed="rId11"/>
          <a:stretch>
            <a:fillRect/>
          </a:stretch>
        </p:blipFill>
        <p:spPr>
          <a:xfrm>
            <a:off x="2363386" y="2652682"/>
            <a:ext cx="599270" cy="546934"/>
          </a:xfrm>
          <a:prstGeom prst="rect">
            <a:avLst/>
          </a:prstGeom>
        </p:spPr>
      </p:pic>
      <p:sp>
        <p:nvSpPr>
          <p:cNvPr id="69" name="43 Rectángulo redondeado"/>
          <p:cNvSpPr/>
          <p:nvPr/>
        </p:nvSpPr>
        <p:spPr>
          <a:xfrm>
            <a:off x="6541945" y="3426952"/>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60535" y="3153165"/>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2"/>
          <a:stretch>
            <a:fillRect/>
          </a:stretch>
        </p:blipFill>
        <p:spPr>
          <a:xfrm>
            <a:off x="6574701" y="2650215"/>
            <a:ext cx="526016" cy="528533"/>
          </a:xfrm>
          <a:prstGeom prst="rect">
            <a:avLst/>
          </a:prstGeom>
        </p:spPr>
      </p:pic>
      <p:pic>
        <p:nvPicPr>
          <p:cNvPr id="63" name="Picture 2">
            <a:extLst>
              <a:ext uri="{FF2B5EF4-FFF2-40B4-BE49-F238E27FC236}">
                <a16:creationId xmlns:a16="http://schemas.microsoft.com/office/drawing/2014/main" id="{EB106981-F0B7-42FF-999E-24775EF0BFF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Imagen 60">
            <a:extLst>
              <a:ext uri="{FF2B5EF4-FFF2-40B4-BE49-F238E27FC236}">
                <a16:creationId xmlns:a16="http://schemas.microsoft.com/office/drawing/2014/main" id="{B881C54A-A80C-4BEF-AB40-1B2ADB64F8CD}"/>
              </a:ext>
            </a:extLst>
          </p:cNvPr>
          <p:cNvPicPr/>
          <p:nvPr/>
        </p:nvPicPr>
        <p:blipFill>
          <a:blip r:embed="rId14"/>
          <a:stretch>
            <a:fillRect/>
          </a:stretch>
        </p:blipFill>
        <p:spPr>
          <a:xfrm>
            <a:off x="3116338" y="4458180"/>
            <a:ext cx="4056388" cy="3059845"/>
          </a:xfrm>
          <a:prstGeom prst="rect">
            <a:avLst/>
          </a:prstGeom>
        </p:spPr>
      </p:pic>
      <p:graphicFrame>
        <p:nvGraphicFramePr>
          <p:cNvPr id="4" name="Tabla 3">
            <a:extLst>
              <a:ext uri="{FF2B5EF4-FFF2-40B4-BE49-F238E27FC236}">
                <a16:creationId xmlns:a16="http://schemas.microsoft.com/office/drawing/2014/main" id="{A48B1407-58BF-4FD2-AC5D-2DCFE49108FD}"/>
              </a:ext>
            </a:extLst>
          </p:cNvPr>
          <p:cNvGraphicFramePr>
            <a:graphicFrameLocks noGrp="1"/>
          </p:cNvGraphicFramePr>
          <p:nvPr>
            <p:extLst/>
          </p:nvPr>
        </p:nvGraphicFramePr>
        <p:xfrm>
          <a:off x="20918" y="4452408"/>
          <a:ext cx="3063874" cy="3456000"/>
        </p:xfrm>
        <a:graphic>
          <a:graphicData uri="http://schemas.openxmlformats.org/drawingml/2006/table">
            <a:tbl>
              <a:tblPr firstRow="1" firstCol="1" bandRow="1"/>
              <a:tblGrid>
                <a:gridCol w="1422400">
                  <a:extLst>
                    <a:ext uri="{9D8B030D-6E8A-4147-A177-3AD203B41FA5}">
                      <a16:colId xmlns:a16="http://schemas.microsoft.com/office/drawing/2014/main" val="2438183895"/>
                    </a:ext>
                  </a:extLst>
                </a:gridCol>
                <a:gridCol w="563562">
                  <a:extLst>
                    <a:ext uri="{9D8B030D-6E8A-4147-A177-3AD203B41FA5}">
                      <a16:colId xmlns:a16="http://schemas.microsoft.com/office/drawing/2014/main" val="1869541270"/>
                    </a:ext>
                  </a:extLst>
                </a:gridCol>
                <a:gridCol w="533400">
                  <a:extLst>
                    <a:ext uri="{9D8B030D-6E8A-4147-A177-3AD203B41FA5}">
                      <a16:colId xmlns:a16="http://schemas.microsoft.com/office/drawing/2014/main" val="158610975"/>
                    </a:ext>
                  </a:extLst>
                </a:gridCol>
                <a:gridCol w="544512">
                  <a:extLst>
                    <a:ext uri="{9D8B030D-6E8A-4147-A177-3AD203B41FA5}">
                      <a16:colId xmlns:a16="http://schemas.microsoft.com/office/drawing/2014/main" val="1372330114"/>
                    </a:ext>
                  </a:extLst>
                </a:gridCol>
              </a:tblGrid>
              <a:tr h="144000">
                <a:tc>
                  <a:txBody>
                    <a:bodyPr/>
                    <a:lstStyle/>
                    <a:p>
                      <a:r>
                        <a:rPr lang="es-CO" sz="700" b="1">
                          <a:solidFill>
                            <a:srgbClr val="000000"/>
                          </a:solidFill>
                          <a:effectLst/>
                          <a:latin typeface="Arial" panose="020B0604020202020204" pitchFamily="34" charset="0"/>
                          <a:ea typeface="Times New Roman" panose="02020603050405020304" pitchFamily="18" charset="0"/>
                        </a:rPr>
                        <a:t>Comuna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algn="ctr"/>
                      <a:r>
                        <a:rPr lang="es-CO" sz="700" b="1">
                          <a:solidFill>
                            <a:srgbClr val="000000"/>
                          </a:solidFill>
                          <a:effectLst/>
                          <a:latin typeface="Arial" panose="020B0604020202020204" pitchFamily="34" charset="0"/>
                          <a:ea typeface="Times New Roman" panose="02020603050405020304" pitchFamily="18" charset="0"/>
                        </a:rPr>
                        <a:t># de casos</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algn="ctr"/>
                      <a:r>
                        <a:rPr lang="es-CO" sz="700" b="1">
                          <a:solidFill>
                            <a:srgbClr val="000000"/>
                          </a:solidFill>
                          <a:effectLst/>
                          <a:latin typeface="Arial" panose="020B0604020202020204" pitchFamily="34" charset="0"/>
                          <a:ea typeface="Times New Roman" panose="02020603050405020304" pitchFamily="18" charset="0"/>
                        </a:rPr>
                        <a:t>Población</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algn="ctr"/>
                      <a:r>
                        <a:rPr lang="es-CO" sz="700" b="1">
                          <a:solidFill>
                            <a:srgbClr val="000000"/>
                          </a:solidFill>
                          <a:effectLst/>
                          <a:latin typeface="Arial" panose="020B0604020202020204" pitchFamily="34" charset="0"/>
                          <a:ea typeface="Times New Roman" panose="02020603050405020304" pitchFamily="18" charset="0"/>
                        </a:rPr>
                        <a:t>Incidencia</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642114715"/>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EL POBLADO</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113594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24,6</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4086043703"/>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BELEN</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8571"/>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222266</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10,8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A7E"/>
                    </a:solidFill>
                  </a:tcPr>
                </a:tc>
                <a:extLst>
                  <a:ext uri="{0D108BD9-81ED-4DB2-BD59-A6C34878D82A}">
                    <a16:rowId xmlns:a16="http://schemas.microsoft.com/office/drawing/2014/main" val="3122778563"/>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MANRIQUE</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076"/>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185895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10,8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A7E"/>
                    </a:solidFill>
                  </a:tcPr>
                </a:tc>
                <a:extLst>
                  <a:ext uri="{0D108BD9-81ED-4DB2-BD59-A6C34878D82A}">
                    <a16:rowId xmlns:a16="http://schemas.microsoft.com/office/drawing/2014/main" val="2590247655"/>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NO CODIFICA DIRECCIÓN</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076"/>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0,0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3582528154"/>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VILLA HERMOSA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57A"/>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179508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9,5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380"/>
                    </a:solidFill>
                  </a:tcPr>
                </a:tc>
                <a:extLst>
                  <a:ext uri="{0D108BD9-81ED-4DB2-BD59-A6C34878D82A}">
                    <a16:rowId xmlns:a16="http://schemas.microsoft.com/office/drawing/2014/main" val="2605068353"/>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LAURELES</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97E"/>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101487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13,8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57A"/>
                    </a:solidFill>
                  </a:tcPr>
                </a:tc>
                <a:extLst>
                  <a:ext uri="{0D108BD9-81ED-4DB2-BD59-A6C34878D82A}">
                    <a16:rowId xmlns:a16="http://schemas.microsoft.com/office/drawing/2014/main" val="3388101919"/>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ROBLEDO</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13</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07F"/>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216194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6,0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4225184016"/>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POPULAR</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781"/>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154823</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F82"/>
                    </a:solidFill>
                  </a:tcPr>
                </a:tc>
                <a:extLst>
                  <a:ext uri="{0D108BD9-81ED-4DB2-BD59-A6C34878D82A}">
                    <a16:rowId xmlns:a16="http://schemas.microsoft.com/office/drawing/2014/main" val="1428957150"/>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ARANJUEZ</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781"/>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147250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8,1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extLst>
                  <a:ext uri="{0D108BD9-81ED-4DB2-BD59-A6C34878D82A}">
                    <a16:rowId xmlns:a16="http://schemas.microsoft.com/office/drawing/2014/main" val="1651313801"/>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BUENOS AIRES</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E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183086</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6,0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A83"/>
                    </a:solidFill>
                  </a:tcPr>
                </a:tc>
                <a:extLst>
                  <a:ext uri="{0D108BD9-81ED-4DB2-BD59-A6C34878D82A}">
                    <a16:rowId xmlns:a16="http://schemas.microsoft.com/office/drawing/2014/main" val="2085899850"/>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LA CANDELARIA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83"/>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80444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F7C"/>
                    </a:solidFill>
                  </a:tcPr>
                </a:tc>
                <a:extLst>
                  <a:ext uri="{0D108BD9-81ED-4DB2-BD59-A6C34878D82A}">
                    <a16:rowId xmlns:a16="http://schemas.microsoft.com/office/drawing/2014/main" val="677986065"/>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 JAVIER</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683"/>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182447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4,4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DE81"/>
                    </a:solidFill>
                  </a:tcPr>
                </a:tc>
                <a:extLst>
                  <a:ext uri="{0D108BD9-81ED-4DB2-BD59-A6C34878D82A}">
                    <a16:rowId xmlns:a16="http://schemas.microsoft.com/office/drawing/2014/main" val="2069435"/>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LA AMERICA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683"/>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88714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9,0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780"/>
                    </a:solidFill>
                  </a:tcPr>
                </a:tc>
                <a:extLst>
                  <a:ext uri="{0D108BD9-81ED-4DB2-BD59-A6C34878D82A}">
                    <a16:rowId xmlns:a16="http://schemas.microsoft.com/office/drawing/2014/main" val="260304976"/>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SANTA CRUZ</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1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126425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5,5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783"/>
                    </a:solidFill>
                  </a:tcPr>
                </a:tc>
                <a:extLst>
                  <a:ext uri="{0D108BD9-81ED-4DB2-BD59-A6C34878D82A}">
                    <a16:rowId xmlns:a16="http://schemas.microsoft.com/office/drawing/2014/main" val="2945642084"/>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CASTILLA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1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128067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5,5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683"/>
                    </a:solidFill>
                  </a:tcPr>
                </a:tc>
                <a:extLst>
                  <a:ext uri="{0D108BD9-81ED-4DB2-BD59-A6C34878D82A}">
                    <a16:rowId xmlns:a16="http://schemas.microsoft.com/office/drawing/2014/main" val="1760764749"/>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 CRISTOBAL</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1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168924</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4,1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DD81"/>
                    </a:solidFill>
                  </a:tcPr>
                </a:tc>
                <a:extLst>
                  <a:ext uri="{0D108BD9-81ED-4DB2-BD59-A6C34878D82A}">
                    <a16:rowId xmlns:a16="http://schemas.microsoft.com/office/drawing/2014/main" val="1221584048"/>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DOCE DE OCTUBRE</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1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186227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3,8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A80"/>
                    </a:solidFill>
                  </a:tcPr>
                </a:tc>
                <a:extLst>
                  <a:ext uri="{0D108BD9-81ED-4DB2-BD59-A6C34878D82A}">
                    <a16:rowId xmlns:a16="http://schemas.microsoft.com/office/drawing/2014/main" val="3326000944"/>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 ANTONIO DE PRADO</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7</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182"/>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126953</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5,5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783"/>
                    </a:solidFill>
                  </a:tcPr>
                </a:tc>
                <a:extLst>
                  <a:ext uri="{0D108BD9-81ED-4DB2-BD59-A6C34878D82A}">
                    <a16:rowId xmlns:a16="http://schemas.microsoft.com/office/drawing/2014/main" val="3377551874"/>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GUAYABAL</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6</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DC81"/>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64320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9,3</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480"/>
                    </a:solidFill>
                  </a:tcPr>
                </a:tc>
                <a:extLst>
                  <a:ext uri="{0D108BD9-81ED-4DB2-BD59-A6C34878D82A}">
                    <a16:rowId xmlns:a16="http://schemas.microsoft.com/office/drawing/2014/main" val="3583993175"/>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SANTA ELENA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5C87D"/>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34715</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5,8</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E983"/>
                    </a:solidFill>
                  </a:tcPr>
                </a:tc>
                <a:extLst>
                  <a:ext uri="{0D108BD9-81ED-4DB2-BD59-A6C34878D82A}">
                    <a16:rowId xmlns:a16="http://schemas.microsoft.com/office/drawing/2014/main" val="1741167488"/>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ALTAVISTA</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4C37C"/>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47189</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2,1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ACD7E"/>
                    </a:solidFill>
                  </a:tcPr>
                </a:tc>
                <a:extLst>
                  <a:ext uri="{0D108BD9-81ED-4DB2-BD59-A6C34878D82A}">
                    <a16:rowId xmlns:a16="http://schemas.microsoft.com/office/drawing/2014/main" val="917489963"/>
                  </a:ext>
                </a:extLst>
              </a:tr>
              <a:tr h="144000">
                <a:tc>
                  <a:txBody>
                    <a:bodyPr/>
                    <a:lstStyle/>
                    <a:p>
                      <a:r>
                        <a:rPr lang="es-CO" sz="700">
                          <a:solidFill>
                            <a:srgbClr val="000000"/>
                          </a:solidFill>
                          <a:effectLst/>
                          <a:latin typeface="Arial" panose="020B0604020202020204" pitchFamily="34" charset="0"/>
                          <a:ea typeface="Times New Roman" panose="02020603050405020304" pitchFamily="18" charset="0"/>
                        </a:rPr>
                        <a:t>SAN SEBASTIAN DE PALMITAS</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6936</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700">
                          <a:solidFill>
                            <a:srgbClr val="000000"/>
                          </a:solidFill>
                          <a:effectLst/>
                          <a:latin typeface="Arial" panose="020B0604020202020204" pitchFamily="34" charset="0"/>
                          <a:ea typeface="Times New Roman" panose="02020603050405020304" pitchFamily="18" charset="0"/>
                        </a:rPr>
                        <a:t>0,0</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758812749"/>
                  </a:ext>
                </a:extLst>
              </a:tr>
              <a:tr h="144000">
                <a:tc>
                  <a:txBody>
                    <a:bodyPr/>
                    <a:lstStyle/>
                    <a:p>
                      <a:r>
                        <a:rPr lang="es-CO" sz="700" b="1">
                          <a:solidFill>
                            <a:srgbClr val="000000"/>
                          </a:solidFill>
                          <a:effectLst/>
                          <a:latin typeface="Arial" panose="020B0604020202020204" pitchFamily="34" charset="0"/>
                          <a:ea typeface="Times New Roman" panose="02020603050405020304" pitchFamily="18" charset="0"/>
                        </a:rPr>
                        <a:t>Total general</a:t>
                      </a:r>
                      <a:endParaRPr lang="es-CO" sz="7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a:r>
                        <a:rPr lang="es-CO" sz="700" b="1">
                          <a:solidFill>
                            <a:srgbClr val="000000"/>
                          </a:solidFill>
                          <a:effectLst/>
                          <a:latin typeface="Arial" panose="020B0604020202020204" pitchFamily="34" charset="0"/>
                          <a:ea typeface="Times New Roman" panose="02020603050405020304" pitchFamily="18" charset="0"/>
                        </a:rPr>
                        <a:t>241</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a:r>
                        <a:rPr lang="es-CO" sz="700" b="1">
                          <a:solidFill>
                            <a:srgbClr val="000000"/>
                          </a:solidFill>
                          <a:effectLst/>
                          <a:latin typeface="Arial" panose="020B0604020202020204" pitchFamily="34" charset="0"/>
                          <a:ea typeface="Times New Roman" panose="02020603050405020304" pitchFamily="18" charset="0"/>
                        </a:rPr>
                        <a:t>2787912</a:t>
                      </a:r>
                      <a:endParaRPr lang="es-CO" sz="7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a:r>
                        <a:rPr lang="es-CO" sz="700" b="1" dirty="0">
                          <a:solidFill>
                            <a:srgbClr val="000000"/>
                          </a:solidFill>
                          <a:effectLst/>
                          <a:latin typeface="Arial" panose="020B0604020202020204" pitchFamily="34" charset="0"/>
                          <a:ea typeface="Times New Roman" panose="02020603050405020304" pitchFamily="18" charset="0"/>
                        </a:rPr>
                        <a:t>8,6</a:t>
                      </a:r>
                      <a:endParaRPr lang="es-CO" sz="7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2001104752"/>
                  </a:ext>
                </a:extLst>
              </a:tr>
            </a:tbl>
          </a:graphicData>
        </a:graphic>
      </p:graphicFrame>
    </p:spTree>
    <p:extLst>
      <p:ext uri="{BB962C8B-B14F-4D97-AF65-F5344CB8AC3E}">
        <p14:creationId xmlns:p14="http://schemas.microsoft.com/office/powerpoint/2010/main" val="3699582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5"/>
            <a:ext cx="2123207" cy="2357989"/>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429" y="2341090"/>
            <a:ext cx="2143410" cy="252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V - 2026</a:t>
            </a:r>
          </a:p>
        </p:txBody>
      </p:sp>
      <p:grpSp>
        <p:nvGrpSpPr>
          <p:cNvPr id="8" name="7 Grupo"/>
          <p:cNvGrpSpPr/>
          <p:nvPr/>
        </p:nvGrpSpPr>
        <p:grpSpPr>
          <a:xfrm>
            <a:off x="274008" y="3416239"/>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77837</a:t>
              </a:r>
            </a:p>
          </p:txBody>
        </p:sp>
      </p:grpSp>
      <p:sp>
        <p:nvSpPr>
          <p:cNvPr id="9" name="8 CuadroTexto"/>
          <p:cNvSpPr txBox="1"/>
          <p:nvPr/>
        </p:nvSpPr>
        <p:spPr>
          <a:xfrm>
            <a:off x="153946" y="3993995"/>
            <a:ext cx="1969261" cy="553998"/>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7,8% 5623 casos  más respecto al año anterior donde se reportó 72215 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29 </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5018700"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20 2026(p).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44,1%</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34359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55,9%</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71611" y="2454266"/>
              <a:ext cx="623556" cy="195207"/>
            </a:xfrm>
            <a:prstGeom prst="rect">
              <a:avLst/>
            </a:prstGeom>
          </p:spPr>
          <p:txBody>
            <a:bodyPr wrap="none">
              <a:spAutoFit/>
            </a:bodyPr>
            <a:lstStyle/>
            <a:p>
              <a:pPr algn="ctr"/>
              <a:r>
                <a:rPr lang="es-ES" sz="1600" b="1" dirty="0">
                  <a:latin typeface="Arial Narrow" panose="020B0606020202030204" pitchFamily="34" charset="0"/>
                </a:rPr>
                <a:t>43478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1,7%</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9"/>
          <a:stretch>
            <a:fillRect/>
          </a:stretch>
        </p:blipFill>
        <p:spPr>
          <a:xfrm>
            <a:off x="381626" y="881051"/>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01764" y="8197445"/>
            <a:ext cx="1077539" cy="338554"/>
          </a:xfrm>
          <a:prstGeom prst="rect">
            <a:avLst/>
          </a:prstGeom>
        </p:spPr>
        <p:txBody>
          <a:bodyPr wrap="none">
            <a:spAutoFit/>
          </a:bodyPr>
          <a:lstStyle/>
          <a:p>
            <a:pPr algn="ctr"/>
            <a:r>
              <a:rPr lang="es-ES" sz="1600" b="1" dirty="0">
                <a:latin typeface="Arial Narrow" panose="020B0606020202030204" pitchFamily="34" charset="0"/>
              </a:rPr>
              <a:t>1370 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3" name="Imagen 2">
            <a:extLst>
              <a:ext uri="{FF2B5EF4-FFF2-40B4-BE49-F238E27FC236}">
                <a16:creationId xmlns:a16="http://schemas.microsoft.com/office/drawing/2014/main" id="{31735AC3-8460-4A37-9191-29FEF33B6DC8}"/>
              </a:ext>
            </a:extLst>
          </p:cNvPr>
          <p:cNvPicPr>
            <a:picLocks noChangeAspect="1"/>
          </p:cNvPicPr>
          <p:nvPr/>
        </p:nvPicPr>
        <p:blipFill>
          <a:blip r:embed="rId10"/>
          <a:stretch>
            <a:fillRect/>
          </a:stretch>
        </p:blipFill>
        <p:spPr>
          <a:xfrm>
            <a:off x="2097710" y="639362"/>
            <a:ext cx="5141409" cy="3171336"/>
          </a:xfrm>
          <a:prstGeom prst="rect">
            <a:avLst/>
          </a:prstGeom>
        </p:spPr>
      </p:pic>
    </p:spTree>
    <p:extLst>
      <p:ext uri="{BB962C8B-B14F-4D97-AF65-F5344CB8AC3E}">
        <p14:creationId xmlns:p14="http://schemas.microsoft.com/office/powerpoint/2010/main" val="339415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V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23</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V,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492443"/>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V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99,3% en ≥ 72 hrs</a:t>
            </a: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415/438 casos notificados por vigilancia rutinaria</a:t>
            </a:r>
          </a:p>
        </p:txBody>
      </p:sp>
      <p:sp>
        <p:nvSpPr>
          <p:cNvPr id="9" name="Rectángulo 8"/>
          <p:cNvSpPr/>
          <p:nvPr/>
        </p:nvSpPr>
        <p:spPr>
          <a:xfrm>
            <a:off x="277404" y="4679265"/>
            <a:ext cx="1882298" cy="861774"/>
          </a:xfrm>
          <a:prstGeom prst="rect">
            <a:avLst/>
          </a:prstGeom>
        </p:spPr>
        <p:txBody>
          <a:bodyPr wrap="square">
            <a:spAutoFit/>
          </a:bodyPr>
          <a:lstStyle/>
          <a:p>
            <a:pPr algn="just"/>
            <a:r>
              <a:rPr lang="es-ES" sz="1000" b="1" dirty="0">
                <a:latin typeface="Arial Narrow" panose="020B0606020202030204" pitchFamily="34" charset="0"/>
              </a:rPr>
              <a:t>Variación porcentual del 4,2% menos respecto al mismo periodo del año anterior. Variación de notificación de 94,7% (214 casos más notificados).</a:t>
            </a:r>
            <a:endParaRPr lang="en-US" sz="1000" dirty="0"/>
          </a:p>
        </p:txBody>
      </p:sp>
      <p:sp>
        <p:nvSpPr>
          <p:cNvPr id="22" name="9 Flecha arriba">
            <a:extLst>
              <a:ext uri="{FF2B5EF4-FFF2-40B4-BE49-F238E27FC236}">
                <a16:creationId xmlns:a16="http://schemas.microsoft.com/office/drawing/2014/main" id="{68E7E08A-5455-40A2-6C86-86D69731D1A5}"/>
              </a:ext>
            </a:extLst>
          </p:cNvPr>
          <p:cNvSpPr/>
          <p:nvPr/>
        </p:nvSpPr>
        <p:spPr>
          <a:xfrm flipH="1" flipV="1">
            <a:off x="7289" y="4855140"/>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ABCC3497-082E-BCCF-5DEC-8FACEB0A1FDD}"/>
              </a:ext>
            </a:extLst>
          </p:cNvPr>
          <p:cNvPicPr>
            <a:picLocks noChangeAspect="1"/>
          </p:cNvPicPr>
          <p:nvPr/>
        </p:nvPicPr>
        <p:blipFill>
          <a:blip r:embed="rId6"/>
          <a:stretch>
            <a:fillRect/>
          </a:stretch>
        </p:blipFill>
        <p:spPr>
          <a:xfrm>
            <a:off x="2237031" y="376634"/>
            <a:ext cx="4937438" cy="1816114"/>
          </a:xfrm>
          <a:prstGeom prst="rect">
            <a:avLst/>
          </a:prstGeom>
        </p:spPr>
      </p:pic>
      <p:pic>
        <p:nvPicPr>
          <p:cNvPr id="20" name="Imagen 19">
            <a:extLst>
              <a:ext uri="{FF2B5EF4-FFF2-40B4-BE49-F238E27FC236}">
                <a16:creationId xmlns:a16="http://schemas.microsoft.com/office/drawing/2014/main" id="{06D51809-8AF5-F963-D4EB-ED0925508DB4}"/>
              </a:ext>
            </a:extLst>
          </p:cNvPr>
          <p:cNvPicPr>
            <a:picLocks noChangeAspect="1"/>
          </p:cNvPicPr>
          <p:nvPr/>
        </p:nvPicPr>
        <p:blipFill>
          <a:blip r:embed="rId7"/>
          <a:stretch>
            <a:fillRect/>
          </a:stretch>
        </p:blipFill>
        <p:spPr>
          <a:xfrm>
            <a:off x="2201973" y="2485625"/>
            <a:ext cx="4972496" cy="2388647"/>
          </a:xfrm>
          <a:prstGeom prst="rect">
            <a:avLst/>
          </a:prstGeom>
        </p:spPr>
      </p:pic>
      <p:pic>
        <p:nvPicPr>
          <p:cNvPr id="30" name="Imagen 29">
            <a:extLst>
              <a:ext uri="{FF2B5EF4-FFF2-40B4-BE49-F238E27FC236}">
                <a16:creationId xmlns:a16="http://schemas.microsoft.com/office/drawing/2014/main" id="{759D40F7-B61A-2046-85BA-7ED5E58F5917}"/>
              </a:ext>
            </a:extLst>
          </p:cNvPr>
          <p:cNvPicPr>
            <a:picLocks noChangeAspect="1"/>
          </p:cNvPicPr>
          <p:nvPr/>
        </p:nvPicPr>
        <p:blipFill>
          <a:blip r:embed="rId8"/>
          <a:stretch>
            <a:fillRect/>
          </a:stretch>
        </p:blipFill>
        <p:spPr>
          <a:xfrm>
            <a:off x="7289" y="6039960"/>
            <a:ext cx="4773337" cy="2428770"/>
          </a:xfrm>
          <a:prstGeom prst="rect">
            <a:avLst/>
          </a:prstGeom>
        </p:spPr>
      </p:pic>
    </p:spTree>
    <p:extLst>
      <p:ext uri="{BB962C8B-B14F-4D97-AF65-F5344CB8AC3E}">
        <p14:creationId xmlns:p14="http://schemas.microsoft.com/office/powerpoint/2010/main" val="1536197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 </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3446504" cy="276999"/>
            <a:chOff x="2448322" y="74775"/>
            <a:chExt cx="3446504" cy="276999"/>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1" name="69 Rectángulo">
            <a:extLst>
              <a:ext uri="{FF2B5EF4-FFF2-40B4-BE49-F238E27FC236}">
                <a16:creationId xmlns:a16="http://schemas.microsoft.com/office/drawing/2014/main" id="{CEA4D820-B443-4324-8B04-B4C381205F11}"/>
              </a:ext>
            </a:extLst>
          </p:cNvPr>
          <p:cNvSpPr/>
          <p:nvPr/>
        </p:nvSpPr>
        <p:spPr>
          <a:xfrm>
            <a:off x="52400" y="448167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de EDA a P.E V 2026(p). </a:t>
            </a:r>
          </a:p>
        </p:txBody>
      </p:sp>
      <p:sp>
        <p:nvSpPr>
          <p:cNvPr id="93" name="69 Rectángulo">
            <a:extLst>
              <a:ext uri="{FF2B5EF4-FFF2-40B4-BE49-F238E27FC236}">
                <a16:creationId xmlns:a16="http://schemas.microsoft.com/office/drawing/2014/main" id="{D8DDF9DA-5CE0-4346-A8D2-127ED2EFAFC6}"/>
              </a:ext>
            </a:extLst>
          </p:cNvPr>
          <p:cNvSpPr/>
          <p:nvPr/>
        </p:nvSpPr>
        <p:spPr>
          <a:xfrm>
            <a:off x="0" y="8673850"/>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V 2026(p). </a:t>
            </a:r>
          </a:p>
        </p:txBody>
      </p:sp>
      <p:pic>
        <p:nvPicPr>
          <p:cNvPr id="6" name="Imagen 5">
            <a:extLst>
              <a:ext uri="{FF2B5EF4-FFF2-40B4-BE49-F238E27FC236}">
                <a16:creationId xmlns:a16="http://schemas.microsoft.com/office/drawing/2014/main" id="{29036E4D-BA58-426C-B5C6-E72E0BD05F0A}"/>
              </a:ext>
            </a:extLst>
          </p:cNvPr>
          <p:cNvPicPr>
            <a:picLocks noChangeAspect="1"/>
          </p:cNvPicPr>
          <p:nvPr/>
        </p:nvPicPr>
        <p:blipFill>
          <a:blip r:embed="rId2"/>
          <a:stretch>
            <a:fillRect/>
          </a:stretch>
        </p:blipFill>
        <p:spPr>
          <a:xfrm>
            <a:off x="52399" y="496434"/>
            <a:ext cx="7079577" cy="4146293"/>
          </a:xfrm>
          <a:prstGeom prst="rect">
            <a:avLst/>
          </a:prstGeom>
        </p:spPr>
      </p:pic>
      <p:pic>
        <p:nvPicPr>
          <p:cNvPr id="7" name="Imagen 6">
            <a:extLst>
              <a:ext uri="{FF2B5EF4-FFF2-40B4-BE49-F238E27FC236}">
                <a16:creationId xmlns:a16="http://schemas.microsoft.com/office/drawing/2014/main" id="{FA60E847-CD01-43AA-8865-BF9506F70E2A}"/>
              </a:ext>
            </a:extLst>
          </p:cNvPr>
          <p:cNvPicPr>
            <a:picLocks noChangeAspect="1"/>
          </p:cNvPicPr>
          <p:nvPr/>
        </p:nvPicPr>
        <p:blipFill>
          <a:blip r:embed="rId3"/>
          <a:stretch>
            <a:fillRect/>
          </a:stretch>
        </p:blipFill>
        <p:spPr>
          <a:xfrm>
            <a:off x="23293" y="5365458"/>
            <a:ext cx="7150840" cy="3447714"/>
          </a:xfrm>
          <a:prstGeom prst="rect">
            <a:avLst/>
          </a:prstGeom>
        </p:spPr>
      </p:pic>
    </p:spTree>
    <p:extLst>
      <p:ext uri="{BB962C8B-B14F-4D97-AF65-F5344CB8AC3E}">
        <p14:creationId xmlns:p14="http://schemas.microsoft.com/office/powerpoint/2010/main" val="1365375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31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7077088"/>
            <a:ext cx="7171815" cy="1754326"/>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una incidencia del 30,8 por mil habitantes, superando al año anterior por 5623 casos, las personas mas afectadas son de sexo femenino esto es el 56% de los casos, los grupos mas afectas son  los de 20 a 35 años de edad, seguidos de los de 1 a 4 años. Se presentó una muerte relacionadas con el evento y un 1,7% de los casos requirieron ser hospitalizados.  Se observa un aumento con relación al año anterior del 7,8%.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 nos encontramos en zona de seguridad.</a:t>
            </a:r>
            <a:endParaRPr lang="es-CO" sz="1200" dirty="0">
              <a:latin typeface="Arial Narrow" panose="020B0606020202030204" pitchFamily="34" charset="0"/>
            </a:endParaRPr>
          </a:p>
        </p:txBody>
      </p:sp>
      <p:sp>
        <p:nvSpPr>
          <p:cNvPr id="27" name="32 Rectángulo"/>
          <p:cNvSpPr/>
          <p:nvPr/>
        </p:nvSpPr>
        <p:spPr>
          <a:xfrm>
            <a:off x="29547" y="6710067"/>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06637" y="6726957"/>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52135" y="337245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V de 2026(p)</a:t>
            </a:r>
            <a:endParaRPr lang="es-ES" sz="1100" dirty="0">
              <a:latin typeface="Arial Narrow" panose="020B0606020202030204" pitchFamily="34" charset="0"/>
            </a:endParaRPr>
          </a:p>
        </p:txBody>
      </p:sp>
      <p:sp>
        <p:nvSpPr>
          <p:cNvPr id="20" name="5 Rectángulo">
            <a:extLst>
              <a:ext uri="{FF2B5EF4-FFF2-40B4-BE49-F238E27FC236}">
                <a16:creationId xmlns:a16="http://schemas.microsoft.com/office/drawing/2014/main" id="{535B354F-CC78-43DA-89F3-7469132F06C5}"/>
              </a:ext>
            </a:extLst>
          </p:cNvPr>
          <p:cNvSpPr/>
          <p:nvPr/>
        </p:nvSpPr>
        <p:spPr>
          <a:xfrm>
            <a:off x="-12215" y="6317791"/>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V de 2026(p)</a:t>
            </a:r>
            <a:endParaRPr lang="es-ES" sz="1100" dirty="0">
              <a:latin typeface="Arial Narrow" panose="020B0606020202030204" pitchFamily="34" charset="0"/>
            </a:endParaRPr>
          </a:p>
        </p:txBody>
      </p:sp>
      <p:pic>
        <p:nvPicPr>
          <p:cNvPr id="5" name="Imagen 4">
            <a:extLst>
              <a:ext uri="{FF2B5EF4-FFF2-40B4-BE49-F238E27FC236}">
                <a16:creationId xmlns:a16="http://schemas.microsoft.com/office/drawing/2014/main" id="{3534BD3C-77F6-437B-8AEE-5666BFDB1BFA}"/>
              </a:ext>
            </a:extLst>
          </p:cNvPr>
          <p:cNvPicPr>
            <a:picLocks noChangeAspect="1"/>
          </p:cNvPicPr>
          <p:nvPr/>
        </p:nvPicPr>
        <p:blipFill>
          <a:blip r:embed="rId2"/>
          <a:stretch>
            <a:fillRect/>
          </a:stretch>
        </p:blipFill>
        <p:spPr>
          <a:xfrm>
            <a:off x="29547" y="514186"/>
            <a:ext cx="7200900" cy="3050050"/>
          </a:xfrm>
          <a:prstGeom prst="rect">
            <a:avLst/>
          </a:prstGeom>
        </p:spPr>
      </p:pic>
      <p:pic>
        <p:nvPicPr>
          <p:cNvPr id="6" name="Imagen 5">
            <a:extLst>
              <a:ext uri="{FF2B5EF4-FFF2-40B4-BE49-F238E27FC236}">
                <a16:creationId xmlns:a16="http://schemas.microsoft.com/office/drawing/2014/main" id="{B538CD7C-B16B-4B36-8724-CD0787370E06}"/>
              </a:ext>
            </a:extLst>
          </p:cNvPr>
          <p:cNvPicPr>
            <a:picLocks noChangeAspect="1"/>
          </p:cNvPicPr>
          <p:nvPr/>
        </p:nvPicPr>
        <p:blipFill>
          <a:blip r:embed="rId3"/>
          <a:stretch>
            <a:fillRect/>
          </a:stretch>
        </p:blipFill>
        <p:spPr>
          <a:xfrm>
            <a:off x="47327" y="3764008"/>
            <a:ext cx="7200900" cy="2760272"/>
          </a:xfrm>
          <a:prstGeom prst="rect">
            <a:avLst/>
          </a:prstGeom>
        </p:spPr>
      </p:pic>
    </p:spTree>
    <p:extLst>
      <p:ext uri="{BB962C8B-B14F-4D97-AF65-F5344CB8AC3E}">
        <p14:creationId xmlns:p14="http://schemas.microsoft.com/office/powerpoint/2010/main" val="3229048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05 de 2026 - Reporte Semanas 01 a 20 (Hasta mayo 23 de 2026)</a:t>
            </a:r>
            <a:endParaRPr lang="es-ES" sz="1200" dirty="0">
              <a:solidFill>
                <a:schemeClr val="dk1"/>
              </a:solidFill>
              <a:latin typeface="Times New Roman"/>
              <a:ea typeface="Times New Roman"/>
              <a:cs typeface="Times New Roman"/>
              <a:sym typeface="Times New Roman"/>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32</a:t>
            </a:r>
            <a:endParaRPr lang="es-ES" sz="1050" b="1" dirty="0">
              <a:latin typeface="Arial Narrow" panose="020B0606020202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V- 2026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V de 2026. </a:t>
            </a:r>
          </a:p>
        </p:txBody>
      </p:sp>
      <p:sp>
        <p:nvSpPr>
          <p:cNvPr id="18" name="17 Rectángulo"/>
          <p:cNvSpPr/>
          <p:nvPr/>
        </p:nvSpPr>
        <p:spPr>
          <a:xfrm>
            <a:off x="2200690" y="3419872"/>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V,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530911" y="4564626"/>
            <a:ext cx="81304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5,7* 100 mil</a:t>
            </a:r>
          </a:p>
          <a:p>
            <a:pPr algn="ctr"/>
            <a:r>
              <a:rPr lang="es-ES" sz="1050" b="1" dirty="0">
                <a:latin typeface="Arial Narrow" panose="020B0606020202030204" pitchFamily="34" charset="0"/>
              </a:rPr>
              <a:t>152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14,5* 100 mil</a:t>
            </a:r>
          </a:p>
          <a:p>
            <a:pPr algn="ctr"/>
            <a:r>
              <a:rPr lang="es-ES" sz="1050" b="1" dirty="0">
                <a:latin typeface="Arial Narrow" panose="020B0606020202030204" pitchFamily="34" charset="0"/>
              </a:rPr>
              <a:t>22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V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152</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Variación porcentual del 15,6% menos respecto al mismo periodo del año anterior</a:t>
            </a:r>
          </a:p>
        </p:txBody>
      </p:sp>
      <p:sp>
        <p:nvSpPr>
          <p:cNvPr id="10" name="9 Flecha arriba">
            <a:extLst>
              <a:ext uri="{FF2B5EF4-FFF2-40B4-BE49-F238E27FC236}">
                <a16:creationId xmlns:a16="http://schemas.microsoft.com/office/drawing/2014/main" id="{AD6F3BFF-A060-2B81-6BEF-5D5552EAA3B0}"/>
              </a:ext>
            </a:extLst>
          </p:cNvPr>
          <p:cNvSpPr/>
          <p:nvPr/>
        </p:nvSpPr>
        <p:spPr>
          <a:xfrm flipH="1" flipV="1">
            <a:off x="5646" y="4431174"/>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004BCEEA-6330-621C-0E25-33E2F505715A}"/>
              </a:ext>
            </a:extLst>
          </p:cNvPr>
          <p:cNvPicPr>
            <a:picLocks noChangeAspect="1"/>
          </p:cNvPicPr>
          <p:nvPr/>
        </p:nvPicPr>
        <p:blipFill>
          <a:blip r:embed="rId5"/>
          <a:stretch>
            <a:fillRect/>
          </a:stretch>
        </p:blipFill>
        <p:spPr>
          <a:xfrm>
            <a:off x="2200690" y="413997"/>
            <a:ext cx="4983575" cy="1387839"/>
          </a:xfrm>
          <a:prstGeom prst="rect">
            <a:avLst/>
          </a:prstGeom>
        </p:spPr>
      </p:pic>
      <p:pic>
        <p:nvPicPr>
          <p:cNvPr id="17" name="Imagen 16">
            <a:extLst>
              <a:ext uri="{FF2B5EF4-FFF2-40B4-BE49-F238E27FC236}">
                <a16:creationId xmlns:a16="http://schemas.microsoft.com/office/drawing/2014/main" id="{46D2B346-54F6-945F-4D32-F1D2BFE8EFBC}"/>
              </a:ext>
            </a:extLst>
          </p:cNvPr>
          <p:cNvPicPr>
            <a:picLocks noChangeAspect="1"/>
          </p:cNvPicPr>
          <p:nvPr/>
        </p:nvPicPr>
        <p:blipFill>
          <a:blip r:embed="rId6"/>
          <a:stretch>
            <a:fillRect/>
          </a:stretch>
        </p:blipFill>
        <p:spPr>
          <a:xfrm>
            <a:off x="2150933" y="2091214"/>
            <a:ext cx="5049967" cy="1387839"/>
          </a:xfrm>
          <a:prstGeom prst="rect">
            <a:avLst/>
          </a:prstGeom>
        </p:spPr>
      </p:pic>
      <p:pic>
        <p:nvPicPr>
          <p:cNvPr id="7" name="Imagen 6">
            <a:extLst>
              <a:ext uri="{FF2B5EF4-FFF2-40B4-BE49-F238E27FC236}">
                <a16:creationId xmlns:a16="http://schemas.microsoft.com/office/drawing/2014/main" id="{B59638E4-8D80-9B5A-95C3-B71A75C56E2E}"/>
              </a:ext>
            </a:extLst>
          </p:cNvPr>
          <p:cNvPicPr>
            <a:picLocks noChangeAspect="1"/>
          </p:cNvPicPr>
          <p:nvPr/>
        </p:nvPicPr>
        <p:blipFill>
          <a:blip r:embed="rId7"/>
          <a:stretch>
            <a:fillRect/>
          </a:stretch>
        </p:blipFill>
        <p:spPr>
          <a:xfrm>
            <a:off x="6771" y="5530021"/>
            <a:ext cx="5894827" cy="3613980"/>
          </a:xfrm>
          <a:prstGeom prst="rect">
            <a:avLst/>
          </a:prstGeom>
        </p:spPr>
      </p:pic>
    </p:spTree>
    <p:extLst>
      <p:ext uri="{BB962C8B-B14F-4D97-AF65-F5344CB8AC3E}">
        <p14:creationId xmlns:p14="http://schemas.microsoft.com/office/powerpoint/2010/main" val="3595485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5</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54,6%</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83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45,4%</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69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superior calculado según los dos años anteriores. El número de casos este año está por debajo de lo reportado el año anterior. En promedio se notificaron 8 casos por semana epidemiológica. Los cursos de vida más afectados son el de primera infancia, infancia, adultez y adulto mayor; los últimos podrían relacionarse con personas con perdida de inmunidad a través del tiempo. Hasta la semana epidemiológica 20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4234246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V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V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499</a:t>
              </a:r>
            </a:p>
          </p:txBody>
        </p:sp>
      </p:grpSp>
      <p:sp>
        <p:nvSpPr>
          <p:cNvPr id="10" name="9 Flecha arriba"/>
          <p:cNvSpPr/>
          <p:nvPr/>
        </p:nvSpPr>
        <p:spPr>
          <a:xfrm rot="10800000"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0,6% más respecto al mismo período del año anterior</a:t>
            </a:r>
          </a:p>
        </p:txBody>
      </p:sp>
      <p:sp>
        <p:nvSpPr>
          <p:cNvPr id="18" name="17 Rectángulo"/>
          <p:cNvSpPr/>
          <p:nvPr/>
        </p:nvSpPr>
        <p:spPr>
          <a:xfrm>
            <a:off x="2240673" y="4480828"/>
            <a:ext cx="4836379"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V,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V de 2026. </a:t>
            </a:r>
          </a:p>
        </p:txBody>
      </p:sp>
      <p:pic>
        <p:nvPicPr>
          <p:cNvPr id="4" name="Imagen 3">
            <a:extLst>
              <a:ext uri="{FF2B5EF4-FFF2-40B4-BE49-F238E27FC236}">
                <a16:creationId xmlns:a16="http://schemas.microsoft.com/office/drawing/2014/main" id="{40C4F4B1-5091-F048-2CD5-5451BA0F4BC7}"/>
              </a:ext>
            </a:extLst>
          </p:cNvPr>
          <p:cNvPicPr>
            <a:picLocks noChangeAspect="1"/>
          </p:cNvPicPr>
          <p:nvPr/>
        </p:nvPicPr>
        <p:blipFill>
          <a:blip r:embed="rId5"/>
          <a:stretch>
            <a:fillRect/>
          </a:stretch>
        </p:blipFill>
        <p:spPr>
          <a:xfrm>
            <a:off x="2213106" y="411058"/>
            <a:ext cx="4980686" cy="1756669"/>
          </a:xfrm>
          <a:prstGeom prst="rect">
            <a:avLst/>
          </a:prstGeom>
        </p:spPr>
      </p:pic>
      <p:pic>
        <p:nvPicPr>
          <p:cNvPr id="19" name="Imagen 18">
            <a:extLst>
              <a:ext uri="{FF2B5EF4-FFF2-40B4-BE49-F238E27FC236}">
                <a16:creationId xmlns:a16="http://schemas.microsoft.com/office/drawing/2014/main" id="{3ACE64C8-4F88-AE84-CFD3-9DA324CD8DBB}"/>
              </a:ext>
            </a:extLst>
          </p:cNvPr>
          <p:cNvPicPr>
            <a:picLocks noChangeAspect="1"/>
          </p:cNvPicPr>
          <p:nvPr/>
        </p:nvPicPr>
        <p:blipFill>
          <a:blip r:embed="rId6"/>
          <a:stretch>
            <a:fillRect/>
          </a:stretch>
        </p:blipFill>
        <p:spPr>
          <a:xfrm>
            <a:off x="2260382" y="2547440"/>
            <a:ext cx="4933409" cy="1907108"/>
          </a:xfrm>
          <a:prstGeom prst="rect">
            <a:avLst/>
          </a:prstGeom>
        </p:spPr>
      </p:pic>
      <p:pic>
        <p:nvPicPr>
          <p:cNvPr id="12" name="Imagen 11">
            <a:extLst>
              <a:ext uri="{FF2B5EF4-FFF2-40B4-BE49-F238E27FC236}">
                <a16:creationId xmlns:a16="http://schemas.microsoft.com/office/drawing/2014/main" id="{C6F26F45-7D77-28EA-2B0E-428C2CAED8C7}"/>
              </a:ext>
            </a:extLst>
          </p:cNvPr>
          <p:cNvPicPr>
            <a:picLocks noChangeAspect="1"/>
          </p:cNvPicPr>
          <p:nvPr/>
        </p:nvPicPr>
        <p:blipFill>
          <a:blip r:embed="rId7"/>
          <a:stretch>
            <a:fillRect/>
          </a:stretch>
        </p:blipFill>
        <p:spPr>
          <a:xfrm>
            <a:off x="18242" y="5535232"/>
            <a:ext cx="5876584" cy="3608768"/>
          </a:xfrm>
          <a:prstGeom prst="rect">
            <a:avLst/>
          </a:prstGeom>
        </p:spPr>
      </p:pic>
    </p:spTree>
    <p:extLst>
      <p:ext uri="{BB962C8B-B14F-4D97-AF65-F5344CB8AC3E}">
        <p14:creationId xmlns:p14="http://schemas.microsoft.com/office/powerpoint/2010/main" val="403705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60993" y="3413763"/>
            <a:ext cx="2148345"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18,8 x 100 mil habitantes</a:t>
            </a:r>
          </a:p>
          <a:p>
            <a:pPr algn="ctr"/>
            <a:r>
              <a:rPr lang="es-ES" sz="1400" b="1" dirty="0">
                <a:latin typeface="Arial Narrow" panose="020B0606020202030204" pitchFamily="34" charset="0"/>
              </a:rPr>
              <a:t>499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100%</a:t>
            </a:r>
          </a:p>
          <a:p>
            <a:pPr algn="ctr"/>
            <a:r>
              <a:rPr lang="es-ES" sz="1400" b="1" dirty="0">
                <a:latin typeface="Arial Narrow" panose="020B0606020202030204" pitchFamily="34" charset="0"/>
              </a:rPr>
              <a:t>(4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052405" y="3447511"/>
            <a:ext cx="1263487"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73,2 x 100 mil</a:t>
            </a:r>
          </a:p>
          <a:p>
            <a:pPr algn="ctr"/>
            <a:r>
              <a:rPr lang="es-ES" sz="1400" b="1" dirty="0">
                <a:latin typeface="Arial Narrow" panose="020B0606020202030204" pitchFamily="34" charset="0"/>
              </a:rPr>
              <a:t>92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0,4%</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2,9%</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7 casos</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0,8%</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52,3%</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261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47,7%</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238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20 ha estado por encima del límite inferior calculado según los dos años anteriores, con tendencia actual estable. Se evidencia un número de casos por encima de lo esperado según lo observado en 2025. Los cursos de vida con mayor número de casos son los de primera infancia, juventud y adultez con más del 70% de los casos. En promedio se notificaron 25 casos por semana epidemiológica.</a:t>
            </a:r>
            <a:endParaRPr lang="es-CO" sz="1400" dirty="0">
              <a:latin typeface="Arial Narrow" panose="020B0606020202030204" pitchFamily="34" charset="0"/>
            </a:endParaRPr>
          </a:p>
        </p:txBody>
      </p:sp>
      <p:graphicFrame>
        <p:nvGraphicFramePr>
          <p:cNvPr id="3" name="19 Diagrama">
            <a:extLst>
              <a:ext uri="{FF2B5EF4-FFF2-40B4-BE49-F238E27FC236}">
                <a16:creationId xmlns:a16="http://schemas.microsoft.com/office/drawing/2014/main" id="{2383AC6D-FA39-1F55-434A-EF4617C69FE2}"/>
              </a:ext>
            </a:extLst>
          </p:cNvPr>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62050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V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21</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0,79* 100 mil</a:t>
            </a:r>
          </a:p>
          <a:p>
            <a:pPr algn="ctr"/>
            <a:r>
              <a:rPr lang="es-ES" sz="1200" b="1" dirty="0">
                <a:latin typeface="Arial Narrow" panose="020B0606020202030204" pitchFamily="34" charset="0"/>
              </a:rPr>
              <a:t> 21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265218" y="5976806"/>
            <a:ext cx="649537"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a:t>
            </a:r>
          </a:p>
          <a:p>
            <a:pPr algn="ctr"/>
            <a:r>
              <a:rPr lang="es-ES" sz="1200" b="1" dirty="0">
                <a:latin typeface="Arial Narrow" panose="020B0606020202030204" pitchFamily="34" charset="0"/>
              </a:rPr>
              <a:t>0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11 casos</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10 casos</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BEBA8EAE-BF5A-486C-A8C5-ECC9F3942E4B}">
                <a14:imgProps xmlns:a14="http://schemas.microsoft.com/office/drawing/2010/main">
                  <a14:imgLayer r:embed="rId8">
                    <a14:imgEffect>
                      <a14:backgroundRemoval t="10000" b="90000" l="10000" r="90000"/>
                    </a14:imgEffect>
                    <a14:imgEffect>
                      <a14:saturation sat="400000"/>
                    </a14:imgEffect>
                  </a14:imgLayer>
                </a14:imgProps>
              </a:ex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0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5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21 casos confirmados, 13 corresponden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dirty="0">
                <a:latin typeface="Arial Narrow" panose="020B0606020202030204" pitchFamily="34" charset="0"/>
              </a:rPr>
              <a:t>, tres (3) a </a:t>
            </a:r>
            <a:r>
              <a:rPr lang="es-CO" sz="1050" i="1" dirty="0">
                <a:latin typeface="Arial Narrow" panose="020B0606020202030204" pitchFamily="34" charset="0"/>
              </a:rPr>
              <a:t>N. meningitidis, </a:t>
            </a:r>
            <a:r>
              <a:rPr lang="es-CO" sz="1050" dirty="0">
                <a:latin typeface="Arial Narrow" panose="020B0606020202030204" pitchFamily="34" charset="0"/>
              </a:rPr>
              <a:t>uno (1)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los cuatro (4) restantes a otros agentes bacterianos. Se han notificado 10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(7)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 y a otros agentes bacterianos (2)</a:t>
            </a:r>
            <a:r>
              <a:rPr lang="es-CO" sz="1050" i="1" dirty="0">
                <a:latin typeface="Arial Narrow" panose="020B0606020202030204" pitchFamily="34" charset="0"/>
              </a:rPr>
              <a:t>.</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sp>
        <p:nvSpPr>
          <p:cNvPr id="10" name="8 CuadroTexto">
            <a:extLst>
              <a:ext uri="{FF2B5EF4-FFF2-40B4-BE49-F238E27FC236}">
                <a16:creationId xmlns:a16="http://schemas.microsoft.com/office/drawing/2014/main" id="{E3502D47-220C-5845-9071-B709A2DFDFEE}"/>
              </a:ext>
            </a:extLst>
          </p:cNvPr>
          <p:cNvSpPr txBox="1"/>
          <p:nvPr/>
        </p:nvSpPr>
        <p:spPr>
          <a:xfrm>
            <a:off x="336104" y="4498531"/>
            <a:ext cx="2070323" cy="553998"/>
          </a:xfrm>
          <a:prstGeom prst="rect">
            <a:avLst/>
          </a:prstGeom>
          <a:noFill/>
        </p:spPr>
        <p:txBody>
          <a:bodyPr wrap="square" rtlCol="0">
            <a:spAutoFit/>
          </a:bodyPr>
          <a:lstStyle/>
          <a:p>
            <a:r>
              <a:rPr lang="es-ES" sz="1000" b="1" dirty="0">
                <a:latin typeface="Arial Narrow" panose="020B0606020202030204" pitchFamily="34" charset="0"/>
              </a:rPr>
              <a:t>Variación porcentual del 44,7% menos respecto al mismo periodo del año anterior</a:t>
            </a:r>
          </a:p>
        </p:txBody>
      </p:sp>
      <p:sp>
        <p:nvSpPr>
          <p:cNvPr id="12" name="9 Flecha arriba">
            <a:extLst>
              <a:ext uri="{FF2B5EF4-FFF2-40B4-BE49-F238E27FC236}">
                <a16:creationId xmlns:a16="http://schemas.microsoft.com/office/drawing/2014/main" id="{E67435F6-813E-E9DF-DE89-019C52421239}"/>
              </a:ext>
            </a:extLst>
          </p:cNvPr>
          <p:cNvSpPr/>
          <p:nvPr/>
        </p:nvSpPr>
        <p:spPr>
          <a:xfrm flipH="1" flipV="1">
            <a:off x="18855" y="4459793"/>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 name="Imagen 19">
            <a:extLst>
              <a:ext uri="{FF2B5EF4-FFF2-40B4-BE49-F238E27FC236}">
                <a16:creationId xmlns:a16="http://schemas.microsoft.com/office/drawing/2014/main" id="{7CDDE648-260B-323A-7CFF-45F65C783AC1}"/>
              </a:ext>
            </a:extLst>
          </p:cNvPr>
          <p:cNvPicPr>
            <a:picLocks noChangeAspect="1"/>
          </p:cNvPicPr>
          <p:nvPr/>
        </p:nvPicPr>
        <p:blipFill>
          <a:blip r:embed="rId9"/>
          <a:stretch>
            <a:fillRect/>
          </a:stretch>
        </p:blipFill>
        <p:spPr>
          <a:xfrm>
            <a:off x="2214045" y="358459"/>
            <a:ext cx="4959928" cy="1479562"/>
          </a:xfrm>
          <a:prstGeom prst="rect">
            <a:avLst/>
          </a:prstGeom>
        </p:spPr>
      </p:pic>
    </p:spTree>
    <p:extLst>
      <p:ext uri="{BB962C8B-B14F-4D97-AF65-F5344CB8AC3E}">
        <p14:creationId xmlns:p14="http://schemas.microsoft.com/office/powerpoint/2010/main" val="3400021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46221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20 se ha notificado un (1) caso probables para este evento en residentes de Medellín, a la espera del resultado de laboratorio. </a:t>
            </a:r>
          </a:p>
          <a:p>
            <a:pPr algn="just"/>
            <a:r>
              <a:rPr lang="es-CO" sz="1100" dirty="0">
                <a:latin typeface="Arial Narrow" panose="020B0606020202030204" pitchFamily="34" charset="0"/>
              </a:rPr>
              <a:t>La meta de notificación para este evento es de 1 o más casos en un año por cada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20 se han notificado 8 casos</a:t>
            </a:r>
            <a:r>
              <a:rPr lang="es-CO" sz="1100" dirty="0">
                <a:solidFill>
                  <a:srgbClr val="FF0000"/>
                </a:solidFill>
                <a:latin typeface="Arial Narrow" panose="020B0606020202030204" pitchFamily="34" charset="0"/>
              </a:rPr>
              <a:t>  </a:t>
            </a:r>
            <a:r>
              <a:rPr lang="es-CO" sz="1100" dirty="0">
                <a:latin typeface="Arial Narrow" panose="020B0606020202030204" pitchFamily="34" charset="0"/>
              </a:rPr>
              <a:t>sospechosos de síndrome de rubeola congénita en residentes de la Ciudad, para una tasa de notificación de 4,4 casos por 10.000 nacidos vivos. La meta de notificación para este evento debería ser mayor a un caso por 10,000 nacidos vivos. 7 de los 8 casos fueron descartados por laboratorio.</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20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769441"/>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20 se no han notificado casos probables para este evento.</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20 se ha notificado 1 caso probable para este evento en residentes de Medellín. El caso fue descartado por laboratorio.</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20 se han notificado en residentes de la Ciudad 113 casos sospechosos de sarampión/rubéola, para una tasa de notificación de 4,26 casos por cada 100.000 habitantes, indicando esto que se cumple con la meta de notificación de del evento proporcional en este periodo y que debe ser mayor a 2 casos por cada 100.000 habitantes durante un año (53 casos), o 1 caso por 100.000 habitantes por</a:t>
            </a:r>
          </a:p>
        </p:txBody>
      </p:sp>
      <p:sp>
        <p:nvSpPr>
          <p:cNvPr id="2" name="1 Rectángulo"/>
          <p:cNvSpPr/>
          <p:nvPr/>
        </p:nvSpPr>
        <p:spPr>
          <a:xfrm>
            <a:off x="49846" y="8170399"/>
            <a:ext cx="7092912" cy="769441"/>
          </a:xfrm>
          <a:prstGeom prst="rect">
            <a:avLst/>
          </a:prstGeom>
          <a:noFill/>
        </p:spPr>
        <p:txBody>
          <a:bodyPr wrap="square" rtlCol="0">
            <a:spAutoFit/>
          </a:bodyPr>
          <a:lstStyle/>
          <a:p>
            <a:pPr algn="just"/>
            <a:r>
              <a:rPr lang="es-ES" sz="1100" dirty="0">
                <a:latin typeface="Arial Narrow" panose="020B0606020202030204" pitchFamily="34" charset="0"/>
              </a:rPr>
              <a:t>periodo epidemiológico (4 a 5 casos). 106 de los 113 casos ya fueron descartados después de haber realizado lo establecido por laboratorio e investigación epidemiológica de campo IEC. No se han confirmado casos de sarampión ni de rubeola. Sin embargo, se debe estar alerta por la situación epidemiológica de estas enfermedades en el país y en todo el mundo. El 98,3%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V- 2026</a:t>
            </a:r>
          </a:p>
        </p:txBody>
      </p:sp>
    </p:spTree>
    <p:extLst>
      <p:ext uri="{BB962C8B-B14F-4D97-AF65-F5344CB8AC3E}">
        <p14:creationId xmlns:p14="http://schemas.microsoft.com/office/powerpoint/2010/main" val="2394009645"/>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2200</TotalTime>
  <Words>5696</Words>
  <Application>Microsoft Office PowerPoint</Application>
  <PresentationFormat>Personalizado</PresentationFormat>
  <Paragraphs>953</Paragraphs>
  <Slides>32</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Calibri</vt:lpstr>
      <vt:lpstr>Cambria</vt:lpstr>
      <vt:lpstr>Libre Franklin Black</vt:lpstr>
      <vt:lpstr>Arial Narrow</vt:lpstr>
      <vt:lpstr>Arial</vt:lpstr>
      <vt:lpstr>Times New Roman</vt:lpstr>
      <vt:lpstr>Arial MT</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Fiebre Tifoidea</vt:lpstr>
      <vt:lpstr>Intoxicaciones</vt:lpstr>
      <vt:lpstr>Presentación de PowerPoint</vt:lpstr>
      <vt:lpstr>Presentación de PowerPoint</vt:lpstr>
      <vt:lpstr>Enfermedad transmitida por alimentos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48</cp:revision>
  <dcterms:created xsi:type="dcterms:W3CDTF">2019-03-11T16:04:20Z</dcterms:created>
  <dcterms:modified xsi:type="dcterms:W3CDTF">2026-08-03T14:46:54Z</dcterms:modified>
</cp:coreProperties>
</file>