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8" r:id="rId3"/>
    <p:sldId id="898" r:id="rId4"/>
    <p:sldId id="899" r:id="rId5"/>
    <p:sldId id="900" r:id="rId6"/>
    <p:sldId id="901" r:id="rId7"/>
    <p:sldId id="902" r:id="rId8"/>
    <p:sldId id="903" r:id="rId9"/>
    <p:sldId id="904" r:id="rId10"/>
    <p:sldId id="908" r:id="rId11"/>
    <p:sldId id="909" r:id="rId12"/>
    <p:sldId id="910" r:id="rId13"/>
    <p:sldId id="905" r:id="rId14"/>
    <p:sldId id="906" r:id="rId15"/>
    <p:sldId id="907" r:id="rId16"/>
    <p:sldId id="911" r:id="rId17"/>
    <p:sldId id="912" r:id="rId18"/>
    <p:sldId id="913" r:id="rId19"/>
    <p:sldId id="914" r:id="rId20"/>
    <p:sldId id="915" r:id="rId21"/>
    <p:sldId id="921" r:id="rId22"/>
    <p:sldId id="922" r:id="rId23"/>
    <p:sldId id="923" r:id="rId24"/>
    <p:sldId id="924" r:id="rId25"/>
    <p:sldId id="925" r:id="rId26"/>
    <p:sldId id="926" r:id="rId27"/>
    <p:sldId id="927" r:id="rId28"/>
    <p:sldId id="919" r:id="rId29"/>
    <p:sldId id="920" r:id="rId30"/>
    <p:sldId id="916" r:id="rId31"/>
    <p:sldId id="917" r:id="rId32"/>
    <p:sldId id="918" r:id="rId33"/>
    <p:sldId id="311" r:id="rId34"/>
  </p:sldIdLst>
  <p:sldSz cx="7200900" cy="9144000"/>
  <p:notesSz cx="7010400" cy="9296400"/>
  <p:embeddedFontLst>
    <p:embeddedFont>
      <p:font typeface="Calibri" panose="020F0502020204030204" pitchFamily="34" charset="0"/>
      <p:regular r:id="rId36"/>
      <p:bold r:id="rId37"/>
      <p:italic r:id="rId38"/>
      <p:boldItalic r:id="rId39"/>
    </p:embeddedFont>
    <p:embeddedFont>
      <p:font typeface="Cambria" panose="02040503050406030204" pitchFamily="18" charset="0"/>
      <p:regular r:id="rId40"/>
      <p:bold r:id="rId41"/>
      <p:italic r:id="rId42"/>
      <p:boldItalic r:id="rId43"/>
    </p:embeddedFont>
    <p:embeddedFont>
      <p:font typeface="Arial Narrow" panose="020B0606020202030204" pitchFamily="34" charset="0"/>
      <p:regular r:id="rId44"/>
      <p:bold r:id="rId45"/>
      <p:italic r:id="rId46"/>
      <p:boldItalic r:id="rId47"/>
    </p:embeddedFont>
    <p:embeddedFont>
      <p:font typeface="Libre Franklin Black" panose="020B0604020202020204" charset="0"/>
      <p:bold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660"/>
  </p:normalViewPr>
  <p:slideViewPr>
    <p:cSldViewPr snapToGrid="0">
      <p:cViewPr varScale="1">
        <p:scale>
          <a:sx n="62" d="100"/>
          <a:sy n="62" d="100"/>
        </p:scale>
        <p:origin x="2107" y="53"/>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87"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s>
</file>

<file path=ppt/charts/_rels/chart1.xml.rels><?xml version="1.0" encoding="UTF-8" standalone="yes"?>
<Relationships xmlns="http://schemas.openxmlformats.org/package/2006/relationships"><Relationship Id="rId1" Type="http://schemas.openxmlformats.org/officeDocument/2006/relationships/oleObject" Target="file:///\\Users\maritzarodriguezv\Desktop\CVE\Boletines\2026\Peri&#769;odo%206\PLANTILLA%20PROPIA%20INTENTO%20DE%20SUICIDIO_2026%20para%20boleti&#769;n%20(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maritzarodriguezv\Desktop\CVE\Boletines\2026\Peri&#769;odo%206\PLANTILLA%20PROPIA%20INTENTO%20DE%20SUICIDIO_2026%20para%20boleti&#769;n%20(1).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ritzarodriguezv\Desktop\CVE\Boletines\2026\Peri&#769;odo%206\PLANTILLA%20PROPIA%20INTENTO%20DE%20SUICIDIO_2026%20para%20boleti&#769;n%20(1).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Users\maritzarodriguezv\Desktop\CVE\Boletines\2026\Peri&#769;odo%206\PLANTILLA%20PROPIA%20INTENTO%20DE%20SUICIDIO_2026%20para%20boleti&#769;n%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54</c:v>
                </c:pt>
                <c:pt idx="3">
                  <c:v>44</c:v>
                </c:pt>
                <c:pt idx="4">
                  <c:v>51</c:v>
                </c:pt>
                <c:pt idx="5">
                  <c:v>50</c:v>
                </c:pt>
                <c:pt idx="6">
                  <c:v>50</c:v>
                </c:pt>
                <c:pt idx="7">
                  <c:v>24</c:v>
                </c:pt>
                <c:pt idx="8">
                  <c:v>38</c:v>
                </c:pt>
                <c:pt idx="9">
                  <c:v>47</c:v>
                </c:pt>
                <c:pt idx="10">
                  <c:v>49</c:v>
                </c:pt>
                <c:pt idx="11">
                  <c:v>46</c:v>
                </c:pt>
                <c:pt idx="12">
                  <c:v>43</c:v>
                </c:pt>
                <c:pt idx="13">
                  <c:v>48</c:v>
                </c:pt>
                <c:pt idx="14">
                  <c:v>64</c:v>
                </c:pt>
                <c:pt idx="15">
                  <c:v>64</c:v>
                </c:pt>
                <c:pt idx="16">
                  <c:v>79</c:v>
                </c:pt>
                <c:pt idx="17">
                  <c:v>44</c:v>
                </c:pt>
                <c:pt idx="18">
                  <c:v>62</c:v>
                </c:pt>
                <c:pt idx="19">
                  <c:v>56</c:v>
                </c:pt>
                <c:pt idx="20">
                  <c:v>54</c:v>
                </c:pt>
                <c:pt idx="21">
                  <c:v>56</c:v>
                </c:pt>
                <c:pt idx="22">
                  <c:v>54</c:v>
                </c:pt>
                <c:pt idx="23">
                  <c:v>48</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C201-1541-AED4-271CFFB57DDC}"/>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45</c:v>
                </c:pt>
                <c:pt idx="4">
                  <c:v>53</c:v>
                </c:pt>
                <c:pt idx="5">
                  <c:v>49</c:v>
                </c:pt>
                <c:pt idx="6">
                  <c:v>45</c:v>
                </c:pt>
                <c:pt idx="7">
                  <c:v>70</c:v>
                </c:pt>
                <c:pt idx="8">
                  <c:v>69</c:v>
                </c:pt>
                <c:pt idx="9">
                  <c:v>64</c:v>
                </c:pt>
                <c:pt idx="10">
                  <c:v>60</c:v>
                </c:pt>
                <c:pt idx="11">
                  <c:v>62</c:v>
                </c:pt>
                <c:pt idx="12">
                  <c:v>68</c:v>
                </c:pt>
                <c:pt idx="13">
                  <c:v>58</c:v>
                </c:pt>
                <c:pt idx="14">
                  <c:v>69</c:v>
                </c:pt>
                <c:pt idx="15">
                  <c:v>69</c:v>
                </c:pt>
                <c:pt idx="16">
                  <c:v>47</c:v>
                </c:pt>
                <c:pt idx="17">
                  <c:v>65</c:v>
                </c:pt>
                <c:pt idx="18">
                  <c:v>67</c:v>
                </c:pt>
                <c:pt idx="19">
                  <c:v>65</c:v>
                </c:pt>
                <c:pt idx="20">
                  <c:v>50</c:v>
                </c:pt>
                <c:pt idx="21">
                  <c:v>47</c:v>
                </c:pt>
                <c:pt idx="22">
                  <c:v>69</c:v>
                </c:pt>
                <c:pt idx="23">
                  <c:v>52</c:v>
                </c:pt>
                <c:pt idx="24">
                  <c:v>48</c:v>
                </c:pt>
                <c:pt idx="25">
                  <c:v>55</c:v>
                </c:pt>
                <c:pt idx="26">
                  <c:v>61</c:v>
                </c:pt>
                <c:pt idx="27">
                  <c:v>47</c:v>
                </c:pt>
                <c:pt idx="28">
                  <c:v>45</c:v>
                </c:pt>
                <c:pt idx="29">
                  <c:v>38</c:v>
                </c:pt>
                <c:pt idx="30">
                  <c:v>46</c:v>
                </c:pt>
                <c:pt idx="31">
                  <c:v>59</c:v>
                </c:pt>
                <c:pt idx="32">
                  <c:v>64</c:v>
                </c:pt>
                <c:pt idx="33">
                  <c:v>59</c:v>
                </c:pt>
                <c:pt idx="34">
                  <c:v>80</c:v>
                </c:pt>
                <c:pt idx="35">
                  <c:v>57</c:v>
                </c:pt>
                <c:pt idx="36">
                  <c:v>75</c:v>
                </c:pt>
                <c:pt idx="37">
                  <c:v>66</c:v>
                </c:pt>
                <c:pt idx="38">
                  <c:v>58</c:v>
                </c:pt>
                <c:pt idx="39">
                  <c:v>60</c:v>
                </c:pt>
                <c:pt idx="40">
                  <c:v>54</c:v>
                </c:pt>
                <c:pt idx="41">
                  <c:v>59</c:v>
                </c:pt>
                <c:pt idx="42">
                  <c:v>61</c:v>
                </c:pt>
                <c:pt idx="43">
                  <c:v>52</c:v>
                </c:pt>
                <c:pt idx="44">
                  <c:v>39</c:v>
                </c:pt>
                <c:pt idx="45">
                  <c:v>53</c:v>
                </c:pt>
                <c:pt idx="46">
                  <c:v>51</c:v>
                </c:pt>
                <c:pt idx="47">
                  <c:v>47</c:v>
                </c:pt>
                <c:pt idx="48">
                  <c:v>48</c:v>
                </c:pt>
                <c:pt idx="49">
                  <c:v>49</c:v>
                </c:pt>
                <c:pt idx="50">
                  <c:v>31</c:v>
                </c:pt>
                <c:pt idx="51">
                  <c:v>38</c:v>
                </c:pt>
              </c:numCache>
            </c:numRef>
          </c:val>
          <c:smooth val="0"/>
          <c:extLst>
            <c:ext xmlns:c16="http://schemas.microsoft.com/office/drawing/2014/chart" uri="{C3380CC4-5D6E-409C-BE32-E72D297353CC}">
              <c16:uniqueId val="{00000001-C201-1541-AED4-271CFFB57DDC}"/>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41</c:v>
                </c:pt>
                <c:pt idx="3">
                  <c:v>43</c:v>
                </c:pt>
                <c:pt idx="4">
                  <c:v>46</c:v>
                </c:pt>
                <c:pt idx="5">
                  <c:v>46</c:v>
                </c:pt>
                <c:pt idx="6">
                  <c:v>67</c:v>
                </c:pt>
                <c:pt idx="7">
                  <c:v>57</c:v>
                </c:pt>
                <c:pt idx="8">
                  <c:v>62</c:v>
                </c:pt>
                <c:pt idx="9">
                  <c:v>66</c:v>
                </c:pt>
                <c:pt idx="10">
                  <c:v>68</c:v>
                </c:pt>
                <c:pt idx="11">
                  <c:v>62</c:v>
                </c:pt>
                <c:pt idx="12">
                  <c:v>60</c:v>
                </c:pt>
                <c:pt idx="13">
                  <c:v>53</c:v>
                </c:pt>
                <c:pt idx="14">
                  <c:v>65</c:v>
                </c:pt>
                <c:pt idx="15">
                  <c:v>76</c:v>
                </c:pt>
                <c:pt idx="16">
                  <c:v>56</c:v>
                </c:pt>
                <c:pt idx="17">
                  <c:v>62</c:v>
                </c:pt>
                <c:pt idx="18">
                  <c:v>56</c:v>
                </c:pt>
                <c:pt idx="19">
                  <c:v>55</c:v>
                </c:pt>
                <c:pt idx="20">
                  <c:v>49</c:v>
                </c:pt>
                <c:pt idx="21">
                  <c:v>39</c:v>
                </c:pt>
                <c:pt idx="22">
                  <c:v>62</c:v>
                </c:pt>
                <c:pt idx="23">
                  <c:v>49</c:v>
                </c:pt>
                <c:pt idx="24">
                  <c:v>55</c:v>
                </c:pt>
                <c:pt idx="25">
                  <c:v>38</c:v>
                </c:pt>
                <c:pt idx="26">
                  <c:v>52</c:v>
                </c:pt>
                <c:pt idx="27">
                  <c:v>40</c:v>
                </c:pt>
                <c:pt idx="28">
                  <c:v>55</c:v>
                </c:pt>
                <c:pt idx="29">
                  <c:v>51</c:v>
                </c:pt>
                <c:pt idx="30">
                  <c:v>35</c:v>
                </c:pt>
                <c:pt idx="31">
                  <c:v>61</c:v>
                </c:pt>
                <c:pt idx="32">
                  <c:v>50</c:v>
                </c:pt>
                <c:pt idx="33">
                  <c:v>50</c:v>
                </c:pt>
                <c:pt idx="34">
                  <c:v>58</c:v>
                </c:pt>
                <c:pt idx="35">
                  <c:v>61</c:v>
                </c:pt>
                <c:pt idx="36">
                  <c:v>67</c:v>
                </c:pt>
                <c:pt idx="37">
                  <c:v>59</c:v>
                </c:pt>
                <c:pt idx="38">
                  <c:v>60</c:v>
                </c:pt>
                <c:pt idx="39">
                  <c:v>60</c:v>
                </c:pt>
                <c:pt idx="40">
                  <c:v>56</c:v>
                </c:pt>
                <c:pt idx="41">
                  <c:v>53</c:v>
                </c:pt>
                <c:pt idx="42">
                  <c:v>41</c:v>
                </c:pt>
                <c:pt idx="43">
                  <c:v>53</c:v>
                </c:pt>
                <c:pt idx="44">
                  <c:v>54</c:v>
                </c:pt>
                <c:pt idx="45">
                  <c:v>49</c:v>
                </c:pt>
                <c:pt idx="46">
                  <c:v>49</c:v>
                </c:pt>
                <c:pt idx="47">
                  <c:v>47</c:v>
                </c:pt>
                <c:pt idx="48">
                  <c:v>56</c:v>
                </c:pt>
                <c:pt idx="49">
                  <c:v>38</c:v>
                </c:pt>
                <c:pt idx="50">
                  <c:v>53</c:v>
                </c:pt>
                <c:pt idx="51">
                  <c:v>41</c:v>
                </c:pt>
              </c:numCache>
            </c:numRef>
          </c:val>
          <c:smooth val="0"/>
          <c:extLst>
            <c:ext xmlns:c16="http://schemas.microsoft.com/office/drawing/2014/chart" uri="{C3380CC4-5D6E-409C-BE32-E72D297353CC}">
              <c16:uniqueId val="{00000002-C201-1541-AED4-271CFFB57DDC}"/>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43</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53</c:v>
                </c:pt>
                <c:pt idx="28">
                  <c:v>48</c:v>
                </c:pt>
                <c:pt idx="29">
                  <c:v>70</c:v>
                </c:pt>
                <c:pt idx="30">
                  <c:v>59</c:v>
                </c:pt>
                <c:pt idx="31">
                  <c:v>50</c:v>
                </c:pt>
                <c:pt idx="32">
                  <c:v>32</c:v>
                </c:pt>
                <c:pt idx="33">
                  <c:v>58</c:v>
                </c:pt>
                <c:pt idx="34">
                  <c:v>54</c:v>
                </c:pt>
                <c:pt idx="35">
                  <c:v>53</c:v>
                </c:pt>
                <c:pt idx="36">
                  <c:v>67</c:v>
                </c:pt>
                <c:pt idx="37">
                  <c:v>49</c:v>
                </c:pt>
                <c:pt idx="38">
                  <c:v>68</c:v>
                </c:pt>
                <c:pt idx="39">
                  <c:v>54</c:v>
                </c:pt>
                <c:pt idx="40">
                  <c:v>50</c:v>
                </c:pt>
                <c:pt idx="41">
                  <c:v>55</c:v>
                </c:pt>
                <c:pt idx="42">
                  <c:v>56</c:v>
                </c:pt>
                <c:pt idx="43">
                  <c:v>52</c:v>
                </c:pt>
                <c:pt idx="44">
                  <c:v>79</c:v>
                </c:pt>
                <c:pt idx="45">
                  <c:v>47</c:v>
                </c:pt>
                <c:pt idx="46">
                  <c:v>44</c:v>
                </c:pt>
                <c:pt idx="47">
                  <c:v>45</c:v>
                </c:pt>
                <c:pt idx="48">
                  <c:v>51</c:v>
                </c:pt>
                <c:pt idx="49">
                  <c:v>57</c:v>
                </c:pt>
                <c:pt idx="50">
                  <c:v>37</c:v>
                </c:pt>
                <c:pt idx="51">
                  <c:v>26</c:v>
                </c:pt>
              </c:numCache>
            </c:numRef>
          </c:val>
          <c:smooth val="0"/>
          <c:extLst>
            <c:ext xmlns:c16="http://schemas.microsoft.com/office/drawing/2014/chart" uri="{C3380CC4-5D6E-409C-BE32-E72D297353CC}">
              <c16:uniqueId val="{00000003-C201-1541-AED4-271CFFB57DDC}"/>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D04-4E45-9E7B-715C8E5F7C2A}"/>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D04-4E45-9E7B-715C8E5F7C2A}"/>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8D04-4E45-9E7B-715C8E5F7C2A}"/>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D04-4E45-9E7B-715C8E5F7C2A}"/>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8D04-4E45-9E7B-715C8E5F7C2A}"/>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D04-4E45-9E7B-715C8E5F7C2A}"/>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8D04-4E45-9E7B-715C8E5F7C2A}"/>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D04-4E45-9E7B-715C8E5F7C2A}"/>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D04-4E45-9E7B-715C8E5F7C2A}"/>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D04-4E45-9E7B-715C8E5F7C2A}"/>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8D04-4E45-9E7B-715C8E5F7C2A}"/>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8D04-4E45-9E7B-715C8E5F7C2A}"/>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8D04-4E45-9E7B-715C8E5F7C2A}"/>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8D04-4E45-9E7B-715C8E5F7C2A}"/>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-32</c:v>
                </c:pt>
                <c:pt idx="3">
                  <c:v>-76</c:v>
                </c:pt>
                <c:pt idx="4">
                  <c:v>-81</c:v>
                </c:pt>
                <c:pt idx="5">
                  <c:v>-64</c:v>
                </c:pt>
                <c:pt idx="6">
                  <c:v>-56</c:v>
                </c:pt>
                <c:pt idx="7">
                  <c:v>-23</c:v>
                </c:pt>
                <c:pt idx="8">
                  <c:v>-36</c:v>
                </c:pt>
                <c:pt idx="9">
                  <c:v>-16</c:v>
                </c:pt>
                <c:pt idx="10">
                  <c:v>-19</c:v>
                </c:pt>
                <c:pt idx="11">
                  <c:v>-12</c:v>
                </c:pt>
                <c:pt idx="12">
                  <c:v>-3</c:v>
                </c:pt>
                <c:pt idx="13">
                  <c:v>-5</c:v>
                </c:pt>
                <c:pt idx="14">
                  <c:v>-4</c:v>
                </c:pt>
              </c:numCache>
            </c:numRef>
          </c:val>
          <c:extLst>
            <c:ext xmlns:c16="http://schemas.microsoft.com/office/drawing/2014/chart" uri="{C3380CC4-5D6E-409C-BE32-E72D297353CC}">
              <c16:uniqueId val="{0000000E-8D04-4E45-9E7B-715C8E5F7C2A}"/>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8D04-4E45-9E7B-715C8E5F7C2A}"/>
                </c:ext>
              </c:extLst>
            </c:dLbl>
            <c:dLbl>
              <c:idx val="2"/>
              <c:layout>
                <c:manualLayout>
                  <c:x val="0.1166335321404904"/>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8D04-4E45-9E7B-715C8E5F7C2A}"/>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8D04-4E45-9E7B-715C8E5F7C2A}"/>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8D04-4E45-9E7B-715C8E5F7C2A}"/>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8D04-4E45-9E7B-715C8E5F7C2A}"/>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8D04-4E45-9E7B-715C8E5F7C2A}"/>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8D04-4E45-9E7B-715C8E5F7C2A}"/>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8D04-4E45-9E7B-715C8E5F7C2A}"/>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8D04-4E45-9E7B-715C8E5F7C2A}"/>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8D04-4E45-9E7B-715C8E5F7C2A}"/>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8D04-4E45-9E7B-715C8E5F7C2A}"/>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8D04-4E45-9E7B-715C8E5F7C2A}"/>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8D04-4E45-9E7B-715C8E5F7C2A}"/>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8D04-4E45-9E7B-715C8E5F7C2A}"/>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92</c:v>
                </c:pt>
                <c:pt idx="3">
                  <c:v>214</c:v>
                </c:pt>
                <c:pt idx="4">
                  <c:v>148</c:v>
                </c:pt>
                <c:pt idx="5">
                  <c:v>92</c:v>
                </c:pt>
                <c:pt idx="6">
                  <c:v>72</c:v>
                </c:pt>
                <c:pt idx="7">
                  <c:v>58</c:v>
                </c:pt>
                <c:pt idx="8">
                  <c:v>36</c:v>
                </c:pt>
                <c:pt idx="9">
                  <c:v>26</c:v>
                </c:pt>
                <c:pt idx="10">
                  <c:v>16</c:v>
                </c:pt>
                <c:pt idx="11">
                  <c:v>6</c:v>
                </c:pt>
                <c:pt idx="12">
                  <c:v>7</c:v>
                </c:pt>
                <c:pt idx="13">
                  <c:v>6</c:v>
                </c:pt>
                <c:pt idx="14">
                  <c:v>2</c:v>
                </c:pt>
              </c:numCache>
            </c:numRef>
          </c:val>
          <c:extLst>
            <c:ext xmlns:c16="http://schemas.microsoft.com/office/drawing/2014/chart" uri="{C3380CC4-5D6E-409C-BE32-E72D297353CC}">
              <c16:uniqueId val="{0000001D-8D04-4E45-9E7B-715C8E5F7C2A}"/>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Maltrato físico, psicológico o sexual</c:v>
                </c:pt>
                <c:pt idx="3">
                  <c:v>Problema escolar/ educación</c:v>
                </c:pt>
                <c:pt idx="4">
                  <c:v>Muerte de familiar</c:v>
                </c:pt>
                <c:pt idx="5">
                  <c:v>Enfermedad crónica dolorosa o discapacitante</c:v>
                </c:pt>
                <c:pt idx="6">
                  <c:v>Problema laboral</c:v>
                </c:pt>
                <c:pt idx="7">
                  <c:v>Problemas económicos</c:v>
                </c:pt>
                <c:pt idx="8">
                  <c:v>Conflictos con pareja o expareja</c:v>
                </c:pt>
                <c:pt idx="9">
                  <c:v>Problemas familiares</c:v>
                </c:pt>
              </c:strCache>
            </c:strRef>
          </c:cat>
          <c:val>
            <c:numRef>
              <c:f>FactoresASOCIADOS!$AO$5:$AO$14</c:f>
              <c:numCache>
                <c:formatCode>0.0</c:formatCode>
                <c:ptCount val="10"/>
                <c:pt idx="0">
                  <c:v>0.95956134338588073</c:v>
                </c:pt>
                <c:pt idx="1">
                  <c:v>2.1247429746401645</c:v>
                </c:pt>
                <c:pt idx="2">
                  <c:v>4.660726525017135</c:v>
                </c:pt>
                <c:pt idx="3">
                  <c:v>4.7292666209732692</c:v>
                </c:pt>
                <c:pt idx="4">
                  <c:v>4.9348869088416718</c:v>
                </c:pt>
                <c:pt idx="5">
                  <c:v>6.0315284441398216</c:v>
                </c:pt>
                <c:pt idx="6">
                  <c:v>7.0596298834818372</c:v>
                </c:pt>
                <c:pt idx="7">
                  <c:v>9.5956134338588068</c:v>
                </c:pt>
                <c:pt idx="8">
                  <c:v>22.823851953392733</c:v>
                </c:pt>
                <c:pt idx="9">
                  <c:v>37.080191912268681</c:v>
                </c:pt>
              </c:numCache>
            </c:numRef>
          </c:val>
          <c:extLst>
            <c:ext xmlns:c16="http://schemas.microsoft.com/office/drawing/2014/chart" uri="{C3380CC4-5D6E-409C-BE32-E72D297353CC}">
              <c16:uniqueId val="{00000000-03D5-2145-B745-6D2E7D2FDD07}"/>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2.1964612568639414</c:v>
                </c:pt>
                <c:pt idx="1">
                  <c:v>2.9286150091519221</c:v>
                </c:pt>
                <c:pt idx="2">
                  <c:v>3.7827943868212324</c:v>
                </c:pt>
                <c:pt idx="3">
                  <c:v>11.714460036607688</c:v>
                </c:pt>
                <c:pt idx="4">
                  <c:v>14.521049420378279</c:v>
                </c:pt>
                <c:pt idx="5">
                  <c:v>22.330689444783406</c:v>
                </c:pt>
                <c:pt idx="6">
                  <c:v>42.525930445393534</c:v>
                </c:pt>
              </c:numCache>
            </c:numRef>
          </c:val>
          <c:extLst>
            <c:ext xmlns:c16="http://schemas.microsoft.com/office/drawing/2014/chart" uri="{C3380CC4-5D6E-409C-BE32-E72D297353CC}">
              <c16:uniqueId val="{00000000-5BD3-5F43-9AB1-872CE8511676}"/>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a:t>Factores</a:t>
                </a:r>
                <a:r>
                  <a:rPr lang="es-CO" baseline="0"/>
                  <a:t> de Riesgo</a:t>
                </a:r>
                <a:endParaRPr lang="es-CO"/>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18,0%</a:t>
          </a:r>
        </a:p>
        <a:p>
          <a:r>
            <a:rPr lang="es-ES" sz="1200" b="1" dirty="0">
              <a:solidFill>
                <a:schemeClr val="bg1"/>
              </a:solidFill>
              <a:latin typeface="Arial Narrow" panose="020B0606020202030204" pitchFamily="34" charset="0"/>
            </a:rPr>
            <a:t>30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16,8%</a:t>
          </a:r>
        </a:p>
        <a:p>
          <a:r>
            <a:rPr lang="es-ES" sz="1200" b="1" dirty="0">
              <a:solidFill>
                <a:schemeClr val="bg1"/>
              </a:solidFill>
              <a:latin typeface="Arial Narrow" panose="020B0606020202030204" pitchFamily="34" charset="0"/>
            </a:rPr>
            <a:t>28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4,8%</a:t>
          </a:r>
        </a:p>
        <a:p>
          <a:r>
            <a:rPr lang="es-ES" sz="1100" b="1" dirty="0">
              <a:solidFill>
                <a:schemeClr val="bg1"/>
              </a:solidFill>
              <a:latin typeface="Arial Narrow" panose="020B0606020202030204" pitchFamily="34" charset="0"/>
            </a:rPr>
            <a:t>8 casos</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7,2%</a:t>
          </a:r>
        </a:p>
        <a:p>
          <a:r>
            <a:rPr lang="es-ES" sz="1200" b="1" dirty="0">
              <a:solidFill>
                <a:schemeClr val="bg1"/>
              </a:solidFill>
              <a:latin typeface="Arial Narrow" panose="020B0606020202030204" pitchFamily="34" charset="0"/>
            </a:rPr>
            <a:t>12 casos</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28,7%</a:t>
          </a:r>
        </a:p>
        <a:p>
          <a:r>
            <a:rPr lang="es-ES" sz="1200" b="1" dirty="0">
              <a:solidFill>
                <a:schemeClr val="bg1"/>
              </a:solidFill>
              <a:latin typeface="Arial Narrow" panose="020B0606020202030204" pitchFamily="34" charset="0"/>
            </a:rPr>
            <a:t>48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24,6%</a:t>
          </a:r>
        </a:p>
        <a:p>
          <a:r>
            <a:rPr lang="es-ES" sz="1100" b="1" dirty="0">
              <a:solidFill>
                <a:schemeClr val="bg1"/>
              </a:solidFill>
              <a:latin typeface="Arial Narrow" panose="020B0606020202030204" pitchFamily="34" charset="0"/>
            </a:rPr>
            <a:t>41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6A5C8540-AECB-4343-A87A-FD7C9AD35365}" srcId="{4D348A5A-39AF-4E9E-B8B8-5AABA701B047}" destId="{067DE91F-5875-416A-83FE-762AAF2680C1}" srcOrd="4" destOrd="0" parTransId="{C84AAE9B-3AAC-4E29-BB4F-A2E9139D362B}" sibTransId="{DEAA2F35-722B-4737-A991-BBC1ADCE9036}"/>
    <dgm:cxn modelId="{3B7BEBC5-2FB7-4953-8E4E-1B838EE42DF2}" type="presOf" srcId="{DEAA2F35-722B-4737-A991-BBC1ADCE9036}" destId="{ED010544-6BD3-478F-92D1-42A7B6489659}" srcOrd="0" destOrd="0" presId="urn:microsoft.com/office/officeart/2005/8/layout/cycle5"/>
    <dgm:cxn modelId="{750401C0-1BEC-4562-9660-68D8422839FB}" type="presOf" srcId="{B07DA8DE-0519-4D62-BE0B-7CA0307AA349}" destId="{0691A0E1-681C-4AB1-A224-401390FCDE9C}"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EE2BE964-DD78-4756-9040-8FB0623EF756}" type="presOf" srcId="{EA57AC0D-7E14-43C1-8F5B-17573E0C9A83}" destId="{D5D4151A-971C-413B-8065-A30749D877C7}" srcOrd="0" destOrd="0" presId="urn:microsoft.com/office/officeart/2005/8/layout/cycle5"/>
    <dgm:cxn modelId="{035D5009-17A7-443C-A9F6-DC402B6B44F6}" srcId="{4D348A5A-39AF-4E9E-B8B8-5AABA701B047}" destId="{BCD0C872-2890-4B0E-8947-05D96592E59C}" srcOrd="2" destOrd="0" parTransId="{85B57174-6200-41FF-9ACB-65DDEA879430}" sibTransId="{4C5ACF53-D587-4632-AA70-55B43EBE36B8}"/>
    <dgm:cxn modelId="{CDB8A8BC-76F4-4850-980F-77A084A179C5}" srcId="{4D348A5A-39AF-4E9E-B8B8-5AABA701B047}" destId="{DFDA11ED-11F1-482A-9387-80FD19912601}" srcOrd="3" destOrd="0" parTransId="{DE7B412C-D772-4D56-B94E-8DEF29F79628}" sibTransId="{EA57AC0D-7E14-43C1-8F5B-17573E0C9A83}"/>
    <dgm:cxn modelId="{7403ABF2-980E-485D-B13B-4868E6A3F219}" type="presOf" srcId="{70D6C5C8-C4AE-437E-AFA5-FA9B333CF722}" destId="{27D567E4-4A42-448F-AF61-85BFDC290DB9}" srcOrd="0" destOrd="0" presId="urn:microsoft.com/office/officeart/2005/8/layout/cycle5"/>
    <dgm:cxn modelId="{EF0C447F-B923-4F62-BABD-79885E7A4D46}" type="presOf" srcId="{BCD0C872-2890-4B0E-8947-05D96592E59C}" destId="{CE6855D9-5D01-4C33-9AB2-7900DF22BD98}"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49E3710C-9DCD-4394-A7E2-D7A3519EFD33}" srcId="{4D348A5A-39AF-4E9E-B8B8-5AABA701B047}" destId="{A2B81017-66B4-4D6E-96A6-E6632B7708F9}" srcOrd="5" destOrd="0" parTransId="{92163F71-7525-460D-9B81-4A3C3D2B3B07}" sibTransId="{FED1A0E8-AFBC-42FD-B4DC-3DDC15500C46}"/>
    <dgm:cxn modelId="{E62BAD07-CD46-404F-84CB-9D76BE0B1F20}" type="presOf" srcId="{A2B81017-66B4-4D6E-96A6-E6632B7708F9}" destId="{95DBFE4D-3E58-4247-ADAA-C6118920DE75}"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552BA513-1843-487F-B03C-038E34FEEBB7}" type="presOf" srcId="{FED1A0E8-AFBC-42FD-B4DC-3DDC15500C46}" destId="{2527C3C0-DAF9-4F56-8A16-C76DDF47C5BB}"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20,7%</a:t>
          </a:r>
        </a:p>
        <a:p>
          <a:r>
            <a:rPr lang="es-ES" sz="800" b="1" dirty="0">
              <a:solidFill>
                <a:schemeClr val="bg1"/>
              </a:solidFill>
              <a:latin typeface="Arial Narrow" panose="020B0606020202030204" pitchFamily="34" charset="0"/>
            </a:rPr>
            <a:t>118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6,8%</a:t>
          </a:r>
        </a:p>
        <a:p>
          <a:r>
            <a:rPr lang="es-ES" sz="800" b="1" dirty="0">
              <a:solidFill>
                <a:schemeClr val="bg1"/>
              </a:solidFill>
              <a:latin typeface="Arial Narrow" panose="020B0606020202030204" pitchFamily="34" charset="0"/>
            </a:rPr>
            <a:t>39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16,5%</a:t>
          </a:r>
        </a:p>
        <a:p>
          <a:r>
            <a:rPr lang="es-ES" sz="800" b="1" dirty="0">
              <a:solidFill>
                <a:schemeClr val="bg1"/>
              </a:solidFill>
              <a:latin typeface="Arial Narrow" panose="020B0606020202030204" pitchFamily="34" charset="0"/>
            </a:rPr>
            <a:t>94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33,0%</a:t>
          </a:r>
        </a:p>
        <a:p>
          <a:r>
            <a:rPr lang="es-ES" sz="800" b="1" dirty="0">
              <a:solidFill>
                <a:schemeClr val="bg1"/>
              </a:solidFill>
              <a:latin typeface="Arial Narrow" panose="020B0606020202030204" pitchFamily="34" charset="0"/>
            </a:rPr>
            <a:t>188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20,4%</a:t>
          </a:r>
        </a:p>
        <a:p>
          <a:r>
            <a:rPr lang="es-ES" sz="800" b="1" dirty="0">
              <a:solidFill>
                <a:schemeClr val="bg1"/>
              </a:solidFill>
              <a:latin typeface="Arial Narrow" panose="020B0606020202030204" pitchFamily="34" charset="0"/>
            </a:rPr>
            <a:t>116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2,6%</a:t>
          </a:r>
        </a:p>
        <a:p>
          <a:r>
            <a:rPr lang="es-ES" sz="800" b="1" dirty="0">
              <a:solidFill>
                <a:schemeClr val="bg1"/>
              </a:solidFill>
              <a:latin typeface="Arial Narrow" panose="020B0606020202030204" pitchFamily="34" charset="0"/>
            </a:rPr>
            <a:t>15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18,0%</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30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16,8%</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28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4,8%</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8 casos</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7,2%</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12 casos</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28,7%</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48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24,6%</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41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20,7%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118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6,8%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39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16,5%</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94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33,0%</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188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20,4%</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116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2,6%</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15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26</a:t>
            </a:fld>
            <a:endParaRPr lang="es-ES"/>
          </a:p>
        </p:txBody>
      </p:sp>
    </p:spTree>
    <p:extLst>
      <p:ext uri="{BB962C8B-B14F-4D97-AF65-F5344CB8AC3E}">
        <p14:creationId xmlns:p14="http://schemas.microsoft.com/office/powerpoint/2010/main" val="251941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33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16075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338460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2452391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txBody>
          <a:bodyPr/>
          <a:lstStyle/>
          <a:p>
            <a:endParaRPr lang="es-CO"/>
          </a:p>
        </p:txBody>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3124019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13</a:t>
            </a:fld>
            <a:endParaRPr lang="es-ES"/>
          </a:p>
        </p:txBody>
      </p:sp>
    </p:spTree>
    <p:extLst>
      <p:ext uri="{BB962C8B-B14F-4D97-AF65-F5344CB8AC3E}">
        <p14:creationId xmlns:p14="http://schemas.microsoft.com/office/powerpoint/2010/main" val="374219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17</a:t>
            </a:fld>
            <a:endParaRPr lang="es-ES" dirty="0"/>
          </a:p>
        </p:txBody>
      </p:sp>
    </p:spTree>
    <p:extLst>
      <p:ext uri="{BB962C8B-B14F-4D97-AF65-F5344CB8AC3E}">
        <p14:creationId xmlns:p14="http://schemas.microsoft.com/office/powerpoint/2010/main" val="942405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18</a:t>
            </a:fld>
            <a:endParaRPr lang="es-ES" dirty="0"/>
          </a:p>
        </p:txBody>
      </p:sp>
    </p:spTree>
    <p:extLst>
      <p:ext uri="{BB962C8B-B14F-4D97-AF65-F5344CB8AC3E}">
        <p14:creationId xmlns:p14="http://schemas.microsoft.com/office/powerpoint/2010/main" val="1712248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03/08/2026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03/08/2026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22357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microsoft.com/office/2007/relationships/hdphoto" Target="../media/hdphoto2.wdp"/><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3.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png"/><Relationship Id="rId7" Type="http://schemas.openxmlformats.org/officeDocument/2006/relationships/image" Target="../media/image44.png"/><Relationship Id="rId2" Type="http://schemas.openxmlformats.org/officeDocument/2006/relationships/image" Target="../media/image42.png"/><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43.png"/><Relationship Id="rId4" Type="http://schemas.openxmlformats.org/officeDocument/2006/relationships/image" Target="../media/image33.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2.png"/><Relationship Id="rId18" Type="http://schemas.openxmlformats.org/officeDocument/2006/relationships/image" Target="../media/image53.png"/><Relationship Id="rId3" Type="http://schemas.openxmlformats.org/officeDocument/2006/relationships/image" Target="../media/image46.emf"/><Relationship Id="rId21" Type="http://schemas.openxmlformats.org/officeDocument/2006/relationships/image" Target="../media/image56.png"/><Relationship Id="rId7" Type="http://schemas.openxmlformats.org/officeDocument/2006/relationships/image" Target="../media/image47.png"/><Relationship Id="rId12" Type="http://schemas.openxmlformats.org/officeDocument/2006/relationships/image" Target="../media/image51.pn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7.png"/><Relationship Id="rId20" Type="http://schemas.openxmlformats.org/officeDocument/2006/relationships/image" Target="../media/image55.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50.png"/><Relationship Id="rId5"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49.png"/><Relationship Id="rId19" Type="http://schemas.openxmlformats.org/officeDocument/2006/relationships/image" Target="../media/image54.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0.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14.png"/><Relationship Id="rId18" Type="http://schemas.openxmlformats.org/officeDocument/2006/relationships/image" Target="../media/image69.png"/><Relationship Id="rId3" Type="http://schemas.openxmlformats.org/officeDocument/2006/relationships/image" Target="../media/image63.png"/><Relationship Id="rId7" Type="http://schemas.openxmlformats.org/officeDocument/2006/relationships/image" Target="../media/image13.png"/><Relationship Id="rId12" Type="http://schemas.microsoft.com/office/2007/relationships/hdphoto" Target="../media/hdphoto7.wdp"/><Relationship Id="rId17" Type="http://schemas.openxmlformats.org/officeDocument/2006/relationships/image" Target="../media/image68.png"/><Relationship Id="rId2" Type="http://schemas.openxmlformats.org/officeDocument/2006/relationships/image" Target="../media/image3.png"/><Relationship Id="rId16" Type="http://schemas.microsoft.com/office/2007/relationships/hdphoto" Target="../media/hdphoto2.wdp"/><Relationship Id="rId1" Type="http://schemas.openxmlformats.org/officeDocument/2006/relationships/slideLayout" Target="../slideLayouts/slideLayout10.xml"/><Relationship Id="rId6" Type="http://schemas.microsoft.com/office/2007/relationships/hdphoto" Target="../media/hdphoto5.wdp"/><Relationship Id="rId11" Type="http://schemas.openxmlformats.org/officeDocument/2006/relationships/image" Target="../media/image66.png"/><Relationship Id="rId5" Type="http://schemas.openxmlformats.org/officeDocument/2006/relationships/image" Target="../media/image64.png"/><Relationship Id="rId15" Type="http://schemas.openxmlformats.org/officeDocument/2006/relationships/image" Target="../media/image3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65.png"/><Relationship Id="rId14" Type="http://schemas.openxmlformats.org/officeDocument/2006/relationships/image" Target="../media/image67.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chart" Target="../charts/chart1.xml"/><Relationship Id="rId5" Type="http://schemas.openxmlformats.org/officeDocument/2006/relationships/image" Target="NUL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4.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19.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80.png"/><Relationship Id="rId7" Type="http://schemas.openxmlformats.org/officeDocument/2006/relationships/chart" Target="../charts/chart3.xml"/><Relationship Id="rId2" Type="http://schemas.openxmlformats.org/officeDocument/2006/relationships/image" Target="../media/image79.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5.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1.jpg"/><Relationship Id="rId4" Type="http://schemas.openxmlformats.org/officeDocument/2006/relationships/image" Target="../media/image83.png"/></Relationships>
</file>

<file path=ppt/slides/_rels/slide25.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4.png"/><Relationship Id="rId2" Type="http://schemas.openxmlformats.org/officeDocument/2006/relationships/image" Target="../media/image83.png"/><Relationship Id="rId1" Type="http://schemas.openxmlformats.org/officeDocument/2006/relationships/slideLayout" Target="../slideLayouts/slideLayout10.xml"/><Relationship Id="rId6" Type="http://schemas.openxmlformats.org/officeDocument/2006/relationships/image" Target="../media/image89.png"/><Relationship Id="rId11" Type="http://schemas.openxmlformats.org/officeDocument/2006/relationships/image" Target="../media/image93.png"/><Relationship Id="rId5" Type="http://schemas.openxmlformats.org/officeDocument/2006/relationships/image" Target="../media/image88.png"/><Relationship Id="rId10" Type="http://schemas.openxmlformats.org/officeDocument/2006/relationships/image" Target="../media/image92.png"/><Relationship Id="rId4" Type="http://schemas.openxmlformats.org/officeDocument/2006/relationships/image" Target="../media/image87.png"/><Relationship Id="rId9" Type="http://schemas.openxmlformats.org/officeDocument/2006/relationships/image" Target="../media/image1.jpg"/></Relationships>
</file>

<file path=ppt/slides/_rels/slide26.xml.rels><?xml version="1.0" encoding="UTF-8" standalone="yes"?>
<Relationships xmlns="http://schemas.openxmlformats.org/package/2006/relationships"><Relationship Id="rId8" Type="http://schemas.openxmlformats.org/officeDocument/2006/relationships/image" Target="../media/image1.jpg"/><Relationship Id="rId13" Type="http://schemas.openxmlformats.org/officeDocument/2006/relationships/image" Target="../media/image103.png"/><Relationship Id="rId18" Type="http://schemas.openxmlformats.org/officeDocument/2006/relationships/image" Target="../media/image107.png"/><Relationship Id="rId3" Type="http://schemas.openxmlformats.org/officeDocument/2006/relationships/image" Target="../media/image83.png"/><Relationship Id="rId7" Type="http://schemas.openxmlformats.org/officeDocument/2006/relationships/image" Target="../media/image98.png"/><Relationship Id="rId12" Type="http://schemas.openxmlformats.org/officeDocument/2006/relationships/image" Target="../media/image102.png"/><Relationship Id="rId17" Type="http://schemas.openxmlformats.org/officeDocument/2006/relationships/image" Target="../media/image106.jpeg"/><Relationship Id="rId2" Type="http://schemas.openxmlformats.org/officeDocument/2006/relationships/notesSlide" Target="../notesSlides/notesSlide10.xml"/><Relationship Id="rId16" Type="http://schemas.openxmlformats.org/officeDocument/2006/relationships/image" Target="../media/image105.png"/><Relationship Id="rId1" Type="http://schemas.openxmlformats.org/officeDocument/2006/relationships/slideLayout" Target="../slideLayouts/slideLayout10.xml"/><Relationship Id="rId6" Type="http://schemas.openxmlformats.org/officeDocument/2006/relationships/image" Target="../media/image97.png"/><Relationship Id="rId11" Type="http://schemas.openxmlformats.org/officeDocument/2006/relationships/image" Target="../media/image101.png"/><Relationship Id="rId5" Type="http://schemas.openxmlformats.org/officeDocument/2006/relationships/image" Target="../media/image96.png"/><Relationship Id="rId15" Type="http://schemas.openxmlformats.org/officeDocument/2006/relationships/image" Target="../media/image35.png"/><Relationship Id="rId10" Type="http://schemas.openxmlformats.org/officeDocument/2006/relationships/image" Target="../media/image100.png"/><Relationship Id="rId19" Type="http://schemas.openxmlformats.org/officeDocument/2006/relationships/image" Target="../media/image108.jpeg"/><Relationship Id="rId4" Type="http://schemas.openxmlformats.org/officeDocument/2006/relationships/image" Target="../media/image95.png"/><Relationship Id="rId9" Type="http://schemas.openxmlformats.org/officeDocument/2006/relationships/image" Target="../media/image99.jpeg"/><Relationship Id="rId14" Type="http://schemas.openxmlformats.org/officeDocument/2006/relationships/image" Target="../media/image104.png"/></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9.png"/><Relationship Id="rId4" Type="http://schemas.openxmlformats.org/officeDocument/2006/relationships/image" Target="../media/image1.jpg"/></Relationships>
</file>

<file path=ppt/slides/_rels/slide2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1.png"/><Relationship Id="rId7" Type="http://schemas.openxmlformats.org/officeDocument/2006/relationships/image" Target="../media/image113.emf"/><Relationship Id="rId2" Type="http://schemas.openxmlformats.org/officeDocument/2006/relationships/image" Target="../media/image110.png"/><Relationship Id="rId1" Type="http://schemas.openxmlformats.org/officeDocument/2006/relationships/slideLayout" Target="../slideLayouts/slideLayout10.xml"/><Relationship Id="rId6" Type="http://schemas.openxmlformats.org/officeDocument/2006/relationships/image" Target="../media/image112.png"/><Relationship Id="rId5" Type="http://schemas.openxmlformats.org/officeDocument/2006/relationships/image" Target="../media/image13.png"/><Relationship Id="rId10" Type="http://schemas.openxmlformats.org/officeDocument/2006/relationships/image" Target="../media/image116.png"/><Relationship Id="rId4" Type="http://schemas.openxmlformats.org/officeDocument/2006/relationships/image" Target="../media/image53.png"/><Relationship Id="rId9" Type="http://schemas.openxmlformats.org/officeDocument/2006/relationships/image" Target="../media/image115.png"/></Relationships>
</file>

<file path=ppt/slides/_rels/slide29.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3.png"/><Relationship Id="rId7" Type="http://schemas.openxmlformats.org/officeDocument/2006/relationships/image" Target="../media/image112.png"/><Relationship Id="rId12" Type="http://schemas.openxmlformats.org/officeDocument/2006/relationships/image" Target="../media/image124.png"/><Relationship Id="rId2" Type="http://schemas.openxmlformats.org/officeDocument/2006/relationships/image" Target="../media/image117.emf"/><Relationship Id="rId1" Type="http://schemas.openxmlformats.org/officeDocument/2006/relationships/slideLayout" Target="../slideLayouts/slideLayout10.xml"/><Relationship Id="rId6" Type="http://schemas.openxmlformats.org/officeDocument/2006/relationships/image" Target="../media/image119.png"/><Relationship Id="rId11" Type="http://schemas.openxmlformats.org/officeDocument/2006/relationships/image" Target="../media/image123.png"/><Relationship Id="rId5" Type="http://schemas.openxmlformats.org/officeDocument/2006/relationships/image" Target="../media/image118.png"/><Relationship Id="rId10" Type="http://schemas.openxmlformats.org/officeDocument/2006/relationships/image" Target="../media/image122.png"/><Relationship Id="rId4" Type="http://schemas.openxmlformats.org/officeDocument/2006/relationships/image" Target="../media/image19.png"/><Relationship Id="rId9" Type="http://schemas.openxmlformats.org/officeDocument/2006/relationships/image" Target="../media/image121.png"/><Relationship Id="rId14" Type="http://schemas.openxmlformats.org/officeDocument/2006/relationships/image" Target="../media/image12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5.png"/><Relationship Id="rId10" Type="http://schemas.openxmlformats.org/officeDocument/2006/relationships/image" Target="../media/image128.png"/><Relationship Id="rId4" Type="http://schemas.openxmlformats.org/officeDocument/2006/relationships/image" Target="../media/image13.png"/><Relationship Id="rId9" Type="http://schemas.openxmlformats.org/officeDocument/2006/relationships/image" Target="../media/image127.png"/></Relationships>
</file>

<file path=ppt/slides/_rels/slide3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3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06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24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junio 20 </a:t>
              </a:r>
              <a:r>
                <a:rPr lang="es-ES" sz="800" b="1" dirty="0" smtClean="0">
                  <a:latin typeface="Arial Narrow"/>
                  <a:ea typeface="Arial Narrow"/>
                  <a:cs typeface="Arial Narrow"/>
                  <a:sym typeface="Arial Narrow"/>
                </a:rPr>
                <a:t>de 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VI- 2026</a:t>
            </a:r>
          </a:p>
        </p:txBody>
      </p:sp>
      <p:sp>
        <p:nvSpPr>
          <p:cNvPr id="18" name="17 Rectángulo"/>
          <p:cNvSpPr/>
          <p:nvPr/>
        </p:nvSpPr>
        <p:spPr>
          <a:xfrm>
            <a:off x="0" y="6283733"/>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539430"/>
          </a:xfrm>
          <a:prstGeom prst="rect">
            <a:avLst/>
          </a:prstGeom>
          <a:noFill/>
        </p:spPr>
        <p:txBody>
          <a:bodyPr wrap="square">
            <a:spAutoFit/>
          </a:bodyPr>
          <a:lstStyle/>
          <a:p>
            <a:pPr algn="just"/>
            <a:r>
              <a:rPr lang="es-ES" dirty="0"/>
              <a:t>Se evidencia una disminución de 159  casos con relación al mismo periodo de tiempo del año 2025 donde se notificaron 283 casos, esto es un 56,2%  menos. El 92,7%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57,3% de la población afectada es de sexo masculino. El 25,8% han requerido ser hospitalizados, se reportó 1 muerte en masculino de 51 años de edad. La incidencia general acumulada del evento es del 4,1% por cada cien mil habitantes, es la incidencia más baja de los últimos 4 años. en estos momentos nos encontramos en zona de seguridad. </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01810" y="64353"/>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28326" y="4077695"/>
            <a:ext cx="7214626"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E5B27B9E-1486-48FE-800A-6DB63F6A6CB9}"/>
              </a:ext>
            </a:extLst>
          </p:cNvPr>
          <p:cNvPicPr>
            <a:picLocks noChangeAspect="1"/>
          </p:cNvPicPr>
          <p:nvPr/>
        </p:nvPicPr>
        <p:blipFill>
          <a:blip r:embed="rId7"/>
          <a:stretch>
            <a:fillRect/>
          </a:stretch>
        </p:blipFill>
        <p:spPr>
          <a:xfrm>
            <a:off x="101110" y="3370444"/>
            <a:ext cx="1896020" cy="487722"/>
          </a:xfrm>
          <a:prstGeom prst="rect">
            <a:avLst/>
          </a:prstGeom>
        </p:spPr>
      </p:pic>
      <p:sp>
        <p:nvSpPr>
          <p:cNvPr id="23" name="6 CuadroTexto">
            <a:extLst>
              <a:ext uri="{FF2B5EF4-FFF2-40B4-BE49-F238E27FC236}">
                <a16:creationId xmlns:a16="http://schemas.microsoft.com/office/drawing/2014/main" id="{0DA5E1A5-D2A6-4434-A8E4-DCCEFAD9A790}"/>
              </a:ext>
            </a:extLst>
          </p:cNvPr>
          <p:cNvSpPr txBox="1"/>
          <p:nvPr/>
        </p:nvSpPr>
        <p:spPr>
          <a:xfrm>
            <a:off x="458092" y="3390214"/>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124</a:t>
            </a:r>
          </a:p>
        </p:txBody>
      </p:sp>
      <p:grpSp>
        <p:nvGrpSpPr>
          <p:cNvPr id="22" name="57 Grupo">
            <a:extLst>
              <a:ext uri="{FF2B5EF4-FFF2-40B4-BE49-F238E27FC236}">
                <a16:creationId xmlns:a16="http://schemas.microsoft.com/office/drawing/2014/main" id="{414204EF-F137-48D1-B60D-6342A8A4D4E6}"/>
              </a:ext>
            </a:extLst>
          </p:cNvPr>
          <p:cNvGrpSpPr/>
          <p:nvPr/>
        </p:nvGrpSpPr>
        <p:grpSpPr>
          <a:xfrm>
            <a:off x="236743" y="4682638"/>
            <a:ext cx="802947" cy="1613612"/>
            <a:chOff x="1059074" y="553075"/>
            <a:chExt cx="823384" cy="1630306"/>
          </a:xfrm>
        </p:grpSpPr>
        <p:pic>
          <p:nvPicPr>
            <p:cNvPr id="25" name="Picture 3">
              <a:extLst>
                <a:ext uri="{FF2B5EF4-FFF2-40B4-BE49-F238E27FC236}">
                  <a16:creationId xmlns:a16="http://schemas.microsoft.com/office/drawing/2014/main" id="{ADBFC513-0AF8-4A67-A2C8-BB59D2A90D08}"/>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59 Rectángulo redondeado">
              <a:extLst>
                <a:ext uri="{FF2B5EF4-FFF2-40B4-BE49-F238E27FC236}">
                  <a16:creationId xmlns:a16="http://schemas.microsoft.com/office/drawing/2014/main" id="{FBA7DB97-CCFC-4851-905B-C3BD0B72FB33}"/>
                </a:ext>
              </a:extLst>
            </p:cNvPr>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57,3%</a:t>
              </a:r>
            </a:p>
          </p:txBody>
        </p:sp>
        <p:sp>
          <p:nvSpPr>
            <p:cNvPr id="28" name="60 Rectángulo">
              <a:extLst>
                <a:ext uri="{FF2B5EF4-FFF2-40B4-BE49-F238E27FC236}">
                  <a16:creationId xmlns:a16="http://schemas.microsoft.com/office/drawing/2014/main" id="{3248B9B4-A818-4AFE-B191-52D772C599E5}"/>
                </a:ext>
              </a:extLst>
            </p:cNvPr>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29" name="61 Rectángulo">
              <a:extLst>
                <a:ext uri="{FF2B5EF4-FFF2-40B4-BE49-F238E27FC236}">
                  <a16:creationId xmlns:a16="http://schemas.microsoft.com/office/drawing/2014/main" id="{5C885902-75B9-4038-89A3-6C6AAEBFB9C9}"/>
                </a:ext>
              </a:extLst>
            </p:cNvPr>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71 casos</a:t>
              </a:r>
              <a:endParaRPr lang="es-CO" sz="1200" dirty="0"/>
            </a:p>
          </p:txBody>
        </p:sp>
      </p:grpSp>
      <p:grpSp>
        <p:nvGrpSpPr>
          <p:cNvPr id="30" name="2 Grupo">
            <a:extLst>
              <a:ext uri="{FF2B5EF4-FFF2-40B4-BE49-F238E27FC236}">
                <a16:creationId xmlns:a16="http://schemas.microsoft.com/office/drawing/2014/main" id="{96EFAB70-6ACB-4038-A78C-C69BB5283CBD}"/>
              </a:ext>
            </a:extLst>
          </p:cNvPr>
          <p:cNvGrpSpPr/>
          <p:nvPr/>
        </p:nvGrpSpPr>
        <p:grpSpPr>
          <a:xfrm>
            <a:off x="1306087" y="4655670"/>
            <a:ext cx="814251" cy="1629540"/>
            <a:chOff x="3171391" y="6660232"/>
            <a:chExt cx="814251" cy="1629540"/>
          </a:xfrm>
        </p:grpSpPr>
        <p:sp>
          <p:nvSpPr>
            <p:cNvPr id="33" name="56 Rectángulo redondeado">
              <a:extLst>
                <a:ext uri="{FF2B5EF4-FFF2-40B4-BE49-F238E27FC236}">
                  <a16:creationId xmlns:a16="http://schemas.microsoft.com/office/drawing/2014/main" id="{82609E5F-1384-481C-9A58-35677F1BD559}"/>
                </a:ext>
              </a:extLst>
            </p:cNvPr>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42,7%</a:t>
              </a:r>
            </a:p>
          </p:txBody>
        </p:sp>
        <p:sp>
          <p:nvSpPr>
            <p:cNvPr id="34" name="63 Rectángulo">
              <a:extLst>
                <a:ext uri="{FF2B5EF4-FFF2-40B4-BE49-F238E27FC236}">
                  <a16:creationId xmlns:a16="http://schemas.microsoft.com/office/drawing/2014/main" id="{D621AEA7-E1E1-446A-A1F1-433C312F737F}"/>
                </a:ext>
              </a:extLst>
            </p:cNvPr>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35" name="64 Rectángulo">
              <a:extLst>
                <a:ext uri="{FF2B5EF4-FFF2-40B4-BE49-F238E27FC236}">
                  <a16:creationId xmlns:a16="http://schemas.microsoft.com/office/drawing/2014/main" id="{67FF0587-72CA-4ECB-BFDC-5A1B73D7C6EA}"/>
                </a:ext>
              </a:extLst>
            </p:cNvPr>
            <p:cNvSpPr/>
            <p:nvPr/>
          </p:nvSpPr>
          <p:spPr>
            <a:xfrm>
              <a:off x="3206840" y="8012773"/>
              <a:ext cx="720069" cy="276999"/>
            </a:xfrm>
            <a:prstGeom prst="rect">
              <a:avLst/>
            </a:prstGeom>
          </p:spPr>
          <p:txBody>
            <a:bodyPr wrap="none">
              <a:spAutoFit/>
            </a:bodyPr>
            <a:lstStyle/>
            <a:p>
              <a:r>
                <a:rPr lang="es-ES" sz="1200" b="1" dirty="0">
                  <a:latin typeface="Arial Narrow" panose="020B0606020202030204" pitchFamily="34" charset="0"/>
                </a:rPr>
                <a:t>53 casos</a:t>
              </a:r>
              <a:endParaRPr lang="es-CO" sz="1200" dirty="0"/>
            </a:p>
          </p:txBody>
        </p:sp>
        <p:pic>
          <p:nvPicPr>
            <p:cNvPr id="36" name="Picture 3">
              <a:extLst>
                <a:ext uri="{FF2B5EF4-FFF2-40B4-BE49-F238E27FC236}">
                  <a16:creationId xmlns:a16="http://schemas.microsoft.com/office/drawing/2014/main" id="{12CA9CD9-8E27-4CD5-AA79-64047FEBABC0}"/>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65 Grupo">
            <a:extLst>
              <a:ext uri="{FF2B5EF4-FFF2-40B4-BE49-F238E27FC236}">
                <a16:creationId xmlns:a16="http://schemas.microsoft.com/office/drawing/2014/main" id="{A81E8DFA-9257-420A-89A4-6C63013ACDB6}"/>
              </a:ext>
            </a:extLst>
          </p:cNvPr>
          <p:cNvGrpSpPr/>
          <p:nvPr/>
        </p:nvGrpSpPr>
        <p:grpSpPr>
          <a:xfrm>
            <a:off x="3687686" y="5308215"/>
            <a:ext cx="942887" cy="919078"/>
            <a:chOff x="3854422" y="1241665"/>
            <a:chExt cx="934485" cy="919078"/>
          </a:xfrm>
        </p:grpSpPr>
        <p:sp>
          <p:nvSpPr>
            <p:cNvPr id="56" name="66 Rectángulo redondeado">
              <a:extLst>
                <a:ext uri="{FF2B5EF4-FFF2-40B4-BE49-F238E27FC236}">
                  <a16:creationId xmlns:a16="http://schemas.microsoft.com/office/drawing/2014/main" id="{898B0978-2233-4AA2-8D87-620146B7ED89}"/>
                </a:ext>
              </a:extLst>
            </p:cNvPr>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0,8%</a:t>
              </a:r>
            </a:p>
          </p:txBody>
        </p:sp>
        <p:sp>
          <p:nvSpPr>
            <p:cNvPr id="57" name="67 Rectángulo">
              <a:extLst>
                <a:ext uri="{FF2B5EF4-FFF2-40B4-BE49-F238E27FC236}">
                  <a16:creationId xmlns:a16="http://schemas.microsoft.com/office/drawing/2014/main" id="{124F4FAC-24A1-403F-8FA1-6914390057C9}"/>
                </a:ext>
              </a:extLst>
            </p:cNvPr>
            <p:cNvSpPr/>
            <p:nvPr/>
          </p:nvSpPr>
          <p:spPr>
            <a:xfrm>
              <a:off x="3854422" y="1241665"/>
              <a:ext cx="934485"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Defunciones</a:t>
              </a:r>
            </a:p>
          </p:txBody>
        </p:sp>
        <p:sp>
          <p:nvSpPr>
            <p:cNvPr id="58" name="68 Rectángulo">
              <a:extLst>
                <a:ext uri="{FF2B5EF4-FFF2-40B4-BE49-F238E27FC236}">
                  <a16:creationId xmlns:a16="http://schemas.microsoft.com/office/drawing/2014/main" id="{B2E947C5-0650-450F-AF01-FBFCCD462FC7}"/>
                </a:ext>
              </a:extLst>
            </p:cNvPr>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1 casos</a:t>
              </a:r>
              <a:endParaRPr lang="es-CO" sz="1200" dirty="0"/>
            </a:p>
          </p:txBody>
        </p:sp>
      </p:grpSp>
      <p:grpSp>
        <p:nvGrpSpPr>
          <p:cNvPr id="59" name="84 Grupo">
            <a:extLst>
              <a:ext uri="{FF2B5EF4-FFF2-40B4-BE49-F238E27FC236}">
                <a16:creationId xmlns:a16="http://schemas.microsoft.com/office/drawing/2014/main" id="{DA10BA07-6903-4248-BEFA-857D84162BD9}"/>
              </a:ext>
            </a:extLst>
          </p:cNvPr>
          <p:cNvGrpSpPr/>
          <p:nvPr/>
        </p:nvGrpSpPr>
        <p:grpSpPr>
          <a:xfrm>
            <a:off x="2233970" y="5279557"/>
            <a:ext cx="1336961" cy="690596"/>
            <a:chOff x="118033" y="7416894"/>
            <a:chExt cx="1509425" cy="402381"/>
          </a:xfrm>
        </p:grpSpPr>
        <p:sp>
          <p:nvSpPr>
            <p:cNvPr id="60" name="85 CuadroTexto">
              <a:extLst>
                <a:ext uri="{FF2B5EF4-FFF2-40B4-BE49-F238E27FC236}">
                  <a16:creationId xmlns:a16="http://schemas.microsoft.com/office/drawing/2014/main" id="{A5B3E990-1636-4F28-A387-BAF33F3F5B6D}"/>
                </a:ext>
              </a:extLst>
            </p:cNvPr>
            <p:cNvSpPr txBox="1"/>
            <p:nvPr/>
          </p:nvSpPr>
          <p:spPr>
            <a:xfrm>
              <a:off x="118033" y="7416894"/>
              <a:ext cx="1509425" cy="161396"/>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61" name="86 Rectángulo redondeado">
              <a:extLst>
                <a:ext uri="{FF2B5EF4-FFF2-40B4-BE49-F238E27FC236}">
                  <a16:creationId xmlns:a16="http://schemas.microsoft.com/office/drawing/2014/main" id="{00B32D40-E52A-4B5C-8D49-6B08D804FB1D}"/>
                </a:ext>
              </a:extLst>
            </p:cNvPr>
            <p:cNvSpPr/>
            <p:nvPr/>
          </p:nvSpPr>
          <p:spPr>
            <a:xfrm>
              <a:off x="258595" y="7589001"/>
              <a:ext cx="1091289"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25,8%</a:t>
              </a:r>
            </a:p>
          </p:txBody>
        </p:sp>
      </p:grpSp>
      <p:pic>
        <p:nvPicPr>
          <p:cNvPr id="62" name="Picture 5">
            <a:extLst>
              <a:ext uri="{FF2B5EF4-FFF2-40B4-BE49-F238E27FC236}">
                <a16:creationId xmlns:a16="http://schemas.microsoft.com/office/drawing/2014/main" id="{A98F65B1-DECA-4517-B22A-2E645E1CD27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2461427" y="4624258"/>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64 Rectángulo">
            <a:extLst>
              <a:ext uri="{FF2B5EF4-FFF2-40B4-BE49-F238E27FC236}">
                <a16:creationId xmlns:a16="http://schemas.microsoft.com/office/drawing/2014/main" id="{D65CBE69-47BB-43F0-8B14-D15DB9BEAC3B}"/>
              </a:ext>
            </a:extLst>
          </p:cNvPr>
          <p:cNvSpPr/>
          <p:nvPr/>
        </p:nvSpPr>
        <p:spPr>
          <a:xfrm>
            <a:off x="2444017" y="5934988"/>
            <a:ext cx="790601" cy="276999"/>
          </a:xfrm>
          <a:prstGeom prst="rect">
            <a:avLst/>
          </a:prstGeom>
        </p:spPr>
        <p:txBody>
          <a:bodyPr wrap="none">
            <a:spAutoFit/>
          </a:bodyPr>
          <a:lstStyle/>
          <a:p>
            <a:r>
              <a:rPr lang="es-ES" sz="1200" b="1" dirty="0">
                <a:latin typeface="Arial Narrow" panose="020B0606020202030204" pitchFamily="34" charset="0"/>
              </a:rPr>
              <a:t>  32 casos</a:t>
            </a:r>
            <a:endParaRPr lang="es-CO" sz="1200" dirty="0"/>
          </a:p>
        </p:txBody>
      </p:sp>
      <p:pic>
        <p:nvPicPr>
          <p:cNvPr id="8" name="Imagen 7">
            <a:extLst>
              <a:ext uri="{FF2B5EF4-FFF2-40B4-BE49-F238E27FC236}">
                <a16:creationId xmlns:a16="http://schemas.microsoft.com/office/drawing/2014/main" id="{3AFA3B4C-7F4E-492E-B9D8-D4E887DBF903}"/>
              </a:ext>
            </a:extLst>
          </p:cNvPr>
          <p:cNvPicPr>
            <a:picLocks noChangeAspect="1"/>
          </p:cNvPicPr>
          <p:nvPr/>
        </p:nvPicPr>
        <p:blipFill>
          <a:blip r:embed="rId11"/>
          <a:stretch>
            <a:fillRect/>
          </a:stretch>
        </p:blipFill>
        <p:spPr>
          <a:xfrm>
            <a:off x="1238385" y="4121247"/>
            <a:ext cx="3206774" cy="329213"/>
          </a:xfrm>
          <a:prstGeom prst="rect">
            <a:avLst/>
          </a:prstGeom>
        </p:spPr>
      </p:pic>
      <p:grpSp>
        <p:nvGrpSpPr>
          <p:cNvPr id="65" name="14 Grupo">
            <a:extLst>
              <a:ext uri="{FF2B5EF4-FFF2-40B4-BE49-F238E27FC236}">
                <a16:creationId xmlns:a16="http://schemas.microsoft.com/office/drawing/2014/main" id="{2CCCF364-C7A6-446B-9828-5C0D0F7333AC}"/>
              </a:ext>
            </a:extLst>
          </p:cNvPr>
          <p:cNvGrpSpPr/>
          <p:nvPr/>
        </p:nvGrpSpPr>
        <p:grpSpPr>
          <a:xfrm>
            <a:off x="204352" y="4149300"/>
            <a:ext cx="747008" cy="282239"/>
            <a:chOff x="2448322" y="74775"/>
            <a:chExt cx="568832" cy="261610"/>
          </a:xfrm>
        </p:grpSpPr>
        <p:sp>
          <p:nvSpPr>
            <p:cNvPr id="66" name="10 Elipse">
              <a:extLst>
                <a:ext uri="{FF2B5EF4-FFF2-40B4-BE49-F238E27FC236}">
                  <a16:creationId xmlns:a16="http://schemas.microsoft.com/office/drawing/2014/main" id="{1CF023DB-69CD-4670-8D80-6BB807F523D0}"/>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7" name="12 Conector recto">
              <a:extLst>
                <a:ext uri="{FF2B5EF4-FFF2-40B4-BE49-F238E27FC236}">
                  <a16:creationId xmlns:a16="http://schemas.microsoft.com/office/drawing/2014/main" id="{FBF62F54-755D-4510-9AE9-2134683D66C4}"/>
                </a:ext>
              </a:extLst>
            </p:cNvPr>
            <p:cNvCxnSpPr>
              <a:cxnSpLocks/>
              <a:stCxn id="66"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8" name="Picture 6">
            <a:extLst>
              <a:ext uri="{FF2B5EF4-FFF2-40B4-BE49-F238E27FC236}">
                <a16:creationId xmlns:a16="http://schemas.microsoft.com/office/drawing/2014/main" id="{1E16EBF1-FAB3-4853-A6B6-EDAEA6A3FBD4}"/>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3625819" y="4657839"/>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 name="69 Rectángulo">
            <a:extLst>
              <a:ext uri="{FF2B5EF4-FFF2-40B4-BE49-F238E27FC236}">
                <a16:creationId xmlns:a16="http://schemas.microsoft.com/office/drawing/2014/main" id="{108E0740-8425-44CC-9FBB-41BCFA26F5D8}"/>
              </a:ext>
            </a:extLst>
          </p:cNvPr>
          <p:cNvSpPr/>
          <p:nvPr/>
        </p:nvSpPr>
        <p:spPr>
          <a:xfrm>
            <a:off x="-45089" y="8682502"/>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Hepatitis A Periodo epidemiológico VI 2026(p). </a:t>
            </a:r>
          </a:p>
        </p:txBody>
      </p:sp>
      <p:sp>
        <p:nvSpPr>
          <p:cNvPr id="70" name="17 Rectángulo">
            <a:extLst>
              <a:ext uri="{FF2B5EF4-FFF2-40B4-BE49-F238E27FC236}">
                <a16:creationId xmlns:a16="http://schemas.microsoft.com/office/drawing/2014/main" id="{ECA8E100-C615-40F8-8F58-CB5D0FBFF36D}"/>
              </a:ext>
            </a:extLst>
          </p:cNvPr>
          <p:cNvSpPr/>
          <p:nvPr/>
        </p:nvSpPr>
        <p:spPr>
          <a:xfrm>
            <a:off x="3834175" y="8659877"/>
            <a:ext cx="3366725"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Hepatitis A Medellín, por periodo epidemiológico  2026(p). </a:t>
            </a:r>
          </a:p>
        </p:txBody>
      </p:sp>
      <p:sp>
        <p:nvSpPr>
          <p:cNvPr id="71" name="89 Rectángulo redondeado">
            <a:extLst>
              <a:ext uri="{FF2B5EF4-FFF2-40B4-BE49-F238E27FC236}">
                <a16:creationId xmlns:a16="http://schemas.microsoft.com/office/drawing/2014/main" id="{E1BE96D9-A5D6-4B60-9CF5-BE91FD69D0FB}"/>
              </a:ext>
            </a:extLst>
          </p:cNvPr>
          <p:cNvSpPr/>
          <p:nvPr/>
        </p:nvSpPr>
        <p:spPr>
          <a:xfrm>
            <a:off x="4891578" y="4730454"/>
            <a:ext cx="2103177"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75,0% - 93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21,0% - 26 casos</a:t>
            </a:r>
          </a:p>
        </p:txBody>
      </p:sp>
      <p:pic>
        <p:nvPicPr>
          <p:cNvPr id="2" name="Imagen 1">
            <a:extLst>
              <a:ext uri="{FF2B5EF4-FFF2-40B4-BE49-F238E27FC236}">
                <a16:creationId xmlns:a16="http://schemas.microsoft.com/office/drawing/2014/main" id="{515636B6-298E-4D70-BEE4-4C9D6FE04B6B}"/>
              </a:ext>
            </a:extLst>
          </p:cNvPr>
          <p:cNvPicPr>
            <a:picLocks noChangeAspect="1"/>
          </p:cNvPicPr>
          <p:nvPr/>
        </p:nvPicPr>
        <p:blipFill>
          <a:blip r:embed="rId14"/>
          <a:stretch>
            <a:fillRect/>
          </a:stretch>
        </p:blipFill>
        <p:spPr>
          <a:xfrm>
            <a:off x="48523" y="6521890"/>
            <a:ext cx="3522408" cy="2227166"/>
          </a:xfrm>
          <a:prstGeom prst="rect">
            <a:avLst/>
          </a:prstGeom>
        </p:spPr>
      </p:pic>
      <p:pic>
        <p:nvPicPr>
          <p:cNvPr id="3" name="Imagen 2">
            <a:extLst>
              <a:ext uri="{FF2B5EF4-FFF2-40B4-BE49-F238E27FC236}">
                <a16:creationId xmlns:a16="http://schemas.microsoft.com/office/drawing/2014/main" id="{F23EE557-3F32-4A7E-985E-E1C9B01CB6CC}"/>
              </a:ext>
            </a:extLst>
          </p:cNvPr>
          <p:cNvPicPr>
            <a:picLocks noChangeAspect="1"/>
          </p:cNvPicPr>
          <p:nvPr/>
        </p:nvPicPr>
        <p:blipFill>
          <a:blip r:embed="rId15"/>
          <a:stretch>
            <a:fillRect/>
          </a:stretch>
        </p:blipFill>
        <p:spPr>
          <a:xfrm>
            <a:off x="3556538" y="6351724"/>
            <a:ext cx="3629761" cy="2365551"/>
          </a:xfrm>
          <a:prstGeom prst="rect">
            <a:avLst/>
          </a:prstGeom>
        </p:spPr>
      </p:pic>
    </p:spTree>
    <p:extLst>
      <p:ext uri="{BB962C8B-B14F-4D97-AF65-F5344CB8AC3E}">
        <p14:creationId xmlns:p14="http://schemas.microsoft.com/office/powerpoint/2010/main" val="114329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0" y="-1"/>
            <a:ext cx="7171186"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2"/>
          <a:stretch>
            <a:fillRect/>
          </a:stretch>
        </p:blipFill>
        <p:spPr>
          <a:xfrm>
            <a:off x="14254" y="4356908"/>
            <a:ext cx="7186645"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117857" y="4404233"/>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5" name="63 CuadroTexto">
            <a:extLst>
              <a:ext uri="{FF2B5EF4-FFF2-40B4-BE49-F238E27FC236}">
                <a16:creationId xmlns:a16="http://schemas.microsoft.com/office/drawing/2014/main" id="{80FD19A8-4BCA-4736-B2AF-FF73DFFCB01D}"/>
              </a:ext>
            </a:extLst>
          </p:cNvPr>
          <p:cNvSpPr txBox="1"/>
          <p:nvPr/>
        </p:nvSpPr>
        <p:spPr>
          <a:xfrm>
            <a:off x="832068" y="443295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 Hepatitis A </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117857" y="98458"/>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2" name="1 Rectángulo">
            <a:extLst>
              <a:ext uri="{FF2B5EF4-FFF2-40B4-BE49-F238E27FC236}">
                <a16:creationId xmlns:a16="http://schemas.microsoft.com/office/drawing/2014/main" id="{C0D5937E-B558-49C0-8160-0184487F5577}"/>
              </a:ext>
            </a:extLst>
          </p:cNvPr>
          <p:cNvSpPr/>
          <p:nvPr/>
        </p:nvSpPr>
        <p:spPr>
          <a:xfrm>
            <a:off x="-1" y="4010080"/>
            <a:ext cx="5783283"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canal endémico de los casos de hepatitis A procedencia Medellin últimos ocho años semana 24 2026(p)</a:t>
            </a:r>
          </a:p>
        </p:txBody>
      </p:sp>
      <p:sp>
        <p:nvSpPr>
          <p:cNvPr id="33" name="1 Rectángulo">
            <a:extLst>
              <a:ext uri="{FF2B5EF4-FFF2-40B4-BE49-F238E27FC236}">
                <a16:creationId xmlns:a16="http://schemas.microsoft.com/office/drawing/2014/main" id="{D692119D-465C-4871-8A33-CA59276B4CA4}"/>
              </a:ext>
            </a:extLst>
          </p:cNvPr>
          <p:cNvSpPr/>
          <p:nvPr/>
        </p:nvSpPr>
        <p:spPr>
          <a:xfrm>
            <a:off x="0" y="8808331"/>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Hepatitis A, a periodo epidemiológico VI acumulado. Medellín 2026(p)</a:t>
            </a:r>
          </a:p>
        </p:txBody>
      </p:sp>
      <p:sp>
        <p:nvSpPr>
          <p:cNvPr id="30" name="22 CuadroTexto">
            <a:extLst>
              <a:ext uri="{FF2B5EF4-FFF2-40B4-BE49-F238E27FC236}">
                <a16:creationId xmlns:a16="http://schemas.microsoft.com/office/drawing/2014/main" id="{8E7036EB-4A86-46A8-916E-2C471745D2C8}"/>
              </a:ext>
            </a:extLst>
          </p:cNvPr>
          <p:cNvSpPr txBox="1"/>
          <p:nvPr/>
        </p:nvSpPr>
        <p:spPr>
          <a:xfrm>
            <a:off x="781033" y="88781"/>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Hepatitis A</a:t>
            </a:r>
          </a:p>
        </p:txBody>
      </p:sp>
      <p:pic>
        <p:nvPicPr>
          <p:cNvPr id="9" name="Imagen 8">
            <a:extLst>
              <a:ext uri="{FF2B5EF4-FFF2-40B4-BE49-F238E27FC236}">
                <a16:creationId xmlns:a16="http://schemas.microsoft.com/office/drawing/2014/main" id="{ECEFD216-5D93-4893-9BC7-FA05080D642E}"/>
              </a:ext>
            </a:extLst>
          </p:cNvPr>
          <p:cNvPicPr>
            <a:picLocks noChangeAspect="1"/>
          </p:cNvPicPr>
          <p:nvPr/>
        </p:nvPicPr>
        <p:blipFill>
          <a:blip r:embed="rId3"/>
          <a:stretch>
            <a:fillRect/>
          </a:stretch>
        </p:blipFill>
        <p:spPr>
          <a:xfrm>
            <a:off x="28075" y="441822"/>
            <a:ext cx="7139610" cy="3568258"/>
          </a:xfrm>
          <a:prstGeom prst="rect">
            <a:avLst/>
          </a:prstGeom>
        </p:spPr>
      </p:pic>
      <p:pic>
        <p:nvPicPr>
          <p:cNvPr id="2" name="Imagen 1">
            <a:extLst>
              <a:ext uri="{FF2B5EF4-FFF2-40B4-BE49-F238E27FC236}">
                <a16:creationId xmlns:a16="http://schemas.microsoft.com/office/drawing/2014/main" id="{2C2102CD-F7A1-4207-B71E-34AFA65911E3}"/>
              </a:ext>
            </a:extLst>
          </p:cNvPr>
          <p:cNvPicPr>
            <a:picLocks noChangeAspect="1"/>
          </p:cNvPicPr>
          <p:nvPr/>
        </p:nvPicPr>
        <p:blipFill>
          <a:blip r:embed="rId4"/>
          <a:stretch>
            <a:fillRect/>
          </a:stretch>
        </p:blipFill>
        <p:spPr>
          <a:xfrm>
            <a:off x="28075" y="4744860"/>
            <a:ext cx="7200900" cy="4063471"/>
          </a:xfrm>
          <a:prstGeom prst="rect">
            <a:avLst/>
          </a:prstGeom>
        </p:spPr>
      </p:pic>
    </p:spTree>
    <p:extLst>
      <p:ext uri="{BB962C8B-B14F-4D97-AF65-F5344CB8AC3E}">
        <p14:creationId xmlns:p14="http://schemas.microsoft.com/office/powerpoint/2010/main" val="745679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5D2015D-35AF-4F46-A1D2-7FDCD432A7D9}"/>
              </a:ext>
            </a:extLst>
          </p:cNvPr>
          <p:cNvPicPr>
            <a:picLocks noChangeAspect="1"/>
          </p:cNvPicPr>
          <p:nvPr/>
        </p:nvPicPr>
        <p:blipFill>
          <a:blip r:embed="rId2"/>
          <a:stretch>
            <a:fillRect/>
          </a:stretch>
        </p:blipFill>
        <p:spPr>
          <a:xfrm>
            <a:off x="-9907" y="26240"/>
            <a:ext cx="2179641" cy="2510256"/>
          </a:xfrm>
          <a:prstGeom prst="rect">
            <a:avLst/>
          </a:prstGeom>
        </p:spPr>
      </p:pic>
      <p:sp>
        <p:nvSpPr>
          <p:cNvPr id="26" name="13 Rectángulo">
            <a:extLst>
              <a:ext uri="{FF2B5EF4-FFF2-40B4-BE49-F238E27FC236}">
                <a16:creationId xmlns:a16="http://schemas.microsoft.com/office/drawing/2014/main" id="{9A921D88-2990-4967-BB1E-868FD37934E4}"/>
              </a:ext>
            </a:extLst>
          </p:cNvPr>
          <p:cNvSpPr/>
          <p:nvPr/>
        </p:nvSpPr>
        <p:spPr>
          <a:xfrm>
            <a:off x="2248489" y="-12087"/>
            <a:ext cx="4960963"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55" y="2522760"/>
            <a:ext cx="2179641" cy="1742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4488" y="623831"/>
            <a:ext cx="2200847" cy="276999"/>
          </a:xfrm>
          <a:prstGeom prst="rect">
            <a:avLst/>
          </a:prstGeom>
          <a:noFill/>
        </p:spPr>
        <p:txBody>
          <a:bodyPr wrap="square" rtlCol="0">
            <a:spAutoFit/>
          </a:bodyPr>
          <a:lstStyle/>
          <a:p>
            <a:r>
              <a:rPr lang="es-ES" sz="1200" b="1" dirty="0">
                <a:latin typeface="Arial Narrow" panose="020B0606020202030204" pitchFamily="34" charset="0"/>
              </a:rPr>
              <a:t>Periodo epidemiológico VI - 2026</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p>
        </p:txBody>
      </p:sp>
      <p:sp>
        <p:nvSpPr>
          <p:cNvPr id="37" name="36 Título"/>
          <p:cNvSpPr>
            <a:spLocks noGrp="1"/>
          </p:cNvSpPr>
          <p:nvPr>
            <p:ph type="ctrTitle"/>
          </p:nvPr>
        </p:nvSpPr>
        <p:spPr>
          <a:xfrm>
            <a:off x="20470" y="43642"/>
            <a:ext cx="2208885" cy="477013"/>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Fiebre Tifoidea</a:t>
            </a:r>
          </a:p>
        </p:txBody>
      </p:sp>
      <p:sp>
        <p:nvSpPr>
          <p:cNvPr id="24" name="CuadroTexto 23">
            <a:extLst>
              <a:ext uri="{FF2B5EF4-FFF2-40B4-BE49-F238E27FC236}">
                <a16:creationId xmlns:a16="http://schemas.microsoft.com/office/drawing/2014/main" id="{6648E232-D14A-490F-AFD2-D9F689787EAC}"/>
              </a:ext>
            </a:extLst>
          </p:cNvPr>
          <p:cNvSpPr txBox="1"/>
          <p:nvPr/>
        </p:nvSpPr>
        <p:spPr>
          <a:xfrm>
            <a:off x="37455" y="8300499"/>
            <a:ext cx="7087450" cy="830997"/>
          </a:xfrm>
          <a:prstGeom prst="rect">
            <a:avLst/>
          </a:prstGeom>
          <a:noFill/>
        </p:spPr>
        <p:txBody>
          <a:bodyPr wrap="square">
            <a:spAutoFit/>
          </a:bodyPr>
          <a:lstStyle/>
          <a:p>
            <a:pPr algn="just"/>
            <a:r>
              <a:rPr lang="es-ES" sz="1200" dirty="0">
                <a:latin typeface="Arial Narrow" panose="020B0606020202030204" pitchFamily="34" charset="0"/>
              </a:rPr>
              <a:t>Se evidencia una disminución de 26  casos con relación al mismo periodo de tiempo del año 2025 donde se notificaron 27 casos. El caso notificado corresponde a mujer de 31 semanas de embarazo la cual había realizado viaje con su familia a la costa caribe recientemente. </a:t>
            </a:r>
          </a:p>
          <a:p>
            <a:pPr algn="just"/>
            <a:r>
              <a:rPr lang="es-ES" sz="1200" dirty="0">
                <a:latin typeface="Arial Narrow" panose="020B0606020202030204" pitchFamily="34" charset="0"/>
              </a:rPr>
              <a:t>La incidencia del evento es de 0% por cada 100 mil habitantes.</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4"/>
          <a:stretch>
            <a:fillRect/>
          </a:stretch>
        </p:blipFill>
        <p:spPr>
          <a:xfrm>
            <a:off x="-12117" y="4258315"/>
            <a:ext cx="7292807"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83736" y="4309882"/>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 name="Imagen 3">
            <a:extLst>
              <a:ext uri="{FF2B5EF4-FFF2-40B4-BE49-F238E27FC236}">
                <a16:creationId xmlns:a16="http://schemas.microsoft.com/office/drawing/2014/main" id="{B0F1A3A8-6877-47EC-AE57-632AB0D633E6}"/>
              </a:ext>
            </a:extLst>
          </p:cNvPr>
          <p:cNvPicPr>
            <a:picLocks noChangeAspect="1"/>
          </p:cNvPicPr>
          <p:nvPr/>
        </p:nvPicPr>
        <p:blipFill>
          <a:blip r:embed="rId5"/>
          <a:stretch>
            <a:fillRect/>
          </a:stretch>
        </p:blipFill>
        <p:spPr>
          <a:xfrm>
            <a:off x="106791" y="1005743"/>
            <a:ext cx="2036240" cy="2164268"/>
          </a:xfrm>
          <a:prstGeom prst="rect">
            <a:avLst/>
          </a:prstGeom>
        </p:spPr>
      </p:pic>
      <p:pic>
        <p:nvPicPr>
          <p:cNvPr id="19" name="Imagen 18">
            <a:extLst>
              <a:ext uri="{FF2B5EF4-FFF2-40B4-BE49-F238E27FC236}">
                <a16:creationId xmlns:a16="http://schemas.microsoft.com/office/drawing/2014/main" id="{67E3ADBD-2313-4085-89F3-FE0C8690E174}"/>
              </a:ext>
            </a:extLst>
          </p:cNvPr>
          <p:cNvPicPr>
            <a:picLocks noChangeAspect="1"/>
          </p:cNvPicPr>
          <p:nvPr/>
        </p:nvPicPr>
        <p:blipFill>
          <a:blip r:embed="rId6"/>
          <a:stretch>
            <a:fillRect/>
          </a:stretch>
        </p:blipFill>
        <p:spPr>
          <a:xfrm>
            <a:off x="152412" y="3563290"/>
            <a:ext cx="1896020" cy="487722"/>
          </a:xfrm>
          <a:prstGeom prst="rect">
            <a:avLst/>
          </a:prstGeom>
        </p:spPr>
      </p:pic>
      <p:sp>
        <p:nvSpPr>
          <p:cNvPr id="20" name="6 CuadroTexto">
            <a:extLst>
              <a:ext uri="{FF2B5EF4-FFF2-40B4-BE49-F238E27FC236}">
                <a16:creationId xmlns:a16="http://schemas.microsoft.com/office/drawing/2014/main" id="{FD9E4875-DD9B-40C0-A9B9-C00359606896}"/>
              </a:ext>
            </a:extLst>
          </p:cNvPr>
          <p:cNvSpPr txBox="1"/>
          <p:nvPr/>
        </p:nvSpPr>
        <p:spPr>
          <a:xfrm>
            <a:off x="516909" y="3574247"/>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2248489" y="72816"/>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2" name="1 Rectángulo">
            <a:extLst>
              <a:ext uri="{FF2B5EF4-FFF2-40B4-BE49-F238E27FC236}">
                <a16:creationId xmlns:a16="http://schemas.microsoft.com/office/drawing/2014/main" id="{C0D5937E-B558-49C0-8160-0184487F5577}"/>
              </a:ext>
            </a:extLst>
          </p:cNvPr>
          <p:cNvSpPr/>
          <p:nvPr/>
        </p:nvSpPr>
        <p:spPr>
          <a:xfrm>
            <a:off x="2163943" y="3898648"/>
            <a:ext cx="4960962"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Fiebre Tifoidea con procedencia Medellin últimos nueve años semana 24 2026(p)</a:t>
            </a:r>
          </a:p>
        </p:txBody>
      </p:sp>
      <p:pic>
        <p:nvPicPr>
          <p:cNvPr id="3" name="Imagen 2">
            <a:extLst>
              <a:ext uri="{FF2B5EF4-FFF2-40B4-BE49-F238E27FC236}">
                <a16:creationId xmlns:a16="http://schemas.microsoft.com/office/drawing/2014/main" id="{5561A0E0-06AF-4227-ADCB-2EB7DD2A77B9}"/>
              </a:ext>
            </a:extLst>
          </p:cNvPr>
          <p:cNvPicPr>
            <a:picLocks noChangeAspect="1"/>
          </p:cNvPicPr>
          <p:nvPr/>
        </p:nvPicPr>
        <p:blipFill>
          <a:blip r:embed="rId7"/>
          <a:stretch>
            <a:fillRect/>
          </a:stretch>
        </p:blipFill>
        <p:spPr>
          <a:xfrm>
            <a:off x="2248489" y="606872"/>
            <a:ext cx="4799999" cy="3158627"/>
          </a:xfrm>
          <a:prstGeom prst="rect">
            <a:avLst/>
          </a:prstGeom>
        </p:spPr>
      </p:pic>
      <p:pic>
        <p:nvPicPr>
          <p:cNvPr id="6" name="Imagen 5">
            <a:extLst>
              <a:ext uri="{FF2B5EF4-FFF2-40B4-BE49-F238E27FC236}">
                <a16:creationId xmlns:a16="http://schemas.microsoft.com/office/drawing/2014/main" id="{5DC0F209-2185-496C-B0E6-56521097C931}"/>
              </a:ext>
            </a:extLst>
          </p:cNvPr>
          <p:cNvPicPr>
            <a:picLocks noChangeAspect="1"/>
          </p:cNvPicPr>
          <p:nvPr/>
        </p:nvPicPr>
        <p:blipFill>
          <a:blip r:embed="rId8"/>
          <a:stretch>
            <a:fillRect/>
          </a:stretch>
        </p:blipFill>
        <p:spPr>
          <a:xfrm>
            <a:off x="26683" y="4707338"/>
            <a:ext cx="7200900" cy="2916908"/>
          </a:xfrm>
          <a:prstGeom prst="rect">
            <a:avLst/>
          </a:prstGeom>
        </p:spPr>
      </p:pic>
      <p:pic>
        <p:nvPicPr>
          <p:cNvPr id="35" name="Imagen 34">
            <a:extLst>
              <a:ext uri="{FF2B5EF4-FFF2-40B4-BE49-F238E27FC236}">
                <a16:creationId xmlns:a16="http://schemas.microsoft.com/office/drawing/2014/main" id="{39AF3F46-AF1D-483F-9154-9FA308F575E7}"/>
              </a:ext>
            </a:extLst>
          </p:cNvPr>
          <p:cNvPicPr>
            <a:picLocks noChangeAspect="1"/>
          </p:cNvPicPr>
          <p:nvPr/>
        </p:nvPicPr>
        <p:blipFill>
          <a:blip r:embed="rId4"/>
          <a:stretch>
            <a:fillRect/>
          </a:stretch>
        </p:blipFill>
        <p:spPr>
          <a:xfrm>
            <a:off x="-19270" y="7902999"/>
            <a:ext cx="7292807" cy="413694"/>
          </a:xfrm>
          <a:prstGeom prst="rect">
            <a:avLst/>
          </a:prstGeom>
          <a:solidFill>
            <a:schemeClr val="accent6"/>
          </a:solidFill>
        </p:spPr>
      </p:pic>
      <p:grpSp>
        <p:nvGrpSpPr>
          <p:cNvPr id="36" name="14 Grupo">
            <a:extLst>
              <a:ext uri="{FF2B5EF4-FFF2-40B4-BE49-F238E27FC236}">
                <a16:creationId xmlns:a16="http://schemas.microsoft.com/office/drawing/2014/main" id="{E23988FE-0A3A-4C01-A23C-2DC303375935}"/>
              </a:ext>
            </a:extLst>
          </p:cNvPr>
          <p:cNvGrpSpPr/>
          <p:nvPr/>
        </p:nvGrpSpPr>
        <p:grpSpPr>
          <a:xfrm>
            <a:off x="83736" y="7968726"/>
            <a:ext cx="747008" cy="282239"/>
            <a:chOff x="2448322" y="74775"/>
            <a:chExt cx="568832" cy="261610"/>
          </a:xfrm>
        </p:grpSpPr>
        <p:sp>
          <p:nvSpPr>
            <p:cNvPr id="38" name="10 Elipse">
              <a:extLst>
                <a:ext uri="{FF2B5EF4-FFF2-40B4-BE49-F238E27FC236}">
                  <a16:creationId xmlns:a16="http://schemas.microsoft.com/office/drawing/2014/main" id="{11C09C75-1BA7-4806-9861-808DECB00685}"/>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9" name="12 Conector recto">
              <a:extLst>
                <a:ext uri="{FF2B5EF4-FFF2-40B4-BE49-F238E27FC236}">
                  <a16:creationId xmlns:a16="http://schemas.microsoft.com/office/drawing/2014/main" id="{A53EC589-67B1-40F7-B157-9B2D1F3BFEE9}"/>
                </a:ext>
              </a:extLst>
            </p:cNvPr>
            <p:cNvCxnSpPr>
              <a:cxnSpLocks/>
              <a:stCxn id="3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4" name="Imagen 33">
            <a:extLst>
              <a:ext uri="{FF2B5EF4-FFF2-40B4-BE49-F238E27FC236}">
                <a16:creationId xmlns:a16="http://schemas.microsoft.com/office/drawing/2014/main" id="{E37CF388-CC4F-48DF-BA75-CDA2A420BD4F}"/>
              </a:ext>
            </a:extLst>
          </p:cNvPr>
          <p:cNvPicPr>
            <a:picLocks noChangeAspect="1"/>
          </p:cNvPicPr>
          <p:nvPr/>
        </p:nvPicPr>
        <p:blipFill>
          <a:blip r:embed="rId9"/>
          <a:stretch>
            <a:fillRect/>
          </a:stretch>
        </p:blipFill>
        <p:spPr>
          <a:xfrm>
            <a:off x="772876" y="7963094"/>
            <a:ext cx="2645893" cy="353599"/>
          </a:xfrm>
          <a:prstGeom prst="rect">
            <a:avLst/>
          </a:prstGeom>
        </p:spPr>
      </p:pic>
      <p:sp>
        <p:nvSpPr>
          <p:cNvPr id="7" name="CuadroTexto 6">
            <a:extLst>
              <a:ext uri="{FF2B5EF4-FFF2-40B4-BE49-F238E27FC236}">
                <a16:creationId xmlns:a16="http://schemas.microsoft.com/office/drawing/2014/main" id="{209285C7-60D0-420B-8788-43DB34310529}"/>
              </a:ext>
            </a:extLst>
          </p:cNvPr>
          <p:cNvSpPr txBox="1"/>
          <p:nvPr/>
        </p:nvSpPr>
        <p:spPr>
          <a:xfrm>
            <a:off x="772876" y="4274696"/>
            <a:ext cx="3181607" cy="307777"/>
          </a:xfrm>
          <a:prstGeom prst="rect">
            <a:avLst/>
          </a:prstGeom>
          <a:noFill/>
        </p:spPr>
        <p:txBody>
          <a:bodyPr wrap="square" rtlCol="0">
            <a:spAutoFit/>
          </a:bodyPr>
          <a:lstStyle/>
          <a:p>
            <a:r>
              <a:rPr lang="es-ES" b="1" dirty="0"/>
              <a:t>Comportamiento del evento</a:t>
            </a:r>
            <a:endParaRPr lang="es-CO" b="1" dirty="0"/>
          </a:p>
        </p:txBody>
      </p:sp>
      <p:sp>
        <p:nvSpPr>
          <p:cNvPr id="41" name="97 Rectángulo">
            <a:extLst>
              <a:ext uri="{FF2B5EF4-FFF2-40B4-BE49-F238E27FC236}">
                <a16:creationId xmlns:a16="http://schemas.microsoft.com/office/drawing/2014/main" id="{D50D22A1-5E58-4003-8963-FEB0FC2AF7FC}"/>
              </a:ext>
            </a:extLst>
          </p:cNvPr>
          <p:cNvSpPr/>
          <p:nvPr/>
        </p:nvSpPr>
        <p:spPr>
          <a:xfrm>
            <a:off x="0" y="7528811"/>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Fiebre tifoidea Periodo epidemiológico VI 2026(p). </a:t>
            </a:r>
          </a:p>
        </p:txBody>
      </p:sp>
      <p:sp>
        <p:nvSpPr>
          <p:cNvPr id="9" name="CuadroTexto 8">
            <a:extLst>
              <a:ext uri="{FF2B5EF4-FFF2-40B4-BE49-F238E27FC236}">
                <a16:creationId xmlns:a16="http://schemas.microsoft.com/office/drawing/2014/main" id="{3982944B-ACD6-462B-BAE0-F3B3A04D37E4}"/>
              </a:ext>
            </a:extLst>
          </p:cNvPr>
          <p:cNvSpPr txBox="1"/>
          <p:nvPr/>
        </p:nvSpPr>
        <p:spPr>
          <a:xfrm>
            <a:off x="2974768" y="36314"/>
            <a:ext cx="2939144" cy="307777"/>
          </a:xfrm>
          <a:prstGeom prst="rect">
            <a:avLst/>
          </a:prstGeom>
          <a:noFill/>
        </p:spPr>
        <p:txBody>
          <a:bodyPr wrap="square" rtlCol="0">
            <a:spAutoFit/>
          </a:bodyPr>
          <a:lstStyle/>
          <a:p>
            <a:r>
              <a:rPr lang="es-ES" b="1" dirty="0"/>
              <a:t>Incidencia del Evento</a:t>
            </a:r>
            <a:endParaRPr lang="es-CO" b="1" dirty="0"/>
          </a:p>
        </p:txBody>
      </p:sp>
    </p:spTree>
    <p:extLst>
      <p:ext uri="{BB962C8B-B14F-4D97-AF65-F5344CB8AC3E}">
        <p14:creationId xmlns:p14="http://schemas.microsoft.com/office/powerpoint/2010/main" val="1183277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VI - 2026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63415" y="3459807"/>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698</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 aumento de 100 casos   lo que representa un 16,7% más con respecto al mismo periodo acumulado del año anterior donde se presentaron 568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VI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 </a:t>
            </a:r>
            <a:r>
              <a:rPr lang="es-ES" sz="1050" b="1" dirty="0" smtClean="0">
                <a:solidFill>
                  <a:schemeClr val="bg1"/>
                </a:solidFill>
                <a:latin typeface="Arial Narrow" panose="020B0606020202030204" pitchFamily="34" charset="0"/>
              </a:rPr>
              <a:t>12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50340" cy="903877"/>
            <a:chOff x="1038433" y="1243369"/>
            <a:chExt cx="850340"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60,2%</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790601" cy="276999"/>
            </a:xfrm>
            <a:prstGeom prst="rect">
              <a:avLst/>
            </a:prstGeom>
          </p:spPr>
          <p:txBody>
            <a:bodyPr wrap="none">
              <a:spAutoFit/>
            </a:bodyPr>
            <a:lstStyle/>
            <a:p>
              <a:r>
                <a:rPr lang="es-ES" sz="1200" b="1" dirty="0">
                  <a:latin typeface="Arial Narrow" panose="020B0606020202030204" pitchFamily="34" charset="0"/>
                </a:rPr>
                <a:t>420 casos</a:t>
              </a:r>
              <a:endParaRPr lang="es-CO" sz="1200" dirty="0">
                <a:latin typeface="Arial Narrow" panose="020B0606020202030204" pitchFamily="34" charset="0"/>
              </a:endParaRPr>
            </a:p>
          </p:txBody>
        </p:sp>
      </p:grpSp>
      <p:grpSp>
        <p:nvGrpSpPr>
          <p:cNvPr id="6" name="5 Grupo"/>
          <p:cNvGrpSpPr/>
          <p:nvPr/>
        </p:nvGrpSpPr>
        <p:grpSpPr>
          <a:xfrm>
            <a:off x="4520189" y="6656157"/>
            <a:ext cx="855577" cy="883043"/>
            <a:chOff x="1033171" y="8262441"/>
            <a:chExt cx="855577"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22,3%</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790601" cy="276999"/>
            </a:xfrm>
            <a:prstGeom prst="rect">
              <a:avLst/>
            </a:prstGeom>
          </p:spPr>
          <p:txBody>
            <a:bodyPr wrap="none">
              <a:spAutoFit/>
            </a:bodyPr>
            <a:lstStyle/>
            <a:p>
              <a:r>
                <a:rPr lang="es-ES" sz="1200" b="1" dirty="0">
                  <a:latin typeface="Arial Narrow" panose="020B0606020202030204" pitchFamily="34" charset="0"/>
                </a:rPr>
                <a:t>156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12,5%</a:t>
              </a:r>
            </a:p>
            <a:p>
              <a:pPr algn="ctr"/>
              <a:r>
                <a:rPr lang="es-ES" sz="1200" b="1" dirty="0">
                  <a:solidFill>
                    <a:schemeClr val="tx1"/>
                  </a:solidFill>
                  <a:latin typeface="Arial Narrow" panose="020B0606020202030204" pitchFamily="34" charset="0"/>
                </a:rPr>
                <a:t>87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540771" y="5803201"/>
            <a:ext cx="1253869" cy="1788717"/>
            <a:chOff x="2520070" y="2265531"/>
            <a:chExt cx="1253869" cy="1788717"/>
          </a:xfrm>
        </p:grpSpPr>
        <p:sp>
          <p:nvSpPr>
            <p:cNvPr id="76" name="75 Rectángulo redondeado"/>
            <p:cNvSpPr/>
            <p:nvPr/>
          </p:nvSpPr>
          <p:spPr>
            <a:xfrm>
              <a:off x="2538513" y="3386357"/>
              <a:ext cx="969054"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49,3%</a:t>
              </a:r>
            </a:p>
          </p:txBody>
        </p:sp>
        <p:sp>
          <p:nvSpPr>
            <p:cNvPr id="77" name="76 Rectángulo"/>
            <p:cNvSpPr/>
            <p:nvPr/>
          </p:nvSpPr>
          <p:spPr>
            <a:xfrm>
              <a:off x="2520070" y="226553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6891" y="3777249"/>
              <a:ext cx="790601" cy="276999"/>
            </a:xfrm>
            <a:prstGeom prst="rect">
              <a:avLst/>
            </a:prstGeom>
          </p:spPr>
          <p:txBody>
            <a:bodyPr wrap="none">
              <a:spAutoFit/>
            </a:bodyPr>
            <a:lstStyle/>
            <a:p>
              <a:r>
                <a:rPr lang="es-ES" sz="1200" b="1" dirty="0">
                  <a:latin typeface="Arial Narrow" panose="020B0606020202030204" pitchFamily="34" charset="0"/>
                </a:rPr>
                <a:t>344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46,6%</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325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74775" cy="903208"/>
            <a:chOff x="5327048" y="1270665"/>
            <a:chExt cx="774775"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14,0%</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720069" cy="276999"/>
            </a:xfrm>
            <a:prstGeom prst="rect">
              <a:avLst/>
            </a:prstGeom>
          </p:spPr>
          <p:txBody>
            <a:bodyPr wrap="none">
              <a:spAutoFit/>
            </a:bodyPr>
            <a:lstStyle/>
            <a:p>
              <a:r>
                <a:rPr lang="es-ES" sz="1200" b="1" dirty="0">
                  <a:latin typeface="Arial Narrow" panose="020B0606020202030204" pitchFamily="34" charset="0"/>
                </a:rPr>
                <a:t>98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3">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7,7%</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720069" cy="276999"/>
            </a:xfrm>
            <a:prstGeom prst="rect">
              <a:avLst/>
            </a:prstGeom>
          </p:spPr>
          <p:txBody>
            <a:bodyPr wrap="none">
              <a:spAutoFit/>
            </a:bodyPr>
            <a:lstStyle/>
            <a:p>
              <a:r>
                <a:rPr lang="es-ES" sz="1200" b="1" dirty="0">
                  <a:latin typeface="Arial Narrow" panose="020B0606020202030204" pitchFamily="34" charset="0"/>
                </a:rPr>
                <a:t>54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2" y="6183062"/>
            <a:ext cx="871645" cy="1366299"/>
            <a:chOff x="1707100" y="1161621"/>
            <a:chExt cx="1065566"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39,8%</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4" y="2609636"/>
              <a:ext cx="966492" cy="368217"/>
            </a:xfrm>
            <a:prstGeom prst="rect">
              <a:avLst/>
            </a:prstGeom>
          </p:spPr>
          <p:txBody>
            <a:bodyPr wrap="none">
              <a:spAutoFit/>
            </a:bodyPr>
            <a:lstStyle/>
            <a:p>
              <a:r>
                <a:rPr lang="es-ES" sz="1200" b="1" dirty="0">
                  <a:latin typeface="Arial Narrow" panose="020B0606020202030204" pitchFamily="34" charset="0"/>
                </a:rPr>
                <a:t>278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23,9% </a:t>
              </a:r>
            </a:p>
            <a:p>
              <a:pPr algn="ctr"/>
              <a:r>
                <a:rPr lang="es-ES" sz="1200" b="1" dirty="0">
                  <a:solidFill>
                    <a:schemeClr val="tx1"/>
                  </a:solidFill>
                  <a:latin typeface="Arial Narrow" panose="020B0606020202030204" pitchFamily="34" charset="0"/>
                </a:rPr>
                <a:t>167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a:t>
              </a:r>
            </a:p>
            <a:p>
              <a:pPr algn="ctr"/>
              <a:r>
                <a:rPr lang="es-ES" sz="1200" b="1" dirty="0">
                  <a:solidFill>
                    <a:schemeClr val="tx1"/>
                  </a:solidFill>
                  <a:latin typeface="Arial Narrow" panose="020B0606020202030204" pitchFamily="34" charset="0"/>
                </a:rPr>
                <a:t>6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8">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65,6% - 458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21,2% - 148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9">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98,1%</a:t>
            </a:r>
          </a:p>
          <a:p>
            <a:pPr algn="ctr"/>
            <a:r>
              <a:rPr lang="es-ES" sz="1200" b="1" dirty="0">
                <a:solidFill>
                  <a:schemeClr val="tx1"/>
                </a:solidFill>
                <a:latin typeface="Arial Narrow" panose="020B0606020202030204" pitchFamily="34" charset="0"/>
              </a:rPr>
              <a:t>685casos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VI acumulado  de 2026(p). </a:t>
            </a:r>
          </a:p>
        </p:txBody>
      </p:sp>
      <p:sp>
        <p:nvSpPr>
          <p:cNvPr id="106" name="CuadroTexto 105">
            <a:extLst>
              <a:ext uri="{FF2B5EF4-FFF2-40B4-BE49-F238E27FC236}">
                <a16:creationId xmlns:a16="http://schemas.microsoft.com/office/drawing/2014/main" id="{D160E24C-9A0A-4CCA-8641-650B4B402A93}"/>
              </a:ext>
            </a:extLst>
          </p:cNvPr>
          <p:cNvSpPr txBox="1"/>
          <p:nvPr/>
        </p:nvSpPr>
        <p:spPr>
          <a:xfrm>
            <a:off x="2813961" y="6635323"/>
            <a:ext cx="621968" cy="276999"/>
          </a:xfrm>
          <a:prstGeom prst="rect">
            <a:avLst/>
          </a:prstGeom>
          <a:noFill/>
        </p:spPr>
        <p:txBody>
          <a:bodyPr wrap="square">
            <a:spAutoFit/>
          </a:bodyPr>
          <a:lstStyle/>
          <a:p>
            <a:r>
              <a:rPr lang="es-CO" sz="1200" b="1" u="sng" dirty="0">
                <a:solidFill>
                  <a:sysClr val="windowText" lastClr="000000"/>
                </a:solidFill>
                <a:latin typeface="Arial Narrow" panose="020B0606020202030204" pitchFamily="34" charset="0"/>
              </a:rPr>
              <a:t>Oral</a:t>
            </a:r>
          </a:p>
        </p:txBody>
      </p:sp>
      <p:pic>
        <p:nvPicPr>
          <p:cNvPr id="3" name="Imagen 2">
            <a:extLst>
              <a:ext uri="{FF2B5EF4-FFF2-40B4-BE49-F238E27FC236}">
                <a16:creationId xmlns:a16="http://schemas.microsoft.com/office/drawing/2014/main" id="{86AAC4D3-613D-49B6-944B-7AF04A5ED4BC}"/>
              </a:ext>
            </a:extLst>
          </p:cNvPr>
          <p:cNvPicPr>
            <a:picLocks noChangeAspect="1"/>
          </p:cNvPicPr>
          <p:nvPr/>
        </p:nvPicPr>
        <p:blipFill>
          <a:blip r:embed="rId20"/>
          <a:stretch>
            <a:fillRect/>
          </a:stretch>
        </p:blipFill>
        <p:spPr>
          <a:xfrm>
            <a:off x="2214929" y="461705"/>
            <a:ext cx="4985969" cy="2153410"/>
          </a:xfrm>
          <a:prstGeom prst="rect">
            <a:avLst/>
          </a:prstGeom>
        </p:spPr>
      </p:pic>
      <p:pic>
        <p:nvPicPr>
          <p:cNvPr id="4" name="Imagen 3">
            <a:extLst>
              <a:ext uri="{FF2B5EF4-FFF2-40B4-BE49-F238E27FC236}">
                <a16:creationId xmlns:a16="http://schemas.microsoft.com/office/drawing/2014/main" id="{95AA1062-8759-4784-A914-B2D34A356256}"/>
              </a:ext>
            </a:extLst>
          </p:cNvPr>
          <p:cNvPicPr>
            <a:picLocks noChangeAspect="1"/>
          </p:cNvPicPr>
          <p:nvPr/>
        </p:nvPicPr>
        <p:blipFill>
          <a:blip r:embed="rId21"/>
          <a:stretch>
            <a:fillRect/>
          </a:stretch>
        </p:blipFill>
        <p:spPr>
          <a:xfrm>
            <a:off x="2246590" y="2897111"/>
            <a:ext cx="4917419" cy="2195085"/>
          </a:xfrm>
          <a:prstGeom prst="rect">
            <a:avLst/>
          </a:prstGeom>
        </p:spPr>
      </p:pic>
    </p:spTree>
    <p:extLst>
      <p:ext uri="{BB962C8B-B14F-4D97-AF65-F5344CB8AC3E}">
        <p14:creationId xmlns:p14="http://schemas.microsoft.com/office/powerpoint/2010/main" val="1561300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11684" y="2394441"/>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a:t>
            </a:r>
            <a:r>
              <a:rPr lang="es-ES" sz="1000">
                <a:latin typeface="Arial Narrow" panose="020B0606020202030204" pitchFamily="34" charset="0"/>
              </a:rPr>
              <a:t>epidemiológico VI </a:t>
            </a:r>
            <a:r>
              <a:rPr lang="es-ES" sz="1000" dirty="0">
                <a:latin typeface="Arial Narrow" panose="020B0606020202030204" pitchFamily="34" charset="0"/>
              </a:rPr>
              <a:t>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0459" y="2453070"/>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VI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Casos  por grupo de sustancia, a periodo epidemiológico VI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Intoxicaciones. Periodo epidemiológico VI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24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13 </a:t>
            </a:r>
            <a:endParaRPr lang="es-ES" sz="1000" b="1" dirty="0">
              <a:solidFill>
                <a:schemeClr val="bg1"/>
              </a:solidFill>
              <a:latin typeface="Arial Narrow" panose="020B0606020202030204" pitchFamily="34" charset="0"/>
            </a:endParaRPr>
          </a:p>
        </p:txBody>
      </p:sp>
      <p:pic>
        <p:nvPicPr>
          <p:cNvPr id="5" name="Imagen 4">
            <a:extLst>
              <a:ext uri="{FF2B5EF4-FFF2-40B4-BE49-F238E27FC236}">
                <a16:creationId xmlns:a16="http://schemas.microsoft.com/office/drawing/2014/main" id="{9889A33A-9156-4EDE-96D2-52B24884232A}"/>
              </a:ext>
            </a:extLst>
          </p:cNvPr>
          <p:cNvPicPr>
            <a:picLocks noChangeAspect="1"/>
          </p:cNvPicPr>
          <p:nvPr/>
        </p:nvPicPr>
        <p:blipFill>
          <a:blip r:embed="rId2"/>
          <a:stretch>
            <a:fillRect/>
          </a:stretch>
        </p:blipFill>
        <p:spPr>
          <a:xfrm>
            <a:off x="3755465" y="2958325"/>
            <a:ext cx="3403124" cy="2077043"/>
          </a:xfrm>
          <a:prstGeom prst="rect">
            <a:avLst/>
          </a:prstGeom>
        </p:spPr>
      </p:pic>
      <p:pic>
        <p:nvPicPr>
          <p:cNvPr id="8" name="Imagen 7">
            <a:extLst>
              <a:ext uri="{FF2B5EF4-FFF2-40B4-BE49-F238E27FC236}">
                <a16:creationId xmlns:a16="http://schemas.microsoft.com/office/drawing/2014/main" id="{B06744CF-ADAE-4815-B1D6-1EEFC5BD0F18}"/>
              </a:ext>
            </a:extLst>
          </p:cNvPr>
          <p:cNvPicPr>
            <a:picLocks noChangeAspect="1"/>
          </p:cNvPicPr>
          <p:nvPr/>
        </p:nvPicPr>
        <p:blipFill>
          <a:blip r:embed="rId3"/>
          <a:stretch>
            <a:fillRect/>
          </a:stretch>
        </p:blipFill>
        <p:spPr>
          <a:xfrm>
            <a:off x="22411" y="5757751"/>
            <a:ext cx="7200900" cy="2956931"/>
          </a:xfrm>
          <a:prstGeom prst="rect">
            <a:avLst/>
          </a:prstGeom>
        </p:spPr>
      </p:pic>
      <p:pic>
        <p:nvPicPr>
          <p:cNvPr id="9" name="Imagen 8">
            <a:extLst>
              <a:ext uri="{FF2B5EF4-FFF2-40B4-BE49-F238E27FC236}">
                <a16:creationId xmlns:a16="http://schemas.microsoft.com/office/drawing/2014/main" id="{FD555671-BA9A-4F7B-80B9-CA3A9D2CBF84}"/>
              </a:ext>
            </a:extLst>
          </p:cNvPr>
          <p:cNvPicPr>
            <a:picLocks noChangeAspect="1"/>
          </p:cNvPicPr>
          <p:nvPr/>
        </p:nvPicPr>
        <p:blipFill>
          <a:blip r:embed="rId4"/>
          <a:stretch>
            <a:fillRect/>
          </a:stretch>
        </p:blipFill>
        <p:spPr>
          <a:xfrm>
            <a:off x="3895106" y="438962"/>
            <a:ext cx="3216199" cy="2089186"/>
          </a:xfrm>
          <a:prstGeom prst="rect">
            <a:avLst/>
          </a:prstGeom>
        </p:spPr>
      </p:pic>
      <p:pic>
        <p:nvPicPr>
          <p:cNvPr id="10" name="Imagen 9">
            <a:extLst>
              <a:ext uri="{FF2B5EF4-FFF2-40B4-BE49-F238E27FC236}">
                <a16:creationId xmlns:a16="http://schemas.microsoft.com/office/drawing/2014/main" id="{EB129C1C-B310-4A54-B0A2-51CFF1C81212}"/>
              </a:ext>
            </a:extLst>
          </p:cNvPr>
          <p:cNvPicPr>
            <a:picLocks noChangeAspect="1"/>
          </p:cNvPicPr>
          <p:nvPr/>
        </p:nvPicPr>
        <p:blipFill>
          <a:blip r:embed="rId5"/>
          <a:stretch>
            <a:fillRect/>
          </a:stretch>
        </p:blipFill>
        <p:spPr>
          <a:xfrm>
            <a:off x="51047" y="403983"/>
            <a:ext cx="3672006" cy="2073112"/>
          </a:xfrm>
          <a:prstGeom prst="rect">
            <a:avLst/>
          </a:prstGeom>
        </p:spPr>
      </p:pic>
      <p:pic>
        <p:nvPicPr>
          <p:cNvPr id="11" name="Imagen 10">
            <a:extLst>
              <a:ext uri="{FF2B5EF4-FFF2-40B4-BE49-F238E27FC236}">
                <a16:creationId xmlns:a16="http://schemas.microsoft.com/office/drawing/2014/main" id="{A2530B26-B881-4EDA-93C0-57E4DFE2F156}"/>
              </a:ext>
            </a:extLst>
          </p:cNvPr>
          <p:cNvPicPr>
            <a:picLocks noChangeAspect="1"/>
          </p:cNvPicPr>
          <p:nvPr/>
        </p:nvPicPr>
        <p:blipFill>
          <a:blip r:embed="rId6"/>
          <a:stretch>
            <a:fillRect/>
          </a:stretch>
        </p:blipFill>
        <p:spPr>
          <a:xfrm>
            <a:off x="22411" y="2847470"/>
            <a:ext cx="3461739" cy="2365798"/>
          </a:xfrm>
          <a:prstGeom prst="rect">
            <a:avLst/>
          </a:prstGeom>
        </p:spPr>
      </p:pic>
    </p:spTree>
    <p:extLst>
      <p:ext uri="{BB962C8B-B14F-4D97-AF65-F5344CB8AC3E}">
        <p14:creationId xmlns:p14="http://schemas.microsoft.com/office/powerpoint/2010/main" val="190268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VI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42187" y="6516896"/>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453957" y="6117292"/>
            <a:ext cx="2007280"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27,6*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13577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078974"/>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14</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0800" y="657286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6911922"/>
            <a:ext cx="7135004" cy="2123658"/>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 aumento del 16,7%, 100 casos más con respecto al mismo periodo del año anterior donde se presentaron 568 casos</a:t>
            </a:r>
          </a:p>
          <a:p>
            <a:pPr algn="just"/>
            <a:r>
              <a:rPr lang="es-CO" sz="1200" dirty="0">
                <a:latin typeface="Arial Narrow" panose="020B0606020202030204" pitchFamily="34" charset="0"/>
              </a:rPr>
              <a:t>Alrededor del 45,3% de las notificaciones relacionadas con las intoxicaciones corresponden a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35,8%, seguida de la intencional psicoactivas 25,4%. El 23,9% de los  afectados requirió ser hospitalizado; se presentaron 6 muertes 4 de sexo masculino 3 por consumo de cocaína y otro de 47 años por consumo sustancia desconocida, 2 de sexo femenino los cuales son suicidio;  (gases y polifármacia). Se reporta una incidencia acumulada del 27,6% por cada cien mil habitantes un 1% más que el año anterior; y se observa una disminución de aproximadamente un 40% en relación a los años del 2021 al 2024, este se debe a que en estos años aun se notificaban en el evento de intoxicaciones los intentos de suicidio lo que aumentaba la cifra</a:t>
            </a:r>
            <a:endParaRPr lang="es-ES" sz="1200" dirty="0">
              <a:latin typeface="Arial Narrow" panose="020B0606020202030204" pitchFamily="34" charset="0"/>
            </a:endParaRPr>
          </a:p>
        </p:txBody>
      </p:sp>
      <p:pic>
        <p:nvPicPr>
          <p:cNvPr id="2" name="Imagen 1">
            <a:extLst>
              <a:ext uri="{FF2B5EF4-FFF2-40B4-BE49-F238E27FC236}">
                <a16:creationId xmlns:a16="http://schemas.microsoft.com/office/drawing/2014/main" id="{8DFED035-727F-4909-B1A0-065CF413F7DD}"/>
              </a:ext>
            </a:extLst>
          </p:cNvPr>
          <p:cNvPicPr>
            <a:picLocks noChangeAspect="1"/>
          </p:cNvPicPr>
          <p:nvPr/>
        </p:nvPicPr>
        <p:blipFill>
          <a:blip r:embed="rId2"/>
          <a:stretch>
            <a:fillRect/>
          </a:stretch>
        </p:blipFill>
        <p:spPr>
          <a:xfrm>
            <a:off x="2542" y="427343"/>
            <a:ext cx="7200900" cy="4333656"/>
          </a:xfrm>
          <a:prstGeom prst="rect">
            <a:avLst/>
          </a:prstGeom>
        </p:spPr>
      </p:pic>
    </p:spTree>
    <p:extLst>
      <p:ext uri="{BB962C8B-B14F-4D97-AF65-F5344CB8AC3E}">
        <p14:creationId xmlns:p14="http://schemas.microsoft.com/office/powerpoint/2010/main" val="2251859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52234" y="1160966"/>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VI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275</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65054"/>
            <a:ext cx="2166585" cy="1200288"/>
          </a:xfrm>
          <a:noFill/>
        </p:spPr>
        <p:txBody>
          <a:bodyPr wrap="square" rtlCol="0">
            <a:spAutoFit/>
          </a:bodyPr>
          <a:lstStyle/>
          <a:p>
            <a:r>
              <a:rPr lang="es-ES" sz="1800" b="1" dirty="0">
                <a:solidFill>
                  <a:srgbClr val="C00000"/>
                </a:solidFill>
                <a:latin typeface="Arial Narrow" panose="020B0606020202030204" pitchFamily="34" charset="0"/>
              </a:rPr>
              <a:t>Enfermedad transmitida por alimentos o agua </a:t>
            </a:r>
            <a:r>
              <a:rPr lang="es-ES" sz="1800" b="1" dirty="0">
                <a:solidFill>
                  <a:srgbClr val="C00000"/>
                </a:solidFill>
                <a:latin typeface="Arial Narrow" panose="020B0606020202030204" pitchFamily="34" charset="0"/>
                <a:ea typeface="+mn-ea"/>
                <a:cs typeface="+mn-cs"/>
              </a:rPr>
              <a:t>ETA</a:t>
            </a:r>
            <a:br>
              <a:rPr lang="es-ES" sz="1800" b="1" dirty="0">
                <a:solidFill>
                  <a:srgbClr val="C00000"/>
                </a:solidFill>
                <a:latin typeface="Arial Narrow" panose="020B0606020202030204" pitchFamily="34" charset="0"/>
                <a:ea typeface="+mn-ea"/>
                <a:cs typeface="+mn-cs"/>
              </a:rPr>
            </a:br>
            <a:endParaRPr lang="es-ES" sz="18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439" b="100000" l="0" r="100000"/>
                    </a14:imgEffect>
                  </a14:imgLayer>
                </a14:imgProps>
              </a:ex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7" cy="1613612"/>
            <a:chOff x="1059074" y="553075"/>
            <a:chExt cx="823384" cy="1630306"/>
          </a:xfrm>
        </p:grpSpPr>
        <p:pic>
          <p:nvPicPr>
            <p:cNvPr id="59"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32,4%</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89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67,6%</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90601" cy="276999"/>
            </a:xfrm>
            <a:prstGeom prst="rect">
              <a:avLst/>
            </a:prstGeom>
          </p:spPr>
          <p:txBody>
            <a:bodyPr wrap="none">
              <a:spAutoFit/>
            </a:bodyPr>
            <a:lstStyle/>
            <a:p>
              <a:r>
                <a:rPr lang="es-ES" sz="1200" b="1" dirty="0">
                  <a:latin typeface="Arial Narrow" panose="020B0606020202030204" pitchFamily="34" charset="0"/>
                </a:rPr>
                <a:t>186 casos</a:t>
              </a:r>
              <a:endParaRPr lang="es-CO" sz="1200" dirty="0"/>
            </a:p>
          </p:txBody>
        </p:sp>
        <p:pic>
          <p:nvPicPr>
            <p:cNvPr id="70"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8">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12,3%</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755335" cy="244797"/>
              </a:xfrm>
              <a:prstGeom prst="rect">
                <a:avLst/>
              </a:prstGeom>
            </p:spPr>
            <p:txBody>
              <a:bodyPr wrap="none">
                <a:spAutoFit/>
              </a:bodyPr>
              <a:lstStyle/>
              <a:p>
                <a:r>
                  <a:rPr lang="es-ES" sz="1200" b="1" dirty="0">
                    <a:latin typeface="Arial Narrow" panose="020B0606020202030204" pitchFamily="34" charset="0"/>
                  </a:rPr>
                  <a:t> 34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17,0%</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47 casos</a:t>
                </a:r>
                <a:endParaRPr lang="es-CO" sz="1200" dirty="0"/>
              </a:p>
            </p:txBody>
          </p:sp>
        </p:grpSp>
        <p:pic>
          <p:nvPicPr>
            <p:cNvPr id="88" name="Picture 13"/>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78" b="97778" l="0" r="100000"/>
                      </a14:imgEffect>
                    </a14:imgLayer>
                  </a14:imgProps>
                </a:ex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65003" cy="1705037"/>
            <a:chOff x="3636992" y="8315126"/>
            <a:chExt cx="865003" cy="1536658"/>
          </a:xfrm>
        </p:grpSpPr>
        <p:grpSp>
          <p:nvGrpSpPr>
            <p:cNvPr id="80" name="79 Grupo"/>
            <p:cNvGrpSpPr/>
            <p:nvPr/>
          </p:nvGrpSpPr>
          <p:grpSpPr>
            <a:xfrm>
              <a:off x="3659091" y="8987827"/>
              <a:ext cx="842904" cy="863957"/>
              <a:chOff x="5327048" y="1270665"/>
              <a:chExt cx="842904"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26,1%</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755335" cy="249644"/>
              </a:xfrm>
              <a:prstGeom prst="rect">
                <a:avLst/>
              </a:prstGeom>
            </p:spPr>
            <p:txBody>
              <a:bodyPr wrap="none">
                <a:spAutoFit/>
              </a:bodyPr>
              <a:lstStyle/>
              <a:p>
                <a:r>
                  <a:rPr lang="es-ES" sz="1200" b="1" dirty="0">
                    <a:latin typeface="Arial Narrow" panose="020B0606020202030204" pitchFamily="34" charset="0"/>
                  </a:rPr>
                  <a:t> 72 casos</a:t>
                </a:r>
                <a:endParaRPr lang="es-CO" sz="1200" dirty="0"/>
              </a:p>
            </p:txBody>
          </p:sp>
        </p:grpSp>
        <p:pic>
          <p:nvPicPr>
            <p:cNvPr id="89" name="Picture 14"/>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6744" l="0" r="92735"/>
                      </a14:imgEffect>
                    </a14:imgLayer>
                  </a14:imgProps>
                </a:ex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19,2%</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748604" cy="276999"/>
              </a:xfrm>
              <a:prstGeom prst="rect">
                <a:avLst/>
              </a:prstGeom>
            </p:spPr>
            <p:txBody>
              <a:bodyPr wrap="none">
                <a:spAutoFit/>
              </a:bodyPr>
              <a:lstStyle/>
              <a:p>
                <a:r>
                  <a:rPr lang="es-ES" sz="1200" b="1" dirty="0">
                    <a:latin typeface="Arial Narrow" panose="020B0606020202030204" pitchFamily="34" charset="0"/>
                  </a:rPr>
                  <a:t> 53 casos</a:t>
                </a:r>
                <a:endParaRPr lang="es-CO" sz="1200" dirty="0"/>
              </a:p>
            </p:txBody>
          </p:sp>
        </p:grpSp>
        <p:pic>
          <p:nvPicPr>
            <p:cNvPr id="90"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192 (70%) personas afectadas en 14 brotes;  83 (30,0%)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57% más con relación al mismo periodo del año anterior, donde se reportaron 198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4"/>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3,2%</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9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2" name="Imagen 1">
            <a:extLst>
              <a:ext uri="{FF2B5EF4-FFF2-40B4-BE49-F238E27FC236}">
                <a16:creationId xmlns:a16="http://schemas.microsoft.com/office/drawing/2014/main" id="{982538C1-628C-4D15-80BB-BF9BEB2427A4}"/>
              </a:ext>
            </a:extLst>
          </p:cNvPr>
          <p:cNvPicPr>
            <a:picLocks noChangeAspect="1"/>
          </p:cNvPicPr>
          <p:nvPr/>
        </p:nvPicPr>
        <p:blipFill>
          <a:blip r:embed="rId17"/>
          <a:stretch>
            <a:fillRect/>
          </a:stretch>
        </p:blipFill>
        <p:spPr>
          <a:xfrm>
            <a:off x="2260058" y="3122176"/>
            <a:ext cx="4827111" cy="2844671"/>
          </a:xfrm>
          <a:prstGeom prst="rect">
            <a:avLst/>
          </a:prstGeom>
        </p:spPr>
      </p:pic>
      <p:pic>
        <p:nvPicPr>
          <p:cNvPr id="16" name="Imagen 15">
            <a:extLst>
              <a:ext uri="{FF2B5EF4-FFF2-40B4-BE49-F238E27FC236}">
                <a16:creationId xmlns:a16="http://schemas.microsoft.com/office/drawing/2014/main" id="{D00408CC-6F96-4897-81CD-CBFBB1B673B9}"/>
              </a:ext>
            </a:extLst>
          </p:cNvPr>
          <p:cNvPicPr>
            <a:picLocks noChangeAspect="1"/>
          </p:cNvPicPr>
          <p:nvPr/>
        </p:nvPicPr>
        <p:blipFill>
          <a:blip r:embed="rId18"/>
          <a:stretch>
            <a:fillRect/>
          </a:stretch>
        </p:blipFill>
        <p:spPr>
          <a:xfrm>
            <a:off x="2218817" y="286333"/>
            <a:ext cx="4868352" cy="2429566"/>
          </a:xfrm>
          <a:prstGeom prst="rect">
            <a:avLst/>
          </a:prstGeom>
        </p:spPr>
      </p:pic>
    </p:spTree>
    <p:extLst>
      <p:ext uri="{BB962C8B-B14F-4D97-AF65-F5344CB8AC3E}">
        <p14:creationId xmlns:p14="http://schemas.microsoft.com/office/powerpoint/2010/main" val="1359960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17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47855" y="4204669"/>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VI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por Alimento implicado en ETA. a P.E VI de 2026(p).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4" name="Imagen 3">
            <a:extLst>
              <a:ext uri="{FF2B5EF4-FFF2-40B4-BE49-F238E27FC236}">
                <a16:creationId xmlns:a16="http://schemas.microsoft.com/office/drawing/2014/main" id="{72F07E6F-B2B7-4430-9921-2DD3478AABD3}"/>
              </a:ext>
            </a:extLst>
          </p:cNvPr>
          <p:cNvPicPr>
            <a:picLocks noChangeAspect="1"/>
          </p:cNvPicPr>
          <p:nvPr/>
        </p:nvPicPr>
        <p:blipFill>
          <a:blip r:embed="rId3"/>
          <a:stretch>
            <a:fillRect/>
          </a:stretch>
        </p:blipFill>
        <p:spPr>
          <a:xfrm>
            <a:off x="147213" y="606949"/>
            <a:ext cx="6954231" cy="3597720"/>
          </a:xfrm>
          <a:prstGeom prst="rect">
            <a:avLst/>
          </a:prstGeom>
        </p:spPr>
      </p:pic>
      <p:pic>
        <p:nvPicPr>
          <p:cNvPr id="8" name="Imagen 7">
            <a:extLst>
              <a:ext uri="{FF2B5EF4-FFF2-40B4-BE49-F238E27FC236}">
                <a16:creationId xmlns:a16="http://schemas.microsoft.com/office/drawing/2014/main" id="{7EA6FC22-A94F-471A-B68B-705D4E7E7985}"/>
              </a:ext>
            </a:extLst>
          </p:cNvPr>
          <p:cNvPicPr>
            <a:picLocks noChangeAspect="1"/>
          </p:cNvPicPr>
          <p:nvPr/>
        </p:nvPicPr>
        <p:blipFill>
          <a:blip r:embed="rId4"/>
          <a:stretch>
            <a:fillRect/>
          </a:stretch>
        </p:blipFill>
        <p:spPr>
          <a:xfrm>
            <a:off x="47855" y="5241154"/>
            <a:ext cx="7053588" cy="3705196"/>
          </a:xfrm>
          <a:prstGeom prst="rect">
            <a:avLst/>
          </a:prstGeom>
        </p:spPr>
      </p:pic>
    </p:spTree>
    <p:extLst>
      <p:ext uri="{BB962C8B-B14F-4D97-AF65-F5344CB8AC3E}">
        <p14:creationId xmlns:p14="http://schemas.microsoft.com/office/powerpoint/2010/main" val="4113641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cxnSpLocks/>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según síntomas</a:t>
            </a:r>
            <a:r>
              <a:rPr lang="pt-BR" sz="1050" dirty="0">
                <a:latin typeface="Arial Narrow" panose="020B0606020202030204" pitchFamily="34" charset="0"/>
              </a:rPr>
              <a:t> a P.E VI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por Sitio de ocurrencia de las ETA </a:t>
            </a:r>
            <a:r>
              <a:rPr lang="pt-BR" sz="1050" dirty="0">
                <a:latin typeface="Arial Narrow" panose="020B0606020202030204" pitchFamily="34" charset="0"/>
              </a:rPr>
              <a:t>a P.E VI de 2026(p).</a:t>
            </a:r>
            <a:endParaRPr lang="es-ES" sz="1050" dirty="0">
              <a:latin typeface="Arial Narrow" panose="020B0606020202030204" pitchFamily="34" charset="0"/>
            </a:endParaRPr>
          </a:p>
        </p:txBody>
      </p:sp>
      <p:pic>
        <p:nvPicPr>
          <p:cNvPr id="4" name="Imagen 3">
            <a:extLst>
              <a:ext uri="{FF2B5EF4-FFF2-40B4-BE49-F238E27FC236}">
                <a16:creationId xmlns:a16="http://schemas.microsoft.com/office/drawing/2014/main" id="{6CDDA76A-2FF8-45C8-B8DF-F2BB48206175}"/>
              </a:ext>
            </a:extLst>
          </p:cNvPr>
          <p:cNvPicPr>
            <a:picLocks noChangeAspect="1"/>
          </p:cNvPicPr>
          <p:nvPr/>
        </p:nvPicPr>
        <p:blipFill>
          <a:blip r:embed="rId3"/>
          <a:stretch>
            <a:fillRect/>
          </a:stretch>
        </p:blipFill>
        <p:spPr>
          <a:xfrm>
            <a:off x="18123" y="5140169"/>
            <a:ext cx="7164654" cy="3542536"/>
          </a:xfrm>
          <a:prstGeom prst="rect">
            <a:avLst/>
          </a:prstGeom>
        </p:spPr>
      </p:pic>
      <p:pic>
        <p:nvPicPr>
          <p:cNvPr id="5" name="Imagen 4">
            <a:extLst>
              <a:ext uri="{FF2B5EF4-FFF2-40B4-BE49-F238E27FC236}">
                <a16:creationId xmlns:a16="http://schemas.microsoft.com/office/drawing/2014/main" id="{56AD0F1D-D220-4DDE-AC98-D040ACE446AD}"/>
              </a:ext>
            </a:extLst>
          </p:cNvPr>
          <p:cNvPicPr>
            <a:picLocks noChangeAspect="1"/>
          </p:cNvPicPr>
          <p:nvPr/>
        </p:nvPicPr>
        <p:blipFill>
          <a:blip r:embed="rId4"/>
          <a:stretch>
            <a:fillRect/>
          </a:stretch>
        </p:blipFill>
        <p:spPr>
          <a:xfrm>
            <a:off x="77562" y="476246"/>
            <a:ext cx="7045776" cy="4045233"/>
          </a:xfrm>
          <a:prstGeom prst="rect">
            <a:avLst/>
          </a:prstGeom>
        </p:spPr>
      </p:pic>
    </p:spTree>
    <p:extLst>
      <p:ext uri="{BB962C8B-B14F-4D97-AF65-F5344CB8AC3E}">
        <p14:creationId xmlns:p14="http://schemas.microsoft.com/office/powerpoint/2010/main" val="2062703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VI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VI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B3840237-4A5B-4DBD-8C96-39238D4E89DE}"/>
              </a:ext>
            </a:extLst>
          </p:cNvPr>
          <p:cNvPicPr>
            <a:picLocks noChangeAspect="1"/>
          </p:cNvPicPr>
          <p:nvPr/>
        </p:nvPicPr>
        <p:blipFill>
          <a:blip r:embed="rId2"/>
          <a:stretch>
            <a:fillRect/>
          </a:stretch>
        </p:blipFill>
        <p:spPr>
          <a:xfrm>
            <a:off x="36457" y="447428"/>
            <a:ext cx="7127881" cy="4233695"/>
          </a:xfrm>
          <a:prstGeom prst="rect">
            <a:avLst/>
          </a:prstGeom>
        </p:spPr>
      </p:pic>
      <p:pic>
        <p:nvPicPr>
          <p:cNvPr id="4" name="Imagen 3">
            <a:extLst>
              <a:ext uri="{FF2B5EF4-FFF2-40B4-BE49-F238E27FC236}">
                <a16:creationId xmlns:a16="http://schemas.microsoft.com/office/drawing/2014/main" id="{D2224BD0-DA3C-4FAF-98B5-1D0833290A6E}"/>
              </a:ext>
            </a:extLst>
          </p:cNvPr>
          <p:cNvPicPr>
            <a:picLocks noChangeAspect="1"/>
          </p:cNvPicPr>
          <p:nvPr/>
        </p:nvPicPr>
        <p:blipFill>
          <a:blip r:embed="rId3"/>
          <a:stretch>
            <a:fillRect/>
          </a:stretch>
        </p:blipFill>
        <p:spPr>
          <a:xfrm>
            <a:off x="0" y="5019677"/>
            <a:ext cx="7200900" cy="3751252"/>
          </a:xfrm>
          <a:prstGeom prst="rect">
            <a:avLst/>
          </a:prstGeom>
        </p:spPr>
      </p:pic>
    </p:spTree>
    <p:extLst>
      <p:ext uri="{BB962C8B-B14F-4D97-AF65-F5344CB8AC3E}">
        <p14:creationId xmlns:p14="http://schemas.microsoft.com/office/powerpoint/2010/main" val="362852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06 de 2026 - Reporte Semanas 01 a 24 (Hasta junio 20 de 2026)</a:t>
            </a:r>
            <a:endParaRPr lang="es-ES" sz="1200" dirty="0">
              <a:solidFill>
                <a:schemeClr val="dk1"/>
              </a:solidFill>
              <a:latin typeface="Times New Roman"/>
              <a:ea typeface="Times New Roman"/>
              <a:cs typeface="Times New Roman"/>
              <a:sym typeface="Times New Roman"/>
            </a:endParaRPr>
          </a:p>
        </p:txBody>
      </p:sp>
      <p:graphicFrame>
        <p:nvGraphicFramePr>
          <p:cNvPr id="122" name="Google Shape;122;p3"/>
          <p:cNvGraphicFramePr/>
          <p:nvPr>
            <p:extLst>
              <p:ext uri="{D42A27DB-BD31-4B8C-83A1-F6EECF244321}">
                <p14:modId xmlns:p14="http://schemas.microsoft.com/office/powerpoint/2010/main" val="3371404208"/>
              </p:ext>
            </p:extLst>
          </p:nvPr>
        </p:nvGraphicFramePr>
        <p:xfrm>
          <a:off x="288082" y="3347864"/>
          <a:ext cx="6645502" cy="2272909"/>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155222588"/>
                  </a:ext>
                </a:extLst>
              </a:tr>
              <a:tr h="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smtClean="0">
                          <a:solidFill>
                            <a:schemeClr val="dk1"/>
                          </a:solidFill>
                          <a:latin typeface="Arial Narrow"/>
                          <a:ea typeface="Arial Narrow"/>
                          <a:cs typeface="Arial Narrow"/>
                          <a:sym typeface="Arial"/>
                        </a:rPr>
                        <a:t>12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99522299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13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16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21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28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30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35606" y="4903139"/>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1070" y="4920141"/>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35606" y="5260471"/>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36488" y="625258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708886" y="6694093"/>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851272" y="5294566"/>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779112" y="5734403"/>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50,0% </a:t>
            </a:r>
          </a:p>
        </p:txBody>
      </p:sp>
      <p:sp>
        <p:nvSpPr>
          <p:cNvPr id="22" name="43 CuadroTexto"/>
          <p:cNvSpPr txBox="1"/>
          <p:nvPr/>
        </p:nvSpPr>
        <p:spPr>
          <a:xfrm>
            <a:off x="4895647" y="6197673"/>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727862" y="6720562"/>
            <a:ext cx="603050"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80,0%</a:t>
            </a:r>
          </a:p>
        </p:txBody>
      </p:sp>
      <p:cxnSp>
        <p:nvCxnSpPr>
          <p:cNvPr id="24" name="51 Conector recto de flecha"/>
          <p:cNvCxnSpPr>
            <a:cxnSpLocks/>
          </p:cNvCxnSpPr>
          <p:nvPr/>
        </p:nvCxnSpPr>
        <p:spPr>
          <a:xfrm flipH="1">
            <a:off x="447256" y="6167179"/>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277354" y="5617242"/>
            <a:ext cx="1824578" cy="523220"/>
          </a:xfrm>
          <a:prstGeom prst="rect">
            <a:avLst/>
          </a:prstGeom>
          <a:noFill/>
        </p:spPr>
        <p:txBody>
          <a:bodyPr wrap="square" rtlCol="0">
            <a:spAutoFit/>
          </a:bodyPr>
          <a:lstStyle/>
          <a:p>
            <a:pPr algn="ctr"/>
            <a:r>
              <a:rPr lang="es-ES" b="1" dirty="0">
                <a:solidFill>
                  <a:srgbClr val="C00000"/>
                </a:solidFill>
                <a:latin typeface="Arial Narrow" panose="020B0606020202030204" pitchFamily="34" charset="0"/>
              </a:rPr>
              <a:t>9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11147" y="7509135"/>
            <a:ext cx="7171815" cy="1754326"/>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los restaurantes seguido del hogar, se presentaron catorce  brotes afectando a 192 personas, tres de los brotes afectaron a población confinada (1 PPL, 1 en I.E y 1 empresa) 90 por consumo de alimentos mixtos (MENÚ)  y 70 consumo de agua. </a:t>
            </a:r>
            <a:r>
              <a:rPr lang="es-ES" sz="1200" dirty="0">
                <a:latin typeface="Arial Narrow" panose="020B0606020202030204" pitchFamily="34" charset="0"/>
              </a:rPr>
              <a:t>El grupo de edad más afectado es el grupo de los 20 a los 49 años seguido del  de 5  a los 9 años, se evidencia un pico en las semanas 9, 10 Y 23 por brotes de población confinada y empresarial.</a:t>
            </a:r>
          </a:p>
          <a:p>
            <a:pPr algn="just"/>
            <a:r>
              <a:rPr lang="es-CO" sz="1200" dirty="0">
                <a:latin typeface="Arial Narrow" panose="020B0606020202030204" pitchFamily="34" charset="0"/>
              </a:rPr>
              <a:t>Los alimentos más involucrados son los alimentos mixtos y el agua. La sintomatología más predominante es la gastrointestinal (diarrea, náuseas, vomito); dentro de los agentes identificados tenemos: </a:t>
            </a:r>
            <a:r>
              <a:rPr lang="es-CO" sz="1200" i="1" dirty="0" err="1">
                <a:latin typeface="Arial Narrow" panose="020B0606020202030204" pitchFamily="34" charset="0"/>
              </a:rPr>
              <a:t>Escherichia</a:t>
            </a:r>
            <a:r>
              <a:rPr lang="es-CO" sz="1200" i="1" dirty="0">
                <a:latin typeface="Arial Narrow" panose="020B0606020202030204" pitchFamily="34" charset="0"/>
              </a:rPr>
              <a:t> </a:t>
            </a:r>
            <a:r>
              <a:rPr lang="es-CO" sz="1200" i="1" dirty="0" err="1">
                <a:latin typeface="Arial Narrow" panose="020B0606020202030204" pitchFamily="34" charset="0"/>
              </a:rPr>
              <a:t>coli</a:t>
            </a:r>
            <a:r>
              <a:rPr lang="es-CO" sz="1200" i="1" dirty="0">
                <a:latin typeface="Arial Narrow" panose="020B0606020202030204" pitchFamily="34" charset="0"/>
              </a:rPr>
              <a:t>, </a:t>
            </a:r>
            <a:r>
              <a:rPr lang="es-CO" sz="1200" dirty="0">
                <a:latin typeface="Arial Narrow" panose="020B0606020202030204" pitchFamily="34" charset="0"/>
              </a:rPr>
              <a:t>anfetaminas</a:t>
            </a:r>
            <a:r>
              <a:rPr lang="es-CO" sz="1200" i="1" dirty="0">
                <a:latin typeface="Arial Narrow" panose="020B0606020202030204" pitchFamily="34" charset="0"/>
              </a:rPr>
              <a:t>, toxina </a:t>
            </a:r>
            <a:r>
              <a:rPr lang="es-CO" sz="1200" i="1" dirty="0" err="1">
                <a:latin typeface="Arial Narrow" panose="020B0606020202030204" pitchFamily="34" charset="0"/>
              </a:rPr>
              <a:t>cereulida</a:t>
            </a:r>
            <a:r>
              <a:rPr lang="es-CO" sz="1200" i="1" dirty="0">
                <a:latin typeface="Arial Narrow" panose="020B0606020202030204" pitchFamily="34" charset="0"/>
              </a:rPr>
              <a:t>, Coliformes totales, </a:t>
            </a:r>
            <a:r>
              <a:rPr lang="es-CO" sz="1200" dirty="0">
                <a:latin typeface="Arial Narrow" panose="020B0606020202030204" pitchFamily="34" charset="0"/>
              </a:rPr>
              <a:t>THC.</a:t>
            </a:r>
            <a:r>
              <a:rPr lang="es-CO" sz="1200" i="1" dirty="0">
                <a:latin typeface="Arial Narrow" panose="020B0606020202030204" pitchFamily="34" charset="0"/>
              </a:rPr>
              <a:t> </a:t>
            </a:r>
            <a:r>
              <a:rPr lang="es-ES" sz="12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14160" y="7062589"/>
            <a:ext cx="7141706" cy="42830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46194" y="7171715"/>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10930" y="5336121"/>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322560" y="6218448"/>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260481" y="5691147"/>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130894" y="6726317"/>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0" y="4464726"/>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VI de 2026(p)</a:t>
            </a:r>
            <a:endParaRPr lang="es-ES" sz="1100" dirty="0">
              <a:latin typeface="Arial Narrow" panose="020B0606020202030204" pitchFamily="34" charset="0"/>
            </a:endParaRPr>
          </a:p>
        </p:txBody>
      </p:sp>
      <p:pic>
        <p:nvPicPr>
          <p:cNvPr id="4" name="Imagen 3">
            <a:extLst>
              <a:ext uri="{FF2B5EF4-FFF2-40B4-BE49-F238E27FC236}">
                <a16:creationId xmlns:a16="http://schemas.microsoft.com/office/drawing/2014/main" id="{3F11853D-BC46-4446-B152-11C6608BA8A6}"/>
              </a:ext>
            </a:extLst>
          </p:cNvPr>
          <p:cNvPicPr>
            <a:picLocks noChangeAspect="1"/>
          </p:cNvPicPr>
          <p:nvPr/>
        </p:nvPicPr>
        <p:blipFill>
          <a:blip r:embed="rId2"/>
          <a:stretch>
            <a:fillRect/>
          </a:stretch>
        </p:blipFill>
        <p:spPr>
          <a:xfrm>
            <a:off x="11147" y="508854"/>
            <a:ext cx="7200900" cy="3668494"/>
          </a:xfrm>
          <a:prstGeom prst="rect">
            <a:avLst/>
          </a:prstGeom>
        </p:spPr>
      </p:pic>
    </p:spTree>
    <p:extLst>
      <p:ext uri="{BB962C8B-B14F-4D97-AF65-F5344CB8AC3E}">
        <p14:creationId xmlns:p14="http://schemas.microsoft.com/office/powerpoint/2010/main" val="723695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06 - 2026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06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1202</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aumentó en un 8,9%</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06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21</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396776" y="8342291"/>
            <a:ext cx="1236236"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43,1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51,6% (620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a:extLst>
              <a:ext uri="{96DAC541-7B7A-43D3-8B79-37D633B846F1}">
                <asvg:svgBlip xmlns:asvg="http://schemas.microsoft.com/office/drawing/2016/SVG/main" xmlns="" r:embed="rId5"/>
              </a:ext>
            </a:extLst>
          </a:blip>
          <a:srcRect/>
          <a:stretch/>
        </p:blipFill>
        <p:spPr>
          <a:xfrm>
            <a:off x="2138658" y="733216"/>
            <a:ext cx="5045794" cy="2413913"/>
          </a:xfrm>
          <a:prstGeom prst="rect">
            <a:avLst/>
          </a:prstGeom>
        </p:spPr>
      </p:pic>
      <p:graphicFrame>
        <p:nvGraphicFramePr>
          <p:cNvPr id="3"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71864" y="3891619"/>
          <a:ext cx="5053319" cy="27797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916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06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35,52%</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64,48%</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0,58%</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0,08%</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97,5%</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64,98%</a:t>
              </a:r>
            </a:p>
            <a:p>
              <a:pPr algn="ctr"/>
              <a:r>
                <a:rPr lang="es-ES" sz="1100" b="1" dirty="0">
                  <a:solidFill>
                    <a:schemeClr val="tx1"/>
                  </a:solidFill>
                  <a:latin typeface="Arial Narrow" panose="020B0606020202030204" pitchFamily="34" charset="0"/>
                </a:rPr>
                <a:t>Régimen subsidiado: 30,37%</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0,39%</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1,18%</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0,55%</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22</a:t>
            </a:r>
            <a:endParaRPr lang="es-ES" sz="1050" b="1" dirty="0">
              <a:latin typeface="Arial Narrow" panose="020B0606020202030204" pitchFamily="34" charset="0"/>
            </a:endParaRPr>
          </a:p>
        </p:txBody>
      </p:sp>
      <p:sp>
        <p:nvSpPr>
          <p:cNvPr id="67" name="66 Rectángulo"/>
          <p:cNvSpPr/>
          <p:nvPr/>
        </p:nvSpPr>
        <p:spPr>
          <a:xfrm>
            <a:off x="3285509" y="7660781"/>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68" name="67 Rectángulo"/>
          <p:cNvSpPr/>
          <p:nvPr/>
        </p:nvSpPr>
        <p:spPr>
          <a:xfrm>
            <a:off x="2372856" y="7671662"/>
            <a:ext cx="649537" cy="276999"/>
          </a:xfrm>
          <a:prstGeom prst="rect">
            <a:avLst/>
          </a:prstGeom>
        </p:spPr>
        <p:txBody>
          <a:bodyPr wrap="none">
            <a:spAutoFit/>
          </a:bodyPr>
          <a:lstStyle/>
          <a:p>
            <a:r>
              <a:rPr lang="es-ES" sz="1200" b="1" dirty="0">
                <a:latin typeface="Arial Narrow" panose="020B0606020202030204" pitchFamily="34" charset="0"/>
              </a:rPr>
              <a:t>7 casos</a:t>
            </a:r>
            <a:endParaRPr lang="es-CO" sz="1200" dirty="0"/>
          </a:p>
        </p:txBody>
      </p:sp>
      <p:sp>
        <p:nvSpPr>
          <p:cNvPr id="69" name="68 Rectángulo"/>
          <p:cNvSpPr/>
          <p:nvPr/>
        </p:nvSpPr>
        <p:spPr>
          <a:xfrm>
            <a:off x="218005" y="7668344"/>
            <a:ext cx="790601" cy="276999"/>
          </a:xfrm>
          <a:prstGeom prst="rect">
            <a:avLst/>
          </a:prstGeom>
        </p:spPr>
        <p:txBody>
          <a:bodyPr wrap="none">
            <a:spAutoFit/>
          </a:bodyPr>
          <a:lstStyle/>
          <a:p>
            <a:r>
              <a:rPr lang="es-ES" sz="1200" b="1" dirty="0">
                <a:latin typeface="Arial Narrow" panose="020B0606020202030204" pitchFamily="34" charset="0"/>
              </a:rPr>
              <a:t>427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775 casos</a:t>
            </a:r>
            <a:endParaRPr lang="es-CO" sz="1200" dirty="0"/>
          </a:p>
        </p:txBody>
      </p:sp>
      <p:sp>
        <p:nvSpPr>
          <p:cNvPr id="71" name="70 Rectángulo"/>
          <p:cNvSpPr/>
          <p:nvPr/>
        </p:nvSpPr>
        <p:spPr>
          <a:xfrm>
            <a:off x="4432806" y="7674681"/>
            <a:ext cx="720069" cy="276999"/>
          </a:xfrm>
          <a:prstGeom prst="rect">
            <a:avLst/>
          </a:prstGeom>
        </p:spPr>
        <p:txBody>
          <a:bodyPr wrap="none">
            <a:spAutoFit/>
          </a:bodyPr>
          <a:lstStyle/>
          <a:p>
            <a:r>
              <a:rPr lang="es-ES" sz="1200" b="1" dirty="0">
                <a:latin typeface="Arial Narrow" panose="020B0606020202030204" pitchFamily="34" charset="0"/>
              </a:rPr>
              <a:t>15 casos</a:t>
            </a:r>
            <a:endParaRPr lang="es-CO" sz="1200" dirty="0"/>
          </a:p>
        </p:txBody>
      </p:sp>
      <p:sp>
        <p:nvSpPr>
          <p:cNvPr id="72" name="71 Rectángulo"/>
          <p:cNvSpPr/>
          <p:nvPr/>
        </p:nvSpPr>
        <p:spPr>
          <a:xfrm>
            <a:off x="5387636" y="7668343"/>
            <a:ext cx="649537" cy="276999"/>
          </a:xfrm>
          <a:prstGeom prst="rect">
            <a:avLst/>
          </a:prstGeom>
        </p:spPr>
        <p:txBody>
          <a:bodyPr wrap="none">
            <a:spAutoFit/>
          </a:bodyPr>
          <a:lstStyle/>
          <a:p>
            <a:r>
              <a:rPr lang="es-ES" sz="1200" b="1" dirty="0">
                <a:latin typeface="Arial Narrow" panose="020B0606020202030204" pitchFamily="34" charset="0"/>
              </a:rPr>
              <a:t>5 casos</a:t>
            </a:r>
            <a:endParaRPr lang="es-CO" sz="1200" dirty="0"/>
          </a:p>
        </p:txBody>
      </p:sp>
      <p:sp>
        <p:nvSpPr>
          <p:cNvPr id="73" name="72 Rectángulo"/>
          <p:cNvSpPr/>
          <p:nvPr/>
        </p:nvSpPr>
        <p:spPr>
          <a:xfrm>
            <a:off x="6350638" y="7660780"/>
            <a:ext cx="649537" cy="276999"/>
          </a:xfrm>
          <a:prstGeom prst="rect">
            <a:avLst/>
          </a:prstGeom>
        </p:spPr>
        <p:txBody>
          <a:bodyPr wrap="none">
            <a:spAutoFit/>
          </a:bodyPr>
          <a:lstStyle/>
          <a:p>
            <a:r>
              <a:rPr lang="es-ES" sz="1200" b="1" dirty="0">
                <a:latin typeface="Arial Narrow" panose="020B0606020202030204" pitchFamily="34" charset="0"/>
              </a:rPr>
              <a:t>7 casos</a:t>
            </a:r>
            <a:endParaRPr lang="es-CO" sz="1200" dirty="0"/>
          </a:p>
        </p:txBody>
      </p:sp>
      <p:pic>
        <p:nvPicPr>
          <p:cNvPr id="3" name="Imagen 2">
            <a:extLst>
              <a:ext uri="{FF2B5EF4-FFF2-40B4-BE49-F238E27FC236}">
                <a16:creationId xmlns:a16="http://schemas.microsoft.com/office/drawing/2014/main" id="{76302913-D0C8-4ED9-AFEA-C291AD93D32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58316" y="531602"/>
            <a:ext cx="6449916" cy="5001976"/>
          </a:xfrm>
          <a:prstGeom prst="rect">
            <a:avLst/>
          </a:prstGeom>
        </p:spPr>
      </p:pic>
    </p:spTree>
    <p:extLst>
      <p:ext uri="{BB962C8B-B14F-4D97-AF65-F5344CB8AC3E}">
        <p14:creationId xmlns:p14="http://schemas.microsoft.com/office/powerpoint/2010/main" val="283527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..23</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06.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78,17%</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9,24%</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6,13%</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3,84%</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956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113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75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47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06.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06.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66,8% del total de los casos. La cobertura de las visitas de campo que realizan los psicólogos de la secretaría de salud es del 51,6</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06.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06  2026</a:t>
            </a:r>
          </a:p>
        </p:txBody>
      </p:sp>
      <p:graphicFrame>
        <p:nvGraphicFramePr>
          <p:cNvPr id="2" name="Gráfico 1">
            <a:extLst>
              <a:ext uri="{FF2B5EF4-FFF2-40B4-BE49-F238E27FC236}">
                <a16:creationId xmlns:a16="http://schemas.microsoft.com/office/drawing/2014/main" id="{2FEBFBCC-3A8D-41FE-B5B9-C84CA1B103D8}"/>
              </a:ext>
            </a:extLst>
          </p:cNvPr>
          <p:cNvGraphicFramePr>
            <a:graphicFrameLocks/>
          </p:cNvGraphicFramePr>
          <p:nvPr>
            <p:extLst/>
          </p:nvPr>
        </p:nvGraphicFramePr>
        <p:xfrm>
          <a:off x="-40142" y="2672437"/>
          <a:ext cx="3357573" cy="229096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 name="Gráfico 3">
            <a:extLst>
              <a:ext uri="{FF2B5EF4-FFF2-40B4-BE49-F238E27FC236}">
                <a16:creationId xmlns:a16="http://schemas.microsoft.com/office/drawing/2014/main" id="{ABC962FC-1F8B-48F7-9A3C-C6BABC613633}"/>
              </a:ext>
            </a:extLst>
          </p:cNvPr>
          <p:cNvGraphicFramePr>
            <a:graphicFrameLocks/>
          </p:cNvGraphicFramePr>
          <p:nvPr>
            <p:extLst/>
          </p:nvPr>
        </p:nvGraphicFramePr>
        <p:xfrm>
          <a:off x="3273604" y="2651152"/>
          <a:ext cx="3925448" cy="248578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Gráfico 4">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440209" y="5200161"/>
          <a:ext cx="4680521" cy="2379583"/>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891589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VI-2026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 VI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VI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3928</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40,5%, dado que para este momento del año 2025, se registraban 6612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VI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141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se evidencia aumento de casos en las semanas epidemiológicas 3 y 4</a:t>
            </a:r>
            <a:endParaRPr lang="es-CO" sz="1050" dirty="0">
              <a:solidFill>
                <a:sysClr val="windowText" lastClr="000000"/>
              </a:solidFill>
            </a:endParaRPr>
          </a:p>
        </p:txBody>
      </p:sp>
      <p:pic>
        <p:nvPicPr>
          <p:cNvPr id="26" name="Imagen 25">
            <a:extLst>
              <a:ext uri="{FF2B5EF4-FFF2-40B4-BE49-F238E27FC236}">
                <a16:creationId xmlns:a16="http://schemas.microsoft.com/office/drawing/2014/main" id="{CC3E3BC1-F667-40E1-83B5-C1393B25F80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573495" y="1743075"/>
            <a:ext cx="4578753" cy="2287774"/>
          </a:xfrm>
          <a:prstGeom prst="rect">
            <a:avLst/>
          </a:prstGeom>
        </p:spPr>
      </p:pic>
      <p:pic>
        <p:nvPicPr>
          <p:cNvPr id="27" name="Imagen 26">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6218223"/>
            <a:ext cx="5026718" cy="1941163"/>
          </a:xfrm>
          <a:prstGeom prst="rect">
            <a:avLst/>
          </a:prstGeom>
        </p:spPr>
      </p:pic>
    </p:spTree>
    <p:extLst>
      <p:ext uri="{BB962C8B-B14F-4D97-AF65-F5344CB8AC3E}">
        <p14:creationId xmlns:p14="http://schemas.microsoft.com/office/powerpoint/2010/main" val="4251652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VI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VI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VI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52,5</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2061</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34,6</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1361</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9</a:t>
            </a:r>
            <a:r>
              <a:rPr lang="es-ES" sz="2200" b="1" dirty="0">
                <a:solidFill>
                  <a:srgbClr val="404040"/>
                </a:solidFill>
                <a:effectLst/>
                <a:latin typeface="Arial" panose="020B0604020202020204" pitchFamily="34" charset="0"/>
                <a:ea typeface="Arial MT"/>
                <a:cs typeface="Arial MT"/>
              </a:rPr>
              <a:t>,7</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382</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3,2</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124</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233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55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VI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VI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VI 2026p.</a:t>
            </a:r>
          </a:p>
        </p:txBody>
      </p:sp>
      <p:pic>
        <p:nvPicPr>
          <p:cNvPr id="33" name="Imagen 32">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4" y="1567542"/>
            <a:ext cx="2580595" cy="1551103"/>
          </a:xfrm>
          <a:prstGeom prst="rect">
            <a:avLst/>
          </a:prstGeom>
        </p:spPr>
      </p:pic>
      <p:pic>
        <p:nvPicPr>
          <p:cNvPr id="34" name="Imagen 33">
            <a:extLst>
              <a:ext uri="{FF2B5EF4-FFF2-40B4-BE49-F238E27FC236}">
                <a16:creationId xmlns:a16="http://schemas.microsoft.com/office/drawing/2014/main" id="{482CE429-534C-4E74-8276-45957A023D8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44339" y="3567231"/>
            <a:ext cx="3411041" cy="1972070"/>
          </a:xfrm>
          <a:prstGeom prst="rect">
            <a:avLst/>
          </a:prstGeom>
        </p:spPr>
      </p:pic>
      <p:pic>
        <p:nvPicPr>
          <p:cNvPr id="35" name="Imagen 34">
            <a:extLst>
              <a:ext uri="{FF2B5EF4-FFF2-40B4-BE49-F238E27FC236}">
                <a16:creationId xmlns:a16="http://schemas.microsoft.com/office/drawing/2014/main" id="{192BD887-0F93-48CB-8DC6-A9350C49627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84546" y="6609090"/>
            <a:ext cx="2819669" cy="1985602"/>
          </a:xfrm>
          <a:prstGeom prst="rect">
            <a:avLst/>
          </a:prstGeom>
        </p:spPr>
      </p:pic>
    </p:spTree>
    <p:extLst>
      <p:ext uri="{BB962C8B-B14F-4D97-AF65-F5344CB8AC3E}">
        <p14:creationId xmlns:p14="http://schemas.microsoft.com/office/powerpoint/2010/main" val="2807048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VI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26</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3"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4"/>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5"/>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6"/>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64,1%</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0,7%</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22,0%</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7">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8">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56,1%</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38,9%</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2,0%</a:t>
              </a:r>
            </a:p>
            <a:p>
              <a:pPr algn="ctr">
                <a:buClr>
                  <a:srgbClr val="000000"/>
                </a:buClr>
              </a:pPr>
              <a:r>
                <a:rPr lang="es-ES" sz="1000" b="1" dirty="0">
                  <a:solidFill>
                    <a:schemeClr val="dk1"/>
                  </a:solidFill>
                  <a:latin typeface="Arial Narrow"/>
                  <a:sym typeface="Arial"/>
                </a:rPr>
                <a:t>Indeterminado 1,2%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95,9%</a:t>
            </a:r>
          </a:p>
          <a:p>
            <a:pPr algn="ctr">
              <a:buClr>
                <a:srgbClr val="000000"/>
              </a:buClr>
            </a:pPr>
            <a:r>
              <a:rPr lang="es-ES" sz="1200" b="1" dirty="0">
                <a:solidFill>
                  <a:schemeClr val="dk1"/>
                </a:solidFill>
                <a:latin typeface="Arial Narrow"/>
                <a:sym typeface="Arial"/>
              </a:rPr>
              <a:t>3768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2,8%</a:t>
                </a:r>
              </a:p>
              <a:p>
                <a:pPr algn="ctr"/>
                <a:r>
                  <a:rPr lang="es-ES" sz="1200" b="1" dirty="0">
                    <a:solidFill>
                      <a:schemeClr val="tx1"/>
                    </a:solidFill>
                    <a:latin typeface="Arial Narrow" panose="020B0606020202030204" pitchFamily="34" charset="0"/>
                  </a:rPr>
                  <a:t>115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0,2%</a:t>
                </a:r>
              </a:p>
              <a:p>
                <a:pPr algn="ctr"/>
                <a:r>
                  <a:rPr lang="es-ES" sz="1200" b="1" dirty="0">
                    <a:solidFill>
                      <a:schemeClr val="tx1"/>
                    </a:solidFill>
                    <a:latin typeface="Arial Narrow" panose="020B0606020202030204" pitchFamily="34" charset="0"/>
                  </a:rPr>
                  <a:t>7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1,5%</a:t>
              </a:r>
            </a:p>
            <a:p>
              <a:pPr algn="ctr"/>
              <a:r>
                <a:rPr lang="es-ES" sz="1200" b="1" dirty="0">
                  <a:solidFill>
                    <a:schemeClr val="tx1"/>
                  </a:solidFill>
                  <a:latin typeface="Arial Narrow" panose="020B0606020202030204" pitchFamily="34" charset="0"/>
                </a:rPr>
                <a:t>57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0,6% </a:t>
              </a:r>
            </a:p>
            <a:p>
              <a:pPr algn="ctr"/>
              <a:r>
                <a:rPr lang="es-ES" sz="1200" b="1" dirty="0">
                  <a:solidFill>
                    <a:schemeClr val="tx1"/>
                  </a:solidFill>
                  <a:latin typeface="Arial Narrow" panose="020B0606020202030204" pitchFamily="34" charset="0"/>
                  <a:sym typeface="Calibri"/>
                </a:rPr>
                <a:t>26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VI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1,0%</a:t>
              </a:r>
            </a:p>
            <a:p>
              <a:pPr algn="ctr"/>
              <a:r>
                <a:rPr lang="es-ES" sz="1200" b="1" dirty="0">
                  <a:solidFill>
                    <a:schemeClr val="tx1"/>
                  </a:solidFill>
                  <a:latin typeface="Arial Narrow" panose="020B0606020202030204" pitchFamily="34" charset="0"/>
                  <a:sym typeface="Calibri"/>
                </a:rPr>
                <a:t>40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3,3%</a:t>
              </a:r>
            </a:p>
            <a:p>
              <a:pPr algn="ctr"/>
              <a:r>
                <a:rPr lang="es-ES" sz="1200" b="1" dirty="0">
                  <a:solidFill>
                    <a:schemeClr val="tx1"/>
                  </a:solidFill>
                  <a:latin typeface="Arial Narrow" panose="020B0606020202030204" pitchFamily="34" charset="0"/>
                  <a:sym typeface="Calibri"/>
                </a:rPr>
                <a:t>136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464365"/>
              <a:ext cx="1300989" cy="461665"/>
            </a:xfrm>
            <a:prstGeom prst="rect">
              <a:avLst/>
            </a:prstGeom>
            <a:noFill/>
          </p:spPr>
          <p:txBody>
            <a:bodyPr wrap="square" rtlCol="0">
              <a:spAutoFit/>
            </a:bodyPr>
            <a:lstStyle/>
            <a:p>
              <a:pPr algn="ctr"/>
              <a:r>
                <a:rPr lang="es-ES" sz="1200" b="1" u="sng" dirty="0">
                  <a:latin typeface="Arial Narrow" panose="020B0606020202030204" pitchFamily="34" charset="0"/>
                </a:rPr>
                <a:t>Victimas Violencia Armada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1,4%</a:t>
              </a:r>
            </a:p>
            <a:p>
              <a:pPr algn="ctr"/>
              <a:r>
                <a:rPr lang="es-ES" sz="1200" b="1" dirty="0">
                  <a:solidFill>
                    <a:schemeClr val="tx1"/>
                  </a:solidFill>
                  <a:latin typeface="Arial Narrow" panose="020B0606020202030204" pitchFamily="34" charset="0"/>
                  <a:sym typeface="Calibri"/>
                </a:rPr>
                <a:t>58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1,1%</a:t>
              </a:r>
            </a:p>
            <a:p>
              <a:pPr algn="ctr"/>
              <a:r>
                <a:rPr lang="es-ES" sz="1200" b="1" dirty="0">
                  <a:solidFill>
                    <a:schemeClr val="tx1"/>
                  </a:solidFill>
                  <a:latin typeface="Arial Narrow" panose="020B0606020202030204" pitchFamily="34" charset="0"/>
                  <a:sym typeface="Calibri"/>
                </a:rPr>
                <a:t>43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3">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4"/>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0,3%</a:t>
              </a:r>
            </a:p>
            <a:p>
              <a:pPr algn="ctr"/>
              <a:r>
                <a:rPr lang="es-ES" sz="1200" b="1" dirty="0">
                  <a:solidFill>
                    <a:schemeClr val="tx1"/>
                  </a:solidFill>
                  <a:latin typeface="Arial Narrow" panose="020B0606020202030204" pitchFamily="34" charset="0"/>
                  <a:sym typeface="Calibri"/>
                </a:rPr>
                <a:t>14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0,1%</a:t>
              </a:r>
            </a:p>
            <a:p>
              <a:pPr algn="ctr"/>
              <a:r>
                <a:rPr lang="es-ES" sz="1200" b="1" dirty="0">
                  <a:solidFill>
                    <a:schemeClr val="tx1"/>
                  </a:solidFill>
                  <a:latin typeface="Arial Narrow" panose="020B0606020202030204" pitchFamily="34" charset="0"/>
                  <a:sym typeface="Calibri"/>
                </a:rPr>
                <a:t>4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17,7%</a:t>
              </a:r>
            </a:p>
            <a:p>
              <a:pPr algn="ctr">
                <a:buClr>
                  <a:srgbClr val="000000"/>
                </a:buClr>
              </a:pPr>
              <a:r>
                <a:rPr lang="es-ES" sz="1200" b="1" dirty="0">
                  <a:solidFill>
                    <a:schemeClr val="dk1"/>
                  </a:solidFill>
                  <a:latin typeface="Arial Narrow"/>
                  <a:sym typeface="Arial"/>
                </a:rPr>
                <a:t>696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4,1%</a:t>
            </a:r>
          </a:p>
          <a:p>
            <a:pPr algn="ctr">
              <a:buClr>
                <a:srgbClr val="000000"/>
              </a:buClr>
            </a:pPr>
            <a:r>
              <a:rPr lang="es-ES" sz="1200" b="1" dirty="0">
                <a:solidFill>
                  <a:schemeClr val="dk1"/>
                </a:solidFill>
                <a:latin typeface="Arial Narrow"/>
                <a:sym typeface="Arial"/>
              </a:rPr>
              <a:t>160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0,08%</a:t>
            </a:r>
          </a:p>
          <a:p>
            <a:pPr algn="ctr">
              <a:buClr>
                <a:srgbClr val="000000"/>
              </a:buClr>
            </a:pPr>
            <a:r>
              <a:rPr lang="es-ES" sz="1200" b="1" dirty="0">
                <a:solidFill>
                  <a:schemeClr val="dk1"/>
                </a:solidFill>
                <a:latin typeface="Arial Narrow"/>
                <a:sym typeface="Arial"/>
              </a:rPr>
              <a:t>3 casos</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1,7%</a:t>
            </a:r>
          </a:p>
        </p:txBody>
      </p:sp>
    </p:spTree>
    <p:extLst>
      <p:ext uri="{BB962C8B-B14F-4D97-AF65-F5344CB8AC3E}">
        <p14:creationId xmlns:p14="http://schemas.microsoft.com/office/powerpoint/2010/main" val="2582075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2061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27 </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17,5%</a:t>
              </a:r>
            </a:p>
            <a:p>
              <a:pPr algn="ctr"/>
              <a:r>
                <a:rPr lang="es-ES" sz="1200" b="1" dirty="0">
                  <a:solidFill>
                    <a:schemeClr val="tx1"/>
                  </a:solidFill>
                  <a:latin typeface="Arial Narrow" panose="020B0606020202030204" pitchFamily="34" charset="0"/>
                </a:rPr>
                <a:t>361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82,5%</a:t>
              </a:r>
            </a:p>
            <a:p>
              <a:pPr algn="ctr"/>
              <a:r>
                <a:rPr lang="es-ES" sz="1200" b="1" dirty="0">
                  <a:solidFill>
                    <a:schemeClr val="tx1"/>
                  </a:solidFill>
                  <a:latin typeface="Arial Narrow" panose="020B0606020202030204" pitchFamily="34" charset="0"/>
                </a:rPr>
                <a:t>1700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78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a:t>
            </a:r>
            <a:r>
              <a:rPr lang="es-ES" sz="1200" dirty="0">
                <a:latin typeface="Arial Narrow" panose="020B0606020202030204" pitchFamily="34" charset="0"/>
                <a:ea typeface="Cambria" panose="02040503050406030204" pitchFamily="18" charset="0"/>
              </a:rPr>
              <a:t>38,8</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(62,1%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VI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VI–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VI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122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29 casos x 100 000 hombres habitantes del Distrito</a:t>
            </a:r>
          </a:p>
        </p:txBody>
      </p:sp>
      <p:pic>
        <p:nvPicPr>
          <p:cNvPr id="33" name="Imagen 32">
            <a:extLst>
              <a:ext uri="{FF2B5EF4-FFF2-40B4-BE49-F238E27FC236}">
                <a16:creationId xmlns:a16="http://schemas.microsoft.com/office/drawing/2014/main" id="{F1D7DE42-3844-4C8B-81A7-F8E75DC23F0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02750" y="3335313"/>
            <a:ext cx="4076232" cy="2944621"/>
          </a:xfrm>
          <a:prstGeom prst="rect">
            <a:avLst/>
          </a:prstGeom>
        </p:spPr>
      </p:pic>
    </p:spTree>
    <p:extLst>
      <p:ext uri="{BB962C8B-B14F-4D97-AF65-F5344CB8AC3E}">
        <p14:creationId xmlns:p14="http://schemas.microsoft.com/office/powerpoint/2010/main" val="1951839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Imagen 63">
            <a:extLst>
              <a:ext uri="{FF2B5EF4-FFF2-40B4-BE49-F238E27FC236}">
                <a16:creationId xmlns:a16="http://schemas.microsoft.com/office/drawing/2014/main" id="{7EBBF245-DBBD-47A9-8E97-C8AA9C0E3732}"/>
              </a:ext>
            </a:extLst>
          </p:cNvPr>
          <p:cNvPicPr/>
          <p:nvPr/>
        </p:nvPicPr>
        <p:blipFill>
          <a:blip r:embed="rId2"/>
          <a:stretch>
            <a:fillRect/>
          </a:stretch>
        </p:blipFill>
        <p:spPr>
          <a:xfrm>
            <a:off x="2393850" y="6126306"/>
            <a:ext cx="4764538" cy="1693735"/>
          </a:xfrm>
          <a:prstGeom prst="rect">
            <a:avLst/>
          </a:prstGeom>
        </p:spPr>
      </p:pic>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VI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24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24,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24 acumulado de 2026.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65,7%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135 casos</a:t>
              </a:r>
            </a:p>
            <a:p>
              <a:pPr algn="ctr"/>
              <a:r>
                <a:rPr lang="es-ES" sz="1200" b="1" dirty="0">
                  <a:solidFill>
                    <a:schemeClr val="tx1"/>
                  </a:solidFill>
                  <a:latin typeface="Arial Narrow" panose="020B0606020202030204" pitchFamily="34" charset="0"/>
                </a:rPr>
                <a:t>45,9%</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159 casos</a:t>
              </a:r>
            </a:p>
            <a:p>
              <a:pPr algn="ctr"/>
              <a:r>
                <a:rPr lang="es-ES" sz="1200" b="1" dirty="0">
                  <a:solidFill>
                    <a:schemeClr val="tx1"/>
                  </a:solidFill>
                  <a:latin typeface="Arial Narrow" panose="020B0606020202030204" pitchFamily="34" charset="0"/>
                </a:rPr>
                <a:t>54,1%</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6"/>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4" name="Imagen 3">
            <a:extLst>
              <a:ext uri="{FF2B5EF4-FFF2-40B4-BE49-F238E27FC236}">
                <a16:creationId xmlns:a16="http://schemas.microsoft.com/office/drawing/2014/main" id="{C6260B5F-03E1-408C-9450-BCAAE87F4C9D}"/>
              </a:ext>
            </a:extLst>
          </p:cNvPr>
          <p:cNvPicPr>
            <a:picLocks noChangeAspect="1"/>
          </p:cNvPicPr>
          <p:nvPr/>
        </p:nvPicPr>
        <p:blipFill>
          <a:blip r:embed="rId7"/>
          <a:stretch>
            <a:fillRect/>
          </a:stretch>
        </p:blipFill>
        <p:spPr>
          <a:xfrm>
            <a:off x="2250493" y="393709"/>
            <a:ext cx="4907895" cy="1550328"/>
          </a:xfrm>
          <a:prstGeom prst="rect">
            <a:avLst/>
          </a:prstGeom>
        </p:spPr>
      </p:pic>
      <p:pic>
        <p:nvPicPr>
          <p:cNvPr id="62" name="Imagen 61">
            <a:extLst>
              <a:ext uri="{FF2B5EF4-FFF2-40B4-BE49-F238E27FC236}">
                <a16:creationId xmlns:a16="http://schemas.microsoft.com/office/drawing/2014/main" id="{8BD7F048-8C18-4FFA-93D3-74593DBE2021}"/>
              </a:ext>
            </a:extLst>
          </p:cNvPr>
          <p:cNvPicPr/>
          <p:nvPr/>
        </p:nvPicPr>
        <p:blipFill>
          <a:blip r:embed="rId8"/>
          <a:stretch>
            <a:fillRect/>
          </a:stretch>
        </p:blipFill>
        <p:spPr>
          <a:xfrm>
            <a:off x="1494616" y="2051719"/>
            <a:ext cx="5655074" cy="1624971"/>
          </a:xfrm>
          <a:prstGeom prst="rect">
            <a:avLst/>
          </a:prstGeom>
        </p:spPr>
      </p:pic>
      <p:pic>
        <p:nvPicPr>
          <p:cNvPr id="63" name="Imagen 62">
            <a:extLst>
              <a:ext uri="{FF2B5EF4-FFF2-40B4-BE49-F238E27FC236}">
                <a16:creationId xmlns:a16="http://schemas.microsoft.com/office/drawing/2014/main" id="{690B273A-A9A5-4B36-820A-CB250768DF22}"/>
              </a:ext>
            </a:extLst>
          </p:cNvPr>
          <p:cNvPicPr/>
          <p:nvPr/>
        </p:nvPicPr>
        <p:blipFill>
          <a:blip r:embed="rId9"/>
          <a:stretch>
            <a:fillRect/>
          </a:stretch>
        </p:blipFill>
        <p:spPr>
          <a:xfrm>
            <a:off x="1494616" y="3799400"/>
            <a:ext cx="5655074" cy="1690447"/>
          </a:xfrm>
          <a:prstGeom prst="rect">
            <a:avLst/>
          </a:prstGeom>
        </p:spPr>
      </p:pic>
      <p:pic>
        <p:nvPicPr>
          <p:cNvPr id="6" name="Imagen 5">
            <a:extLst>
              <a:ext uri="{FF2B5EF4-FFF2-40B4-BE49-F238E27FC236}">
                <a16:creationId xmlns:a16="http://schemas.microsoft.com/office/drawing/2014/main" id="{7854A48F-FEC2-4850-8CBF-1EE40FB6997B}"/>
              </a:ext>
            </a:extLst>
          </p:cNvPr>
          <p:cNvPicPr>
            <a:picLocks noChangeAspect="1"/>
          </p:cNvPicPr>
          <p:nvPr/>
        </p:nvPicPr>
        <p:blipFill>
          <a:blip r:embed="rId10"/>
          <a:stretch>
            <a:fillRect/>
          </a:stretch>
        </p:blipFill>
        <p:spPr>
          <a:xfrm>
            <a:off x="1592334" y="7500576"/>
            <a:ext cx="1714857" cy="1462185"/>
          </a:xfrm>
          <a:prstGeom prst="rect">
            <a:avLst/>
          </a:prstGeom>
        </p:spPr>
      </p:pic>
    </p:spTree>
    <p:extLst>
      <p:ext uri="{BB962C8B-B14F-4D97-AF65-F5344CB8AC3E}">
        <p14:creationId xmlns:p14="http://schemas.microsoft.com/office/powerpoint/2010/main" val="375972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0EC04AC-C591-439B-952B-9CC937287504}"/>
              </a:ext>
            </a:extLst>
          </p:cNvPr>
          <p:cNvPicPr>
            <a:picLocks noChangeAspect="1"/>
          </p:cNvPicPr>
          <p:nvPr/>
        </p:nvPicPr>
        <p:blipFill>
          <a:blip r:embed="rId2"/>
          <a:stretch>
            <a:fillRect/>
          </a:stretch>
        </p:blipFill>
        <p:spPr>
          <a:xfrm>
            <a:off x="51179" y="539770"/>
            <a:ext cx="6724650" cy="1666875"/>
          </a:xfrm>
          <a:prstGeom prst="rect">
            <a:avLst/>
          </a:prstGeom>
        </p:spPr>
      </p:pic>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1,4%</a:t>
            </a:r>
          </a:p>
          <a:p>
            <a:pPr algn="ctr"/>
            <a:r>
              <a:rPr lang="es-ES" sz="1050" b="1" dirty="0">
                <a:solidFill>
                  <a:schemeClr val="tx1"/>
                </a:solidFill>
                <a:latin typeface="Arial Narrow" panose="020B0606020202030204" pitchFamily="34" charset="0"/>
              </a:rPr>
              <a:t>4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     </a:t>
            </a:r>
          </a:p>
          <a:p>
            <a:pPr algn="ctr"/>
            <a:r>
              <a:rPr lang="es-ES" sz="1050" b="1" dirty="0">
                <a:solidFill>
                  <a:schemeClr val="tx1"/>
                </a:solidFill>
                <a:latin typeface="Arial Narrow" panose="020B0606020202030204" pitchFamily="34" charset="0"/>
              </a:rPr>
              <a:t>0 casos</a:t>
            </a:r>
          </a:p>
        </p:txBody>
      </p:sp>
      <p:pic>
        <p:nvPicPr>
          <p:cNvPr id="74"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4486755"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770763" y="3427332"/>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0,7%</a:t>
            </a:r>
          </a:p>
          <a:p>
            <a:pPr algn="ctr"/>
            <a:r>
              <a:rPr lang="es-ES" sz="1050" b="1" dirty="0">
                <a:solidFill>
                  <a:schemeClr val="tx1"/>
                </a:solidFill>
                <a:latin typeface="Arial Narrow" panose="020B0606020202030204" pitchFamily="34" charset="0"/>
              </a:rPr>
              <a:t>2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5305577" y="2703498"/>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81512" y="3175388"/>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5"/>
          <a:stretch>
            <a:fillRect/>
          </a:stretch>
        </p:blipFill>
        <p:spPr>
          <a:xfrm>
            <a:off x="1659337" y="2757111"/>
            <a:ext cx="475198" cy="445497"/>
          </a:xfrm>
          <a:prstGeom prst="rect">
            <a:avLst/>
          </a:prstGeom>
        </p:spPr>
      </p:pic>
      <p:pic>
        <p:nvPicPr>
          <p:cNvPr id="133" name="Imagen 132"/>
          <p:cNvPicPr>
            <a:picLocks noChangeAspect="1"/>
          </p:cNvPicPr>
          <p:nvPr/>
        </p:nvPicPr>
        <p:blipFill>
          <a:blip r:embed="rId6"/>
          <a:stretch>
            <a:fillRect/>
          </a:stretch>
        </p:blipFill>
        <p:spPr>
          <a:xfrm>
            <a:off x="3845783" y="2744847"/>
            <a:ext cx="539746" cy="493598"/>
          </a:xfrm>
          <a:prstGeom prst="rect">
            <a:avLst/>
          </a:prstGeom>
        </p:spPr>
      </p:pic>
      <p:sp>
        <p:nvSpPr>
          <p:cNvPr id="59" name="9 Rectángulo"/>
          <p:cNvSpPr/>
          <p:nvPr/>
        </p:nvSpPr>
        <p:spPr>
          <a:xfrm>
            <a:off x="2182361"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2311195"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0,3%</a:t>
            </a:r>
          </a:p>
          <a:p>
            <a:pPr algn="ctr"/>
            <a:r>
              <a:rPr lang="es-ES" sz="1050" b="1" dirty="0">
                <a:solidFill>
                  <a:schemeClr val="tx1"/>
                </a:solidFill>
                <a:latin typeface="Arial Narrow" panose="020B0606020202030204" pitchFamily="34" charset="0"/>
              </a:rPr>
              <a:t>1 casos</a:t>
            </a:r>
          </a:p>
        </p:txBody>
      </p:sp>
      <p:pic>
        <p:nvPicPr>
          <p:cNvPr id="24" name="Imagen 23"/>
          <p:cNvPicPr>
            <a:picLocks noChangeAspect="1"/>
          </p:cNvPicPr>
          <p:nvPr/>
        </p:nvPicPr>
        <p:blipFill>
          <a:blip r:embed="rId7"/>
          <a:stretch>
            <a:fillRect/>
          </a:stretch>
        </p:blipFill>
        <p:spPr>
          <a:xfrm>
            <a:off x="5698667" y="8094090"/>
            <a:ext cx="1451023" cy="996582"/>
          </a:xfrm>
          <a:prstGeom prst="rect">
            <a:avLst/>
          </a:prstGeom>
        </p:spPr>
      </p:pic>
      <p:pic>
        <p:nvPicPr>
          <p:cNvPr id="49" name="Imagen 48"/>
          <p:cNvPicPr>
            <a:picLocks noChangeAspect="1"/>
          </p:cNvPicPr>
          <p:nvPr/>
        </p:nvPicPr>
        <p:blipFill>
          <a:blip r:embed="rId8"/>
          <a:stretch>
            <a:fillRect/>
          </a:stretch>
        </p:blipFill>
        <p:spPr>
          <a:xfrm>
            <a:off x="3158212" y="2781897"/>
            <a:ext cx="503030" cy="441792"/>
          </a:xfrm>
          <a:prstGeom prst="rect">
            <a:avLst/>
          </a:prstGeom>
        </p:spPr>
      </p:pic>
      <p:sp>
        <p:nvSpPr>
          <p:cNvPr id="50" name="43 Rectángulo redondeado"/>
          <p:cNvSpPr/>
          <p:nvPr/>
        </p:nvSpPr>
        <p:spPr>
          <a:xfrm>
            <a:off x="3034998" y="3421771"/>
            <a:ext cx="694039"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0,3%</a:t>
            </a:r>
          </a:p>
          <a:p>
            <a:pPr algn="ctr"/>
            <a:r>
              <a:rPr lang="es-ES" sz="1050" b="1" dirty="0">
                <a:solidFill>
                  <a:schemeClr val="tx1"/>
                </a:solidFill>
                <a:latin typeface="Arial Narrow" panose="020B0606020202030204" pitchFamily="34" charset="0"/>
              </a:rPr>
              <a:t>1 casos</a:t>
            </a:r>
          </a:p>
        </p:txBody>
      </p:sp>
      <p:sp>
        <p:nvSpPr>
          <p:cNvPr id="51" name="9 Rectángulo"/>
          <p:cNvSpPr/>
          <p:nvPr/>
        </p:nvSpPr>
        <p:spPr>
          <a:xfrm>
            <a:off x="2949292" y="3181829"/>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5875646" y="342686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9"/>
          <a:stretch>
            <a:fillRect/>
          </a:stretch>
        </p:blipFill>
        <p:spPr>
          <a:xfrm>
            <a:off x="5978720" y="276463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24 2026 </a:t>
            </a:r>
            <a:endParaRPr lang="es-CO" sz="1050" b="1" dirty="0"/>
          </a:p>
        </p:txBody>
      </p:sp>
      <p:sp>
        <p:nvSpPr>
          <p:cNvPr id="17" name="Rectángulo 16"/>
          <p:cNvSpPr/>
          <p:nvPr/>
        </p:nvSpPr>
        <p:spPr>
          <a:xfrm>
            <a:off x="3165130" y="7878601"/>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5782683" y="318830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4526571"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770763" y="3181688"/>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152434" y="3430155"/>
            <a:ext cx="688286"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0,3%</a:t>
            </a:r>
          </a:p>
          <a:p>
            <a:pPr algn="ctr"/>
            <a:r>
              <a:rPr lang="es-ES" sz="1050" b="1" dirty="0">
                <a:solidFill>
                  <a:schemeClr val="tx1"/>
                </a:solidFill>
                <a:latin typeface="Arial Narrow" panose="020B0606020202030204" pitchFamily="34" charset="0"/>
              </a:rPr>
              <a:t>1 casos</a:t>
            </a:r>
          </a:p>
        </p:txBody>
      </p:sp>
      <p:pic>
        <p:nvPicPr>
          <p:cNvPr id="7" name="Imagen 6"/>
          <p:cNvPicPr>
            <a:picLocks noChangeAspect="1"/>
          </p:cNvPicPr>
          <p:nvPr/>
        </p:nvPicPr>
        <p:blipFill>
          <a:blip r:embed="rId10"/>
          <a:stretch>
            <a:fillRect/>
          </a:stretch>
        </p:blipFill>
        <p:spPr>
          <a:xfrm>
            <a:off x="4557614" y="2717042"/>
            <a:ext cx="431179" cy="496907"/>
          </a:xfrm>
          <a:prstGeom prst="rect">
            <a:avLst/>
          </a:prstGeom>
        </p:spPr>
      </p:pic>
      <p:pic>
        <p:nvPicPr>
          <p:cNvPr id="12" name="Imagen 11"/>
          <p:cNvPicPr>
            <a:picLocks noChangeAspect="1"/>
          </p:cNvPicPr>
          <p:nvPr/>
        </p:nvPicPr>
        <p:blipFill>
          <a:blip r:embed="rId11"/>
          <a:stretch>
            <a:fillRect/>
          </a:stretch>
        </p:blipFill>
        <p:spPr>
          <a:xfrm>
            <a:off x="2363386" y="2652682"/>
            <a:ext cx="599270" cy="546934"/>
          </a:xfrm>
          <a:prstGeom prst="rect">
            <a:avLst/>
          </a:prstGeom>
        </p:spPr>
      </p:pic>
      <p:sp>
        <p:nvSpPr>
          <p:cNvPr id="69" name="43 Rectángulo redondeado"/>
          <p:cNvSpPr/>
          <p:nvPr/>
        </p:nvSpPr>
        <p:spPr>
          <a:xfrm>
            <a:off x="6541945" y="3426952"/>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60535" y="3153165"/>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2"/>
          <a:stretch>
            <a:fillRect/>
          </a:stretch>
        </p:blipFill>
        <p:spPr>
          <a:xfrm>
            <a:off x="6574701" y="2650215"/>
            <a:ext cx="526016" cy="528533"/>
          </a:xfrm>
          <a:prstGeom prst="rect">
            <a:avLst/>
          </a:prstGeom>
        </p:spPr>
      </p:pic>
      <p:pic>
        <p:nvPicPr>
          <p:cNvPr id="63" name="Picture 2">
            <a:extLst>
              <a:ext uri="{FF2B5EF4-FFF2-40B4-BE49-F238E27FC236}">
                <a16:creationId xmlns:a16="http://schemas.microsoft.com/office/drawing/2014/main" id="{EB106981-F0B7-42FF-999E-24775EF0BFF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a 4">
            <a:extLst>
              <a:ext uri="{FF2B5EF4-FFF2-40B4-BE49-F238E27FC236}">
                <a16:creationId xmlns:a16="http://schemas.microsoft.com/office/drawing/2014/main" id="{53145A9A-06B1-4B00-8F06-1CD1D4470175}"/>
              </a:ext>
            </a:extLst>
          </p:cNvPr>
          <p:cNvGraphicFramePr>
            <a:graphicFrameLocks noGrp="1"/>
          </p:cNvGraphicFramePr>
          <p:nvPr>
            <p:extLst/>
          </p:nvPr>
        </p:nvGraphicFramePr>
        <p:xfrm>
          <a:off x="29560" y="4476821"/>
          <a:ext cx="2979738" cy="3456000"/>
        </p:xfrm>
        <a:graphic>
          <a:graphicData uri="http://schemas.openxmlformats.org/drawingml/2006/table">
            <a:tbl>
              <a:tblPr/>
              <a:tblGrid>
                <a:gridCol w="1263650">
                  <a:extLst>
                    <a:ext uri="{9D8B030D-6E8A-4147-A177-3AD203B41FA5}">
                      <a16:colId xmlns:a16="http://schemas.microsoft.com/office/drawing/2014/main" val="3600956137"/>
                    </a:ext>
                  </a:extLst>
                </a:gridCol>
                <a:gridCol w="571500">
                  <a:extLst>
                    <a:ext uri="{9D8B030D-6E8A-4147-A177-3AD203B41FA5}">
                      <a16:colId xmlns:a16="http://schemas.microsoft.com/office/drawing/2014/main" val="602890168"/>
                    </a:ext>
                  </a:extLst>
                </a:gridCol>
                <a:gridCol w="534988">
                  <a:extLst>
                    <a:ext uri="{9D8B030D-6E8A-4147-A177-3AD203B41FA5}">
                      <a16:colId xmlns:a16="http://schemas.microsoft.com/office/drawing/2014/main" val="4072896942"/>
                    </a:ext>
                  </a:extLst>
                </a:gridCol>
                <a:gridCol w="609600">
                  <a:extLst>
                    <a:ext uri="{9D8B030D-6E8A-4147-A177-3AD203B41FA5}">
                      <a16:colId xmlns:a16="http://schemas.microsoft.com/office/drawing/2014/main" val="1880404290"/>
                    </a:ext>
                  </a:extLst>
                </a:gridCol>
              </a:tblGrid>
              <a:tr h="144000">
                <a:tc>
                  <a:txBody>
                    <a:bodyPr/>
                    <a:lstStyle/>
                    <a:p>
                      <a:pPr algn="l" fontAlgn="ctr"/>
                      <a:r>
                        <a:rPr lang="es-CO" sz="800" b="1" i="0" u="none" strike="noStrike">
                          <a:solidFill>
                            <a:srgbClr val="000000"/>
                          </a:solidFill>
                          <a:effectLst/>
                          <a:latin typeface="Arial" panose="020B0604020202020204" pitchFamily="34" charset="0"/>
                        </a:rPr>
                        <a:t>Comuna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800" b="1" i="0" u="none" strike="noStrike">
                          <a:solidFill>
                            <a:srgbClr val="000000"/>
                          </a:solidFill>
                          <a:effectLst/>
                          <a:latin typeface="Arial" panose="020B0604020202020204" pitchFamily="34" charset="0"/>
                        </a:rPr>
                        <a:t># de casos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800" b="1" i="0" u="none" strike="noStrike">
                          <a:solidFill>
                            <a:srgbClr val="000000"/>
                          </a:solidFill>
                          <a:effectLst/>
                          <a:latin typeface="Arial" panose="020B0604020202020204" pitchFamily="34" charset="0"/>
                        </a:rPr>
                        <a:t>Población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tc>
                  <a:txBody>
                    <a:bodyPr/>
                    <a:lstStyle/>
                    <a:p>
                      <a:pPr algn="ctr" fontAlgn="ctr"/>
                      <a:r>
                        <a:rPr lang="es-CO" sz="800" b="1" i="0" u="none" strike="noStrike">
                          <a:solidFill>
                            <a:srgbClr val="000000"/>
                          </a:solidFill>
                          <a:effectLst/>
                          <a:latin typeface="Arial" panose="020B0604020202020204" pitchFamily="34" charset="0"/>
                        </a:rPr>
                        <a:t>Incidencia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EA72E"/>
                    </a:solidFill>
                  </a:tcPr>
                </a:tc>
                <a:extLst>
                  <a:ext uri="{0D108BD9-81ED-4DB2-BD59-A6C34878D82A}">
                    <a16:rowId xmlns:a16="http://schemas.microsoft.com/office/drawing/2014/main" val="2163928120"/>
                  </a:ext>
                </a:extLst>
              </a:tr>
              <a:tr h="144000">
                <a:tc>
                  <a:txBody>
                    <a:bodyPr/>
                    <a:lstStyle/>
                    <a:p>
                      <a:pPr algn="l" fontAlgn="b"/>
                      <a:r>
                        <a:rPr lang="es-CO" sz="800" b="0" i="0" u="none" strike="noStrike">
                          <a:solidFill>
                            <a:srgbClr val="000000"/>
                          </a:solidFill>
                          <a:effectLst/>
                          <a:latin typeface="Calibri" panose="020F0502020204030204" pitchFamily="34" charset="0"/>
                        </a:rPr>
                        <a:t>EL POBLADO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tc>
                  <a:txBody>
                    <a:bodyPr/>
                    <a:lstStyle/>
                    <a:p>
                      <a:pPr algn="ctr" fontAlgn="ctr"/>
                      <a:r>
                        <a:rPr lang="es-CO" sz="800" b="0" i="0" u="none" strike="noStrike">
                          <a:solidFill>
                            <a:srgbClr val="000000"/>
                          </a:solidFill>
                          <a:effectLst/>
                          <a:latin typeface="Calibri" panose="020F0502020204030204" pitchFamily="34" charset="0"/>
                        </a:rPr>
                        <a:t>121002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2964842593"/>
                  </a:ext>
                </a:extLst>
              </a:tr>
              <a:tr h="144000">
                <a:tc>
                  <a:txBody>
                    <a:bodyPr/>
                    <a:lstStyle/>
                    <a:p>
                      <a:pPr algn="l" fontAlgn="b"/>
                      <a:r>
                        <a:rPr lang="es-CO" sz="800" b="0" i="0" u="none" strike="noStrike">
                          <a:solidFill>
                            <a:srgbClr val="000000"/>
                          </a:solidFill>
                          <a:effectLst/>
                          <a:latin typeface="Calibri" panose="020F0502020204030204" pitchFamily="34" charset="0"/>
                        </a:rPr>
                        <a:t>BELEN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6F6D"/>
                    </a:solidFill>
                  </a:tcPr>
                </a:tc>
                <a:tc>
                  <a:txBody>
                    <a:bodyPr/>
                    <a:lstStyle/>
                    <a:p>
                      <a:pPr algn="ctr" fontAlgn="ctr"/>
                      <a:r>
                        <a:rPr lang="es-CO" sz="800" b="0" i="0" u="none" strike="noStrike">
                          <a:solidFill>
                            <a:srgbClr val="000000"/>
                          </a:solidFill>
                          <a:effectLst/>
                          <a:latin typeface="Calibri" panose="020F0502020204030204" pitchFamily="34" charset="0"/>
                        </a:rPr>
                        <a:t>223425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C27D"/>
                    </a:solidFill>
                  </a:tcPr>
                </a:tc>
                <a:extLst>
                  <a:ext uri="{0D108BD9-81ED-4DB2-BD59-A6C34878D82A}">
                    <a16:rowId xmlns:a16="http://schemas.microsoft.com/office/drawing/2014/main" val="2682283354"/>
                  </a:ext>
                </a:extLst>
              </a:tr>
              <a:tr h="144000">
                <a:tc>
                  <a:txBody>
                    <a:bodyPr/>
                    <a:lstStyle/>
                    <a:p>
                      <a:pPr algn="l" fontAlgn="b"/>
                      <a:r>
                        <a:rPr lang="es-CO" sz="800" b="0" i="0" u="none" strike="noStrike">
                          <a:solidFill>
                            <a:srgbClr val="000000"/>
                          </a:solidFill>
                          <a:effectLst/>
                          <a:latin typeface="Calibri" panose="020F0502020204030204" pitchFamily="34" charset="0"/>
                        </a:rPr>
                        <a:t>NO CODIFICA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B079"/>
                    </a:solidFill>
                  </a:tcPr>
                </a:tc>
                <a:tc>
                  <a:txBody>
                    <a:bodyPr/>
                    <a:lstStyle/>
                    <a:p>
                      <a:pPr algn="ctr" fontAlgn="ctr"/>
                      <a:r>
                        <a:rPr lang="es-CO" sz="800" b="0" i="0" u="none" strike="noStrike">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966370119"/>
                  </a:ext>
                </a:extLst>
              </a:tr>
              <a:tr h="144000">
                <a:tc>
                  <a:txBody>
                    <a:bodyPr/>
                    <a:lstStyle/>
                    <a:p>
                      <a:pPr algn="l" fontAlgn="b"/>
                      <a:r>
                        <a:rPr lang="es-CO" sz="800" b="0" i="0" u="none" strike="noStrike">
                          <a:solidFill>
                            <a:srgbClr val="000000"/>
                          </a:solidFill>
                          <a:effectLst/>
                          <a:latin typeface="Calibri" panose="020F0502020204030204" pitchFamily="34" charset="0"/>
                        </a:rPr>
                        <a:t>VILLA HERMOSA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B67A"/>
                    </a:solidFill>
                  </a:tcPr>
                </a:tc>
                <a:tc>
                  <a:txBody>
                    <a:bodyPr/>
                    <a:lstStyle/>
                    <a:p>
                      <a:pPr algn="ctr" fontAlgn="ctr"/>
                      <a:r>
                        <a:rPr lang="es-CO" sz="800" b="0" i="0" u="none" strike="noStrike">
                          <a:solidFill>
                            <a:srgbClr val="000000"/>
                          </a:solidFill>
                          <a:effectLst/>
                          <a:latin typeface="Calibri" panose="020F0502020204030204" pitchFamily="34" charset="0"/>
                        </a:rPr>
                        <a:t>164582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extLst>
                  <a:ext uri="{0D108BD9-81ED-4DB2-BD59-A6C34878D82A}">
                    <a16:rowId xmlns:a16="http://schemas.microsoft.com/office/drawing/2014/main" val="3804635907"/>
                  </a:ext>
                </a:extLst>
              </a:tr>
              <a:tr h="144000">
                <a:tc>
                  <a:txBody>
                    <a:bodyPr/>
                    <a:lstStyle/>
                    <a:p>
                      <a:pPr algn="l" fontAlgn="b"/>
                      <a:r>
                        <a:rPr lang="es-CO" sz="800" b="0" i="0" u="none" strike="noStrike">
                          <a:solidFill>
                            <a:srgbClr val="000000"/>
                          </a:solidFill>
                          <a:effectLst/>
                          <a:latin typeface="Calibri" panose="020F0502020204030204" pitchFamily="34" charset="0"/>
                        </a:rPr>
                        <a:t>MANRIQUE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C27D"/>
                    </a:solidFill>
                  </a:tcPr>
                </a:tc>
                <a:tc>
                  <a:txBody>
                    <a:bodyPr/>
                    <a:lstStyle/>
                    <a:p>
                      <a:pPr algn="ctr" fontAlgn="ctr"/>
                      <a:r>
                        <a:rPr lang="es-CO" sz="800" b="0" i="0" u="none" strike="noStrike">
                          <a:solidFill>
                            <a:srgbClr val="000000"/>
                          </a:solidFill>
                          <a:effectLst/>
                          <a:latin typeface="Calibri" panose="020F0502020204030204" pitchFamily="34" charset="0"/>
                        </a:rPr>
                        <a:t>178683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E82"/>
                    </a:solidFill>
                  </a:tcPr>
                </a:tc>
                <a:extLst>
                  <a:ext uri="{0D108BD9-81ED-4DB2-BD59-A6C34878D82A}">
                    <a16:rowId xmlns:a16="http://schemas.microsoft.com/office/drawing/2014/main" val="878998797"/>
                  </a:ext>
                </a:extLst>
              </a:tr>
              <a:tr h="144000">
                <a:tc>
                  <a:txBody>
                    <a:bodyPr/>
                    <a:lstStyle/>
                    <a:p>
                      <a:pPr algn="l" fontAlgn="b"/>
                      <a:r>
                        <a:rPr lang="es-CO" sz="800" b="0" i="0" u="none" strike="noStrike">
                          <a:solidFill>
                            <a:srgbClr val="000000"/>
                          </a:solidFill>
                          <a:effectLst/>
                          <a:latin typeface="Calibri" panose="020F0502020204030204" pitchFamily="34" charset="0"/>
                        </a:rPr>
                        <a:t>ROBLEDO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C87E"/>
                    </a:solidFill>
                  </a:tcPr>
                </a:tc>
                <a:tc>
                  <a:txBody>
                    <a:bodyPr/>
                    <a:lstStyle/>
                    <a:p>
                      <a:pPr algn="ctr" fontAlgn="ctr"/>
                      <a:r>
                        <a:rPr lang="es-CO" sz="800" b="0" i="0" u="none" strike="noStrike">
                          <a:solidFill>
                            <a:srgbClr val="000000"/>
                          </a:solidFill>
                          <a:effectLst/>
                          <a:latin typeface="Calibri" panose="020F0502020204030204" pitchFamily="34" charset="0"/>
                        </a:rPr>
                        <a:t>204494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3038599229"/>
                  </a:ext>
                </a:extLst>
              </a:tr>
              <a:tr h="144000">
                <a:tc>
                  <a:txBody>
                    <a:bodyPr/>
                    <a:lstStyle/>
                    <a:p>
                      <a:pPr algn="l" fontAlgn="b"/>
                      <a:r>
                        <a:rPr lang="es-CO" sz="800" b="0" i="0" u="none" strike="noStrike">
                          <a:solidFill>
                            <a:srgbClr val="000000"/>
                          </a:solidFill>
                          <a:effectLst/>
                          <a:latin typeface="Calibri" panose="020F0502020204030204" pitchFamily="34" charset="0"/>
                        </a:rPr>
                        <a:t>POPULAR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480"/>
                    </a:solidFill>
                  </a:tcPr>
                </a:tc>
                <a:tc>
                  <a:txBody>
                    <a:bodyPr/>
                    <a:lstStyle/>
                    <a:p>
                      <a:pPr algn="ctr" fontAlgn="ctr"/>
                      <a:r>
                        <a:rPr lang="es-CO" sz="800" b="0" i="0" u="none" strike="noStrike">
                          <a:solidFill>
                            <a:srgbClr val="000000"/>
                          </a:solidFill>
                          <a:effectLst/>
                          <a:latin typeface="Calibri" panose="020F0502020204030204" pitchFamily="34" charset="0"/>
                        </a:rPr>
                        <a:t>147011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C82"/>
                    </a:solidFill>
                  </a:tcPr>
                </a:tc>
                <a:extLst>
                  <a:ext uri="{0D108BD9-81ED-4DB2-BD59-A6C34878D82A}">
                    <a16:rowId xmlns:a16="http://schemas.microsoft.com/office/drawing/2014/main" val="1732159235"/>
                  </a:ext>
                </a:extLst>
              </a:tr>
              <a:tr h="144000">
                <a:tc>
                  <a:txBody>
                    <a:bodyPr/>
                    <a:lstStyle/>
                    <a:p>
                      <a:pPr algn="l" fontAlgn="b"/>
                      <a:r>
                        <a:rPr lang="es-CO" sz="800" b="0" i="0" u="none" strike="noStrike">
                          <a:solidFill>
                            <a:srgbClr val="000000"/>
                          </a:solidFill>
                          <a:effectLst/>
                          <a:latin typeface="Calibri" panose="020F0502020204030204" pitchFamily="34" charset="0"/>
                        </a:rPr>
                        <a:t>SAN ANTONIO DE PRADO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83"/>
                    </a:solidFill>
                  </a:tcPr>
                </a:tc>
                <a:tc>
                  <a:txBody>
                    <a:bodyPr/>
                    <a:lstStyle/>
                    <a:p>
                      <a:pPr algn="ctr" fontAlgn="ctr"/>
                      <a:r>
                        <a:rPr lang="es-CO" sz="800" b="0" i="0" u="none" strike="noStrike">
                          <a:solidFill>
                            <a:srgbClr val="000000"/>
                          </a:solidFill>
                          <a:effectLst/>
                          <a:latin typeface="Calibri" panose="020F0502020204030204" pitchFamily="34" charset="0"/>
                        </a:rPr>
                        <a:t>101983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extLst>
                  <a:ext uri="{0D108BD9-81ED-4DB2-BD59-A6C34878D82A}">
                    <a16:rowId xmlns:a16="http://schemas.microsoft.com/office/drawing/2014/main" val="2499828885"/>
                  </a:ext>
                </a:extLst>
              </a:tr>
              <a:tr h="144000">
                <a:tc>
                  <a:txBody>
                    <a:bodyPr/>
                    <a:lstStyle/>
                    <a:p>
                      <a:pPr algn="l" fontAlgn="b"/>
                      <a:r>
                        <a:rPr lang="es-CO" sz="800" b="0" i="0" u="none" strike="noStrike">
                          <a:solidFill>
                            <a:srgbClr val="000000"/>
                          </a:solidFill>
                          <a:effectLst/>
                          <a:latin typeface="Calibri" panose="020F0502020204030204" pitchFamily="34" charset="0"/>
                        </a:rPr>
                        <a:t>BUENOS AIRES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A81"/>
                    </a:solidFill>
                  </a:tcPr>
                </a:tc>
                <a:tc>
                  <a:txBody>
                    <a:bodyPr/>
                    <a:lstStyle/>
                    <a:p>
                      <a:pPr algn="ctr" fontAlgn="ctr"/>
                      <a:r>
                        <a:rPr lang="es-CO" sz="800" b="0" i="0" u="none" strike="noStrike">
                          <a:solidFill>
                            <a:srgbClr val="000000"/>
                          </a:solidFill>
                          <a:effectLst/>
                          <a:latin typeface="Calibri" panose="020F0502020204030204" pitchFamily="34" charset="0"/>
                        </a:rPr>
                        <a:t>169127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4260192724"/>
                  </a:ext>
                </a:extLst>
              </a:tr>
              <a:tr h="144000">
                <a:tc>
                  <a:txBody>
                    <a:bodyPr/>
                    <a:lstStyle/>
                    <a:p>
                      <a:pPr algn="l" fontAlgn="b"/>
                      <a:r>
                        <a:rPr lang="es-CO" sz="800" b="0" i="0" u="none" strike="noStrike">
                          <a:solidFill>
                            <a:srgbClr val="000000"/>
                          </a:solidFill>
                          <a:effectLst/>
                          <a:latin typeface="Calibri" panose="020F0502020204030204" pitchFamily="34" charset="0"/>
                        </a:rPr>
                        <a:t>LAURELES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83"/>
                    </a:solidFill>
                  </a:tcPr>
                </a:tc>
                <a:tc>
                  <a:txBody>
                    <a:bodyPr/>
                    <a:lstStyle/>
                    <a:p>
                      <a:pPr algn="ctr" fontAlgn="ctr"/>
                      <a:r>
                        <a:rPr lang="es-CO" sz="800" b="0" i="0" u="none" strike="noStrike">
                          <a:solidFill>
                            <a:srgbClr val="000000"/>
                          </a:solidFill>
                          <a:effectLst/>
                          <a:latin typeface="Calibri" panose="020F0502020204030204" pitchFamily="34" charset="0"/>
                        </a:rPr>
                        <a:t>114253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981"/>
                    </a:solidFill>
                  </a:tcPr>
                </a:tc>
                <a:extLst>
                  <a:ext uri="{0D108BD9-81ED-4DB2-BD59-A6C34878D82A}">
                    <a16:rowId xmlns:a16="http://schemas.microsoft.com/office/drawing/2014/main" val="3074478856"/>
                  </a:ext>
                </a:extLst>
              </a:tr>
              <a:tr h="144000">
                <a:tc>
                  <a:txBody>
                    <a:bodyPr/>
                    <a:lstStyle/>
                    <a:p>
                      <a:pPr algn="l" fontAlgn="b"/>
                      <a:r>
                        <a:rPr lang="es-CO" sz="800" b="0" i="0" u="none" strike="noStrike">
                          <a:solidFill>
                            <a:srgbClr val="000000"/>
                          </a:solidFill>
                          <a:effectLst/>
                          <a:latin typeface="Calibri" panose="020F0502020204030204" pitchFamily="34" charset="0"/>
                        </a:rPr>
                        <a:t>LA CANDELARIA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a:txBody>
                    <a:bodyPr/>
                    <a:lstStyle/>
                    <a:p>
                      <a:pPr algn="ctr" fontAlgn="ctr"/>
                      <a:r>
                        <a:rPr lang="es-CO" sz="800" b="0" i="0" u="none" strike="noStrike">
                          <a:solidFill>
                            <a:srgbClr val="000000"/>
                          </a:solidFill>
                          <a:effectLst/>
                          <a:latin typeface="Calibri" panose="020F0502020204030204" pitchFamily="34" charset="0"/>
                        </a:rPr>
                        <a:t>84107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C67D"/>
                    </a:solidFill>
                  </a:tcPr>
                </a:tc>
                <a:extLst>
                  <a:ext uri="{0D108BD9-81ED-4DB2-BD59-A6C34878D82A}">
                    <a16:rowId xmlns:a16="http://schemas.microsoft.com/office/drawing/2014/main" val="1903098862"/>
                  </a:ext>
                </a:extLst>
              </a:tr>
              <a:tr h="144000">
                <a:tc>
                  <a:txBody>
                    <a:bodyPr/>
                    <a:lstStyle/>
                    <a:p>
                      <a:pPr algn="l" fontAlgn="b"/>
                      <a:r>
                        <a:rPr lang="es-CO" sz="800" b="0" i="0" u="none" strike="noStrike">
                          <a:solidFill>
                            <a:srgbClr val="000000"/>
                          </a:solidFill>
                          <a:effectLst/>
                          <a:latin typeface="Calibri" panose="020F0502020204030204" pitchFamily="34" charset="0"/>
                        </a:rPr>
                        <a:t>SAN JAVIER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783"/>
                    </a:solidFill>
                  </a:tcPr>
                </a:tc>
                <a:tc>
                  <a:txBody>
                    <a:bodyPr/>
                    <a:lstStyle/>
                    <a:p>
                      <a:pPr algn="ctr" fontAlgn="ctr"/>
                      <a:r>
                        <a:rPr lang="es-CO" sz="800" b="0" i="0" u="none" strike="noStrike">
                          <a:solidFill>
                            <a:srgbClr val="000000"/>
                          </a:solidFill>
                          <a:effectLst/>
                          <a:latin typeface="Calibri" panose="020F0502020204030204" pitchFamily="34" charset="0"/>
                        </a:rPr>
                        <a:t>170709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F81"/>
                    </a:solidFill>
                  </a:tcPr>
                </a:tc>
                <a:extLst>
                  <a:ext uri="{0D108BD9-81ED-4DB2-BD59-A6C34878D82A}">
                    <a16:rowId xmlns:a16="http://schemas.microsoft.com/office/drawing/2014/main" val="821380188"/>
                  </a:ext>
                </a:extLst>
              </a:tr>
              <a:tr h="144000">
                <a:tc>
                  <a:txBody>
                    <a:bodyPr/>
                    <a:lstStyle/>
                    <a:p>
                      <a:pPr algn="l" fontAlgn="b"/>
                      <a:r>
                        <a:rPr lang="es-CO" sz="800" b="0" i="0" u="none" strike="noStrike">
                          <a:solidFill>
                            <a:srgbClr val="000000"/>
                          </a:solidFill>
                          <a:effectLst/>
                          <a:latin typeface="Calibri" panose="020F0502020204030204" pitchFamily="34" charset="0"/>
                        </a:rPr>
                        <a:t>ARANJUEZ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a:txBody>
                    <a:bodyPr/>
                    <a:lstStyle/>
                    <a:p>
                      <a:pPr algn="ctr" fontAlgn="ctr"/>
                      <a:r>
                        <a:rPr lang="es-CO" sz="800" b="0" i="0" u="none" strike="noStrike">
                          <a:solidFill>
                            <a:srgbClr val="000000"/>
                          </a:solidFill>
                          <a:effectLst/>
                          <a:latin typeface="Calibri" panose="020F0502020204030204" pitchFamily="34" charset="0"/>
                        </a:rPr>
                        <a:t>154449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E683"/>
                    </a:solidFill>
                  </a:tcPr>
                </a:tc>
                <a:extLst>
                  <a:ext uri="{0D108BD9-81ED-4DB2-BD59-A6C34878D82A}">
                    <a16:rowId xmlns:a16="http://schemas.microsoft.com/office/drawing/2014/main" val="215634658"/>
                  </a:ext>
                </a:extLst>
              </a:tr>
              <a:tr h="144000">
                <a:tc>
                  <a:txBody>
                    <a:bodyPr/>
                    <a:lstStyle/>
                    <a:p>
                      <a:pPr algn="l" fontAlgn="b"/>
                      <a:r>
                        <a:rPr lang="es-CO" sz="800" b="0" i="0" u="none" strike="noStrike">
                          <a:solidFill>
                            <a:srgbClr val="000000"/>
                          </a:solidFill>
                          <a:effectLst/>
                          <a:latin typeface="Calibri" panose="020F0502020204030204" pitchFamily="34" charset="0"/>
                        </a:rPr>
                        <a:t>LA AMERICA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F81"/>
                    </a:solidFill>
                  </a:tcPr>
                </a:tc>
                <a:tc>
                  <a:txBody>
                    <a:bodyPr/>
                    <a:lstStyle/>
                    <a:p>
                      <a:pPr algn="ctr" fontAlgn="ctr"/>
                      <a:r>
                        <a:rPr lang="es-CO" sz="800" b="0" i="0" u="none" strike="noStrike">
                          <a:solidFill>
                            <a:srgbClr val="000000"/>
                          </a:solidFill>
                          <a:effectLst/>
                          <a:latin typeface="Calibri" panose="020F0502020204030204" pitchFamily="34" charset="0"/>
                        </a:rPr>
                        <a:t>96133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83"/>
                    </a:solidFill>
                  </a:tcPr>
                </a:tc>
                <a:extLst>
                  <a:ext uri="{0D108BD9-81ED-4DB2-BD59-A6C34878D82A}">
                    <a16:rowId xmlns:a16="http://schemas.microsoft.com/office/drawing/2014/main" val="457894022"/>
                  </a:ext>
                </a:extLst>
              </a:tr>
              <a:tr h="144000">
                <a:tc>
                  <a:txBody>
                    <a:bodyPr/>
                    <a:lstStyle/>
                    <a:p>
                      <a:pPr algn="l" fontAlgn="b"/>
                      <a:r>
                        <a:rPr lang="es-CO" sz="800" b="0" i="0" u="none" strike="noStrike">
                          <a:solidFill>
                            <a:srgbClr val="000000"/>
                          </a:solidFill>
                          <a:effectLst/>
                          <a:latin typeface="Calibri" panose="020F0502020204030204" pitchFamily="34" charset="0"/>
                        </a:rPr>
                        <a:t>SANTA CRUZ</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F81"/>
                    </a:solidFill>
                  </a:tcPr>
                </a:tc>
                <a:tc>
                  <a:txBody>
                    <a:bodyPr/>
                    <a:lstStyle/>
                    <a:p>
                      <a:pPr algn="ctr" fontAlgn="ctr"/>
                      <a:r>
                        <a:rPr lang="es-CO" sz="800" b="0" i="0" u="none" strike="noStrike">
                          <a:solidFill>
                            <a:srgbClr val="000000"/>
                          </a:solidFill>
                          <a:effectLst/>
                          <a:latin typeface="Calibri" panose="020F0502020204030204" pitchFamily="34" charset="0"/>
                        </a:rPr>
                        <a:t>121769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482"/>
                    </a:solidFill>
                  </a:tcPr>
                </a:tc>
                <a:extLst>
                  <a:ext uri="{0D108BD9-81ED-4DB2-BD59-A6C34878D82A}">
                    <a16:rowId xmlns:a16="http://schemas.microsoft.com/office/drawing/2014/main" val="3241909862"/>
                  </a:ext>
                </a:extLst>
              </a:tr>
              <a:tr h="144000">
                <a:tc>
                  <a:txBody>
                    <a:bodyPr/>
                    <a:lstStyle/>
                    <a:p>
                      <a:pPr algn="l" fontAlgn="b"/>
                      <a:r>
                        <a:rPr lang="es-CO" sz="800" b="0" i="0" u="none" strike="noStrike">
                          <a:solidFill>
                            <a:srgbClr val="000000"/>
                          </a:solidFill>
                          <a:effectLst/>
                          <a:latin typeface="Calibri" panose="020F0502020204030204" pitchFamily="34" charset="0"/>
                        </a:rPr>
                        <a:t>CASTILLA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783"/>
                    </a:solidFill>
                  </a:tcPr>
                </a:tc>
                <a:tc>
                  <a:txBody>
                    <a:bodyPr/>
                    <a:lstStyle/>
                    <a:p>
                      <a:pPr algn="ctr" fontAlgn="ctr"/>
                      <a:r>
                        <a:rPr lang="es-CO" sz="800" b="0" i="0" u="none" strike="noStrike">
                          <a:solidFill>
                            <a:srgbClr val="000000"/>
                          </a:solidFill>
                          <a:effectLst/>
                          <a:latin typeface="Calibri" panose="020F0502020204030204" pitchFamily="34" charset="0"/>
                        </a:rPr>
                        <a:t>136670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E883"/>
                    </a:solidFill>
                  </a:tcPr>
                </a:tc>
                <a:extLst>
                  <a:ext uri="{0D108BD9-81ED-4DB2-BD59-A6C34878D82A}">
                    <a16:rowId xmlns:a16="http://schemas.microsoft.com/office/drawing/2014/main" val="2018916678"/>
                  </a:ext>
                </a:extLst>
              </a:tr>
              <a:tr h="144000">
                <a:tc>
                  <a:txBody>
                    <a:bodyPr/>
                    <a:lstStyle/>
                    <a:p>
                      <a:pPr algn="l" fontAlgn="b"/>
                      <a:r>
                        <a:rPr lang="es-CO" sz="800" b="0" i="0" u="none" strike="noStrike">
                          <a:solidFill>
                            <a:srgbClr val="000000"/>
                          </a:solidFill>
                          <a:effectLst/>
                          <a:latin typeface="Calibri" panose="020F0502020204030204" pitchFamily="34" charset="0"/>
                        </a:rPr>
                        <a:t>DOCE DE OCTUBRE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F81"/>
                    </a:solidFill>
                  </a:tcPr>
                </a:tc>
                <a:tc>
                  <a:txBody>
                    <a:bodyPr/>
                    <a:lstStyle/>
                    <a:p>
                      <a:pPr algn="ctr" fontAlgn="ctr"/>
                      <a:r>
                        <a:rPr lang="es-CO" sz="800" b="0" i="0" u="none" strike="noStrike">
                          <a:solidFill>
                            <a:srgbClr val="000000"/>
                          </a:solidFill>
                          <a:effectLst/>
                          <a:latin typeface="Calibri" panose="020F0502020204030204" pitchFamily="34" charset="0"/>
                        </a:rPr>
                        <a:t>193676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67F"/>
                    </a:solidFill>
                  </a:tcPr>
                </a:tc>
                <a:extLst>
                  <a:ext uri="{0D108BD9-81ED-4DB2-BD59-A6C34878D82A}">
                    <a16:rowId xmlns:a16="http://schemas.microsoft.com/office/drawing/2014/main" val="2868023031"/>
                  </a:ext>
                </a:extLst>
              </a:tr>
              <a:tr h="144000">
                <a:tc>
                  <a:txBody>
                    <a:bodyPr/>
                    <a:lstStyle/>
                    <a:p>
                      <a:pPr algn="l" fontAlgn="b"/>
                      <a:r>
                        <a:rPr lang="es-CO" sz="800" b="0" i="0" u="none" strike="noStrike">
                          <a:solidFill>
                            <a:srgbClr val="000000"/>
                          </a:solidFill>
                          <a:effectLst/>
                          <a:latin typeface="Calibri" panose="020F0502020204030204" pitchFamily="34" charset="0"/>
                        </a:rPr>
                        <a:t>SAN CRISTOBAL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ED880"/>
                    </a:solidFill>
                  </a:tcPr>
                </a:tc>
                <a:tc>
                  <a:txBody>
                    <a:bodyPr/>
                    <a:lstStyle/>
                    <a:p>
                      <a:pPr algn="ctr" fontAlgn="ctr"/>
                      <a:r>
                        <a:rPr lang="es-CO" sz="800" b="0" i="0" u="none" strike="noStrike">
                          <a:solidFill>
                            <a:srgbClr val="000000"/>
                          </a:solidFill>
                          <a:effectLst/>
                          <a:latin typeface="Calibri" panose="020F0502020204030204" pitchFamily="34" charset="0"/>
                        </a:rPr>
                        <a:t>124134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DB80"/>
                    </a:solidFill>
                  </a:tcPr>
                </a:tc>
                <a:extLst>
                  <a:ext uri="{0D108BD9-81ED-4DB2-BD59-A6C34878D82A}">
                    <a16:rowId xmlns:a16="http://schemas.microsoft.com/office/drawing/2014/main" val="576943186"/>
                  </a:ext>
                </a:extLst>
              </a:tr>
              <a:tr h="144000">
                <a:tc>
                  <a:txBody>
                    <a:bodyPr/>
                    <a:lstStyle/>
                    <a:p>
                      <a:pPr algn="l" fontAlgn="b"/>
                      <a:r>
                        <a:rPr lang="es-CO" sz="800" b="0" i="0" u="none" strike="noStrike">
                          <a:solidFill>
                            <a:srgbClr val="000000"/>
                          </a:solidFill>
                          <a:effectLst/>
                          <a:latin typeface="Calibri" panose="020F0502020204030204" pitchFamily="34" charset="0"/>
                        </a:rPr>
                        <a:t>GUAYABAL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D47F"/>
                    </a:solidFill>
                  </a:tcPr>
                </a:tc>
                <a:tc>
                  <a:txBody>
                    <a:bodyPr/>
                    <a:lstStyle/>
                    <a:p>
                      <a:pPr algn="ctr" fontAlgn="ctr"/>
                      <a:r>
                        <a:rPr lang="es-CO" sz="800" b="0" i="0" u="none" strike="noStrike">
                          <a:solidFill>
                            <a:srgbClr val="000000"/>
                          </a:solidFill>
                          <a:effectLst/>
                          <a:latin typeface="Calibri" panose="020F0502020204030204" pitchFamily="34" charset="0"/>
                        </a:rPr>
                        <a:t>71957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E983"/>
                    </a:solidFill>
                  </a:tcPr>
                </a:tc>
                <a:extLst>
                  <a:ext uri="{0D108BD9-81ED-4DB2-BD59-A6C34878D82A}">
                    <a16:rowId xmlns:a16="http://schemas.microsoft.com/office/drawing/2014/main" val="2938713281"/>
                  </a:ext>
                </a:extLst>
              </a:tr>
              <a:tr h="144000">
                <a:tc>
                  <a:txBody>
                    <a:bodyPr/>
                    <a:lstStyle/>
                    <a:p>
                      <a:pPr algn="l" fontAlgn="b"/>
                      <a:r>
                        <a:rPr lang="es-CO" sz="800" b="0" i="0" u="none" strike="noStrike">
                          <a:solidFill>
                            <a:srgbClr val="000000"/>
                          </a:solidFill>
                          <a:effectLst/>
                          <a:latin typeface="Calibri" panose="020F0502020204030204" pitchFamily="34" charset="0"/>
                        </a:rPr>
                        <a:t>SANTA ELENA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C57C"/>
                    </a:solidFill>
                  </a:tcPr>
                </a:tc>
                <a:tc>
                  <a:txBody>
                    <a:bodyPr/>
                    <a:lstStyle/>
                    <a:p>
                      <a:pPr algn="ctr" fontAlgn="ctr"/>
                      <a:r>
                        <a:rPr lang="es-CO" sz="800" b="0" i="0" u="none" strike="noStrike">
                          <a:solidFill>
                            <a:srgbClr val="000000"/>
                          </a:solidFill>
                          <a:effectLst/>
                          <a:latin typeface="Calibri" panose="020F0502020204030204" pitchFamily="34" charset="0"/>
                        </a:rPr>
                        <a:t>24959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E883"/>
                    </a:solidFill>
                  </a:tcPr>
                </a:tc>
                <a:extLst>
                  <a:ext uri="{0D108BD9-81ED-4DB2-BD59-A6C34878D82A}">
                    <a16:rowId xmlns:a16="http://schemas.microsoft.com/office/drawing/2014/main" val="2919420813"/>
                  </a:ext>
                </a:extLst>
              </a:tr>
              <a:tr h="144000">
                <a:tc>
                  <a:txBody>
                    <a:bodyPr/>
                    <a:lstStyle/>
                    <a:p>
                      <a:pPr algn="l" fontAlgn="b"/>
                      <a:r>
                        <a:rPr lang="es-CO" sz="800" b="0" i="0" u="none" strike="noStrike">
                          <a:solidFill>
                            <a:srgbClr val="000000"/>
                          </a:solidFill>
                          <a:effectLst/>
                          <a:latin typeface="Calibri" panose="020F0502020204030204" pitchFamily="34" charset="0"/>
                        </a:rPr>
                        <a:t>ALTAVISTA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C57C"/>
                    </a:solidFill>
                  </a:tcPr>
                </a:tc>
                <a:tc>
                  <a:txBody>
                    <a:bodyPr/>
                    <a:lstStyle/>
                    <a:p>
                      <a:pPr algn="ctr" fontAlgn="ctr"/>
                      <a:r>
                        <a:rPr lang="es-CO" sz="800" b="0" i="0" u="none" strike="noStrike">
                          <a:solidFill>
                            <a:srgbClr val="000000"/>
                          </a:solidFill>
                          <a:effectLst/>
                          <a:latin typeface="Calibri" panose="020F0502020204030204" pitchFamily="34" charset="0"/>
                        </a:rPr>
                        <a:t>41592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D780"/>
                    </a:solidFill>
                  </a:tcPr>
                </a:tc>
                <a:extLst>
                  <a:ext uri="{0D108BD9-81ED-4DB2-BD59-A6C34878D82A}">
                    <a16:rowId xmlns:a16="http://schemas.microsoft.com/office/drawing/2014/main" val="1033962891"/>
                  </a:ext>
                </a:extLst>
              </a:tr>
              <a:tr h="144000">
                <a:tc>
                  <a:txBody>
                    <a:bodyPr/>
                    <a:lstStyle/>
                    <a:p>
                      <a:pPr algn="l" fontAlgn="b"/>
                      <a:r>
                        <a:rPr lang="es-CO" sz="800" b="0" i="0" u="none" strike="noStrike">
                          <a:solidFill>
                            <a:srgbClr val="000000"/>
                          </a:solidFill>
                          <a:effectLst/>
                          <a:latin typeface="Calibri" panose="020F0502020204030204" pitchFamily="34" charset="0"/>
                        </a:rPr>
                        <a:t>SAN SEBASTIAN DE PALMITAS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tc>
                  <a:txBody>
                    <a:bodyPr/>
                    <a:lstStyle/>
                    <a:p>
                      <a:pPr algn="ctr" fontAlgn="ctr"/>
                      <a:r>
                        <a:rPr lang="es-CO" sz="800" b="0" i="0" u="none" strike="noStrike">
                          <a:solidFill>
                            <a:srgbClr val="000000"/>
                          </a:solidFill>
                          <a:effectLst/>
                          <a:latin typeface="Calibri" panose="020F0502020204030204" pitchFamily="34" charset="0"/>
                        </a:rPr>
                        <a:t>5947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panose="020F0502020204030204" pitchFamily="34" charset="0"/>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541700955"/>
                  </a:ext>
                </a:extLst>
              </a:tr>
              <a:tr h="144000">
                <a:tc>
                  <a:txBody>
                    <a:bodyPr/>
                    <a:lstStyle/>
                    <a:p>
                      <a:pPr algn="l" fontAlgn="b"/>
                      <a:r>
                        <a:rPr lang="es-CO" sz="800" b="1" i="0" u="none" strike="noStrike">
                          <a:solidFill>
                            <a:srgbClr val="000000"/>
                          </a:solidFill>
                          <a:effectLst/>
                          <a:latin typeface="Calibri" panose="020F0502020204030204" pitchFamily="34" charset="0"/>
                        </a:rPr>
                        <a:t>Total general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800" b="1" i="0" u="none" strike="noStrike">
                          <a:solidFill>
                            <a:srgbClr val="000000"/>
                          </a:solidFill>
                          <a:effectLst/>
                          <a:latin typeface="Calibri" panose="020F0502020204030204" pitchFamily="34" charset="0"/>
                        </a:rPr>
                        <a:t>294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800" b="1" i="0" u="none" strike="noStrike">
                          <a:solidFill>
                            <a:srgbClr val="000000"/>
                          </a:solidFill>
                          <a:effectLst/>
                          <a:latin typeface="Calibri" panose="020F0502020204030204" pitchFamily="34" charset="0"/>
                        </a:rPr>
                        <a:t>2650662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800" b="1" i="0" u="none" strike="noStrike" dirty="0">
                          <a:solidFill>
                            <a:srgbClr val="000000"/>
                          </a:solidFill>
                          <a:effectLst/>
                          <a:latin typeface="Calibri" panose="020F0502020204030204" pitchFamily="34" charset="0"/>
                        </a:rPr>
                        <a:t>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130305295"/>
                  </a:ext>
                </a:extLst>
              </a:tr>
            </a:tbl>
          </a:graphicData>
        </a:graphic>
      </p:graphicFrame>
      <p:pic>
        <p:nvPicPr>
          <p:cNvPr id="60" name="Imagen 59">
            <a:extLst>
              <a:ext uri="{FF2B5EF4-FFF2-40B4-BE49-F238E27FC236}">
                <a16:creationId xmlns:a16="http://schemas.microsoft.com/office/drawing/2014/main" id="{862443A8-F2C6-40B0-9B0C-26FDB6AC479A}"/>
              </a:ext>
            </a:extLst>
          </p:cNvPr>
          <p:cNvPicPr/>
          <p:nvPr/>
        </p:nvPicPr>
        <p:blipFill>
          <a:blip r:embed="rId14"/>
          <a:stretch>
            <a:fillRect/>
          </a:stretch>
        </p:blipFill>
        <p:spPr>
          <a:xfrm>
            <a:off x="3009298" y="4484620"/>
            <a:ext cx="4149255" cy="3327740"/>
          </a:xfrm>
          <a:prstGeom prst="rect">
            <a:avLst/>
          </a:prstGeom>
        </p:spPr>
      </p:pic>
    </p:spTree>
    <p:extLst>
      <p:ext uri="{BB962C8B-B14F-4D97-AF65-F5344CB8AC3E}">
        <p14:creationId xmlns:p14="http://schemas.microsoft.com/office/powerpoint/2010/main" val="4198433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VI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VI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27</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VI,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492443"/>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VI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99% en ≤ 72 hrs</a:t>
            </a: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410/504 casos notificados por vigilancia rutinaria</a:t>
            </a:r>
          </a:p>
        </p:txBody>
      </p:sp>
      <p:sp>
        <p:nvSpPr>
          <p:cNvPr id="9" name="Rectángulo 8"/>
          <p:cNvSpPr/>
          <p:nvPr/>
        </p:nvSpPr>
        <p:spPr>
          <a:xfrm>
            <a:off x="277404" y="4679265"/>
            <a:ext cx="1882298" cy="861774"/>
          </a:xfrm>
          <a:prstGeom prst="rect">
            <a:avLst/>
          </a:prstGeom>
        </p:spPr>
        <p:txBody>
          <a:bodyPr wrap="square">
            <a:spAutoFit/>
          </a:bodyPr>
          <a:lstStyle/>
          <a:p>
            <a:pPr algn="just"/>
            <a:r>
              <a:rPr lang="es-ES" sz="1000" b="1" dirty="0">
                <a:latin typeface="Arial Narrow" panose="020B0606020202030204" pitchFamily="34" charset="0"/>
              </a:rPr>
              <a:t>Variación porcentual del 38,6% menos respecto al mismo periodo del año anterior. Variación de notificación de 50,1% (179 casos más notificados).</a:t>
            </a:r>
            <a:endParaRPr lang="en-US" sz="1000" dirty="0"/>
          </a:p>
        </p:txBody>
      </p:sp>
      <p:sp>
        <p:nvSpPr>
          <p:cNvPr id="22" name="9 Flecha arriba">
            <a:extLst>
              <a:ext uri="{FF2B5EF4-FFF2-40B4-BE49-F238E27FC236}">
                <a16:creationId xmlns:a16="http://schemas.microsoft.com/office/drawing/2014/main" id="{68E7E08A-5455-40A2-6C86-86D69731D1A5}"/>
              </a:ext>
            </a:extLst>
          </p:cNvPr>
          <p:cNvSpPr/>
          <p:nvPr/>
        </p:nvSpPr>
        <p:spPr>
          <a:xfrm flipH="1" flipV="1">
            <a:off x="7289" y="4855140"/>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 name="Imagen 9">
            <a:extLst>
              <a:ext uri="{FF2B5EF4-FFF2-40B4-BE49-F238E27FC236}">
                <a16:creationId xmlns:a16="http://schemas.microsoft.com/office/drawing/2014/main" id="{0C3FBE6B-AC5F-CD06-1131-50E1AE9D3C3B}"/>
              </a:ext>
            </a:extLst>
          </p:cNvPr>
          <p:cNvPicPr>
            <a:picLocks noChangeAspect="1"/>
          </p:cNvPicPr>
          <p:nvPr/>
        </p:nvPicPr>
        <p:blipFill>
          <a:blip r:embed="rId6"/>
          <a:stretch>
            <a:fillRect/>
          </a:stretch>
        </p:blipFill>
        <p:spPr>
          <a:xfrm>
            <a:off x="2226299" y="384228"/>
            <a:ext cx="4946011" cy="1805568"/>
          </a:xfrm>
          <a:prstGeom prst="rect">
            <a:avLst/>
          </a:prstGeom>
        </p:spPr>
      </p:pic>
      <p:pic>
        <p:nvPicPr>
          <p:cNvPr id="21" name="Imagen 20">
            <a:extLst>
              <a:ext uri="{FF2B5EF4-FFF2-40B4-BE49-F238E27FC236}">
                <a16:creationId xmlns:a16="http://schemas.microsoft.com/office/drawing/2014/main" id="{80904A3C-4E8C-5376-4179-2BFB2D370E68}"/>
              </a:ext>
            </a:extLst>
          </p:cNvPr>
          <p:cNvPicPr>
            <a:picLocks noChangeAspect="1"/>
          </p:cNvPicPr>
          <p:nvPr/>
        </p:nvPicPr>
        <p:blipFill>
          <a:blip r:embed="rId7"/>
          <a:stretch>
            <a:fillRect/>
          </a:stretch>
        </p:blipFill>
        <p:spPr>
          <a:xfrm>
            <a:off x="2209059" y="2578356"/>
            <a:ext cx="4946010" cy="2293191"/>
          </a:xfrm>
          <a:prstGeom prst="rect">
            <a:avLst/>
          </a:prstGeom>
        </p:spPr>
      </p:pic>
      <p:pic>
        <p:nvPicPr>
          <p:cNvPr id="31" name="Imagen 30">
            <a:extLst>
              <a:ext uri="{FF2B5EF4-FFF2-40B4-BE49-F238E27FC236}">
                <a16:creationId xmlns:a16="http://schemas.microsoft.com/office/drawing/2014/main" id="{F24E2196-C9B9-6E91-B3A3-ED93947CF66C}"/>
              </a:ext>
            </a:extLst>
          </p:cNvPr>
          <p:cNvPicPr>
            <a:picLocks noChangeAspect="1"/>
          </p:cNvPicPr>
          <p:nvPr/>
        </p:nvPicPr>
        <p:blipFill>
          <a:blip r:embed="rId8"/>
          <a:stretch>
            <a:fillRect/>
          </a:stretch>
        </p:blipFill>
        <p:spPr>
          <a:xfrm>
            <a:off x="7288" y="6159951"/>
            <a:ext cx="4756672" cy="2264095"/>
          </a:xfrm>
          <a:prstGeom prst="rect">
            <a:avLst/>
          </a:prstGeom>
        </p:spPr>
      </p:pic>
    </p:spTree>
    <p:extLst>
      <p:ext uri="{BB962C8B-B14F-4D97-AF65-F5344CB8AC3E}">
        <p14:creationId xmlns:p14="http://schemas.microsoft.com/office/powerpoint/2010/main" val="1572510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5"/>
            <a:ext cx="2123207" cy="2358605"/>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2341090"/>
            <a:ext cx="2151839" cy="2529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VI- 2026</a:t>
            </a:r>
          </a:p>
        </p:txBody>
      </p:sp>
      <p:grpSp>
        <p:nvGrpSpPr>
          <p:cNvPr id="8" name="7 Grupo"/>
          <p:cNvGrpSpPr/>
          <p:nvPr/>
        </p:nvGrpSpPr>
        <p:grpSpPr>
          <a:xfrm>
            <a:off x="201166" y="3654436"/>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93167</a:t>
              </a:r>
            </a:p>
          </p:txBody>
        </p:sp>
      </p:grpSp>
      <p:sp>
        <p:nvSpPr>
          <p:cNvPr id="9" name="8 CuadroTexto"/>
          <p:cNvSpPr txBox="1"/>
          <p:nvPr/>
        </p:nvSpPr>
        <p:spPr>
          <a:xfrm>
            <a:off x="165344" y="4231920"/>
            <a:ext cx="1969261" cy="553998"/>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7,9% 6807 casos  más respecto al año anterior donde se reportó 86360 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 </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5018700"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24 2026(p).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44,2%</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41210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55,8%</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71611" y="2454266"/>
              <a:ext cx="623556" cy="195207"/>
            </a:xfrm>
            <a:prstGeom prst="rect">
              <a:avLst/>
            </a:prstGeom>
          </p:spPr>
          <p:txBody>
            <a:bodyPr wrap="none">
              <a:spAutoFit/>
            </a:bodyPr>
            <a:lstStyle/>
            <a:p>
              <a:pPr algn="ctr"/>
              <a:r>
                <a:rPr lang="es-ES" sz="1600" b="1" dirty="0">
                  <a:latin typeface="Arial Narrow" panose="020B0606020202030204" pitchFamily="34" charset="0"/>
                </a:rPr>
                <a:t>51957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1,8%</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9"/>
          <a:stretch>
            <a:fillRect/>
          </a:stretch>
        </p:blipFill>
        <p:spPr>
          <a:xfrm>
            <a:off x="381626" y="881051"/>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01764" y="8197445"/>
            <a:ext cx="1077539" cy="338554"/>
          </a:xfrm>
          <a:prstGeom prst="rect">
            <a:avLst/>
          </a:prstGeom>
        </p:spPr>
        <p:txBody>
          <a:bodyPr wrap="none">
            <a:spAutoFit/>
          </a:bodyPr>
          <a:lstStyle/>
          <a:p>
            <a:pPr algn="ctr"/>
            <a:r>
              <a:rPr lang="es-ES" sz="1600" b="1" dirty="0">
                <a:latin typeface="Arial Narrow" panose="020B0606020202030204" pitchFamily="34" charset="0"/>
              </a:rPr>
              <a:t>1636 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6" name="Imagen 5">
            <a:extLst>
              <a:ext uri="{FF2B5EF4-FFF2-40B4-BE49-F238E27FC236}">
                <a16:creationId xmlns:a16="http://schemas.microsoft.com/office/drawing/2014/main" id="{384E2CA1-FE2A-4471-8E12-FBA1EADFD955}"/>
              </a:ext>
            </a:extLst>
          </p:cNvPr>
          <p:cNvPicPr>
            <a:picLocks noChangeAspect="1"/>
          </p:cNvPicPr>
          <p:nvPr/>
        </p:nvPicPr>
        <p:blipFill>
          <a:blip r:embed="rId10"/>
          <a:stretch>
            <a:fillRect/>
          </a:stretch>
        </p:blipFill>
        <p:spPr>
          <a:xfrm>
            <a:off x="2151838" y="893745"/>
            <a:ext cx="5002915" cy="3085910"/>
          </a:xfrm>
          <a:prstGeom prst="rect">
            <a:avLst/>
          </a:prstGeom>
        </p:spPr>
      </p:pic>
    </p:spTree>
    <p:extLst>
      <p:ext uri="{BB962C8B-B14F-4D97-AF65-F5344CB8AC3E}">
        <p14:creationId xmlns:p14="http://schemas.microsoft.com/office/powerpoint/2010/main" val="1025767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31 </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3446504" cy="276999"/>
            <a:chOff x="2448322" y="74775"/>
            <a:chExt cx="3446504" cy="276999"/>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1" name="69 Rectángulo">
            <a:extLst>
              <a:ext uri="{FF2B5EF4-FFF2-40B4-BE49-F238E27FC236}">
                <a16:creationId xmlns:a16="http://schemas.microsoft.com/office/drawing/2014/main" id="{CEA4D820-B443-4324-8B04-B4C381205F11}"/>
              </a:ext>
            </a:extLst>
          </p:cNvPr>
          <p:cNvSpPr/>
          <p:nvPr/>
        </p:nvSpPr>
        <p:spPr>
          <a:xfrm>
            <a:off x="52400" y="448167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de EDA a P.E VI 2026(p). </a:t>
            </a:r>
          </a:p>
        </p:txBody>
      </p:sp>
      <p:sp>
        <p:nvSpPr>
          <p:cNvPr id="93" name="69 Rectángulo">
            <a:extLst>
              <a:ext uri="{FF2B5EF4-FFF2-40B4-BE49-F238E27FC236}">
                <a16:creationId xmlns:a16="http://schemas.microsoft.com/office/drawing/2014/main" id="{D8DDF9DA-5CE0-4346-A8D2-127ED2EFAFC6}"/>
              </a:ext>
            </a:extLst>
          </p:cNvPr>
          <p:cNvSpPr/>
          <p:nvPr/>
        </p:nvSpPr>
        <p:spPr>
          <a:xfrm>
            <a:off x="0" y="8673850"/>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VI 2026(p). </a:t>
            </a:r>
          </a:p>
        </p:txBody>
      </p:sp>
      <p:pic>
        <p:nvPicPr>
          <p:cNvPr id="2" name="Imagen 1">
            <a:extLst>
              <a:ext uri="{FF2B5EF4-FFF2-40B4-BE49-F238E27FC236}">
                <a16:creationId xmlns:a16="http://schemas.microsoft.com/office/drawing/2014/main" id="{7D1D52DD-7A95-445B-931A-C334446D357C}"/>
              </a:ext>
            </a:extLst>
          </p:cNvPr>
          <p:cNvPicPr>
            <a:picLocks noChangeAspect="1"/>
          </p:cNvPicPr>
          <p:nvPr/>
        </p:nvPicPr>
        <p:blipFill>
          <a:blip r:embed="rId2"/>
          <a:stretch>
            <a:fillRect/>
          </a:stretch>
        </p:blipFill>
        <p:spPr>
          <a:xfrm>
            <a:off x="16524" y="5322313"/>
            <a:ext cx="7115452" cy="3351537"/>
          </a:xfrm>
          <a:prstGeom prst="rect">
            <a:avLst/>
          </a:prstGeom>
        </p:spPr>
      </p:pic>
      <p:pic>
        <p:nvPicPr>
          <p:cNvPr id="3" name="Imagen 2">
            <a:extLst>
              <a:ext uri="{FF2B5EF4-FFF2-40B4-BE49-F238E27FC236}">
                <a16:creationId xmlns:a16="http://schemas.microsoft.com/office/drawing/2014/main" id="{9378A210-B6B0-423F-AC5C-D4DF3AA41808}"/>
              </a:ext>
            </a:extLst>
          </p:cNvPr>
          <p:cNvPicPr>
            <a:picLocks noChangeAspect="1"/>
          </p:cNvPicPr>
          <p:nvPr/>
        </p:nvPicPr>
        <p:blipFill>
          <a:blip r:embed="rId3"/>
          <a:stretch>
            <a:fillRect/>
          </a:stretch>
        </p:blipFill>
        <p:spPr>
          <a:xfrm>
            <a:off x="0" y="469420"/>
            <a:ext cx="7177607" cy="4102579"/>
          </a:xfrm>
          <a:prstGeom prst="rect">
            <a:avLst/>
          </a:prstGeom>
        </p:spPr>
      </p:pic>
    </p:spTree>
    <p:extLst>
      <p:ext uri="{BB962C8B-B14F-4D97-AF65-F5344CB8AC3E}">
        <p14:creationId xmlns:p14="http://schemas.microsoft.com/office/powerpoint/2010/main" val="4138117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 32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7077088"/>
            <a:ext cx="7171815" cy="1938992"/>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una incidencia  acumulada del 36,9 por mil habitantes, superando al año anterior por 6807 casos, las personas mas afectadas son de sexo femenino esto es el 56% de los casos, los grupos mas afectas son  los de 20 a 35 años de edad, seguidos de los de 1 a 4 años. Se presentó una muerte relacionadas con el evento y un 1,8% de los casos requirieron ser hospitalizados.  Se observa un aumento con relación al año anterior del 7,9%.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 nos encontramos en zona de seguridad, con un leve incremento en la semana 24.</a:t>
            </a:r>
            <a:endParaRPr lang="es-CO" sz="1200" dirty="0">
              <a:latin typeface="Arial Narrow" panose="020B0606020202030204" pitchFamily="34" charset="0"/>
            </a:endParaRPr>
          </a:p>
        </p:txBody>
      </p:sp>
      <p:sp>
        <p:nvSpPr>
          <p:cNvPr id="27" name="32 Rectángulo"/>
          <p:cNvSpPr/>
          <p:nvPr/>
        </p:nvSpPr>
        <p:spPr>
          <a:xfrm>
            <a:off x="29547" y="6710067"/>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06637" y="6726957"/>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52135" y="337245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VI de 2026(p)</a:t>
            </a:r>
            <a:endParaRPr lang="es-ES" sz="1100" dirty="0">
              <a:latin typeface="Arial Narrow" panose="020B0606020202030204" pitchFamily="34" charset="0"/>
            </a:endParaRPr>
          </a:p>
        </p:txBody>
      </p:sp>
      <p:sp>
        <p:nvSpPr>
          <p:cNvPr id="20" name="5 Rectángulo">
            <a:extLst>
              <a:ext uri="{FF2B5EF4-FFF2-40B4-BE49-F238E27FC236}">
                <a16:creationId xmlns:a16="http://schemas.microsoft.com/office/drawing/2014/main" id="{535B354F-CC78-43DA-89F3-7469132F06C5}"/>
              </a:ext>
            </a:extLst>
          </p:cNvPr>
          <p:cNvSpPr/>
          <p:nvPr/>
        </p:nvSpPr>
        <p:spPr>
          <a:xfrm>
            <a:off x="-12215" y="6317791"/>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VI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10CDFD69-E684-4EA6-A529-DF7E6B401A4D}"/>
              </a:ext>
            </a:extLst>
          </p:cNvPr>
          <p:cNvPicPr>
            <a:picLocks noChangeAspect="1"/>
          </p:cNvPicPr>
          <p:nvPr/>
        </p:nvPicPr>
        <p:blipFill>
          <a:blip r:embed="rId2"/>
          <a:stretch>
            <a:fillRect/>
          </a:stretch>
        </p:blipFill>
        <p:spPr>
          <a:xfrm>
            <a:off x="-47327" y="565692"/>
            <a:ext cx="7200900" cy="2840206"/>
          </a:xfrm>
          <a:prstGeom prst="rect">
            <a:avLst/>
          </a:prstGeom>
        </p:spPr>
      </p:pic>
      <p:pic>
        <p:nvPicPr>
          <p:cNvPr id="4" name="Imagen 3">
            <a:extLst>
              <a:ext uri="{FF2B5EF4-FFF2-40B4-BE49-F238E27FC236}">
                <a16:creationId xmlns:a16="http://schemas.microsoft.com/office/drawing/2014/main" id="{68B0DB30-91A7-4B96-9AC5-71963686E6F0}"/>
              </a:ext>
            </a:extLst>
          </p:cNvPr>
          <p:cNvPicPr>
            <a:picLocks noChangeAspect="1"/>
          </p:cNvPicPr>
          <p:nvPr/>
        </p:nvPicPr>
        <p:blipFill>
          <a:blip r:embed="rId3"/>
          <a:stretch>
            <a:fillRect/>
          </a:stretch>
        </p:blipFill>
        <p:spPr>
          <a:xfrm>
            <a:off x="17023" y="3783798"/>
            <a:ext cx="7200900" cy="2849043"/>
          </a:xfrm>
          <a:prstGeom prst="rect">
            <a:avLst/>
          </a:prstGeom>
        </p:spPr>
      </p:pic>
    </p:spTree>
    <p:extLst>
      <p:ext uri="{BB962C8B-B14F-4D97-AF65-F5344CB8AC3E}">
        <p14:creationId xmlns:p14="http://schemas.microsoft.com/office/powerpoint/2010/main" val="909480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06 de 2026 - Reporte Semanas 01 a 24 (Hasta junio 20 de 2026)</a:t>
            </a:r>
            <a:endParaRPr lang="es-ES" sz="1200" dirty="0">
              <a:solidFill>
                <a:schemeClr val="dk1"/>
              </a:solidFill>
              <a:latin typeface="Times New Roman"/>
              <a:ea typeface="Times New Roman"/>
              <a:cs typeface="Times New Roman"/>
              <a:sym typeface="Times New Roman"/>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a:t>
            </a:r>
            <a:r>
              <a:rPr lang="es-ES" sz="1050" b="1" dirty="0" smtClean="0">
                <a:latin typeface="Arial Narrow" panose="020B0606020202030204" pitchFamily="34" charset="0"/>
              </a:rPr>
              <a:t>33</a:t>
            </a:r>
            <a:endParaRPr lang="es-ES" sz="1050" b="1" dirty="0">
              <a:latin typeface="Arial Narrow" panose="020B0606020202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VI-2026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VI de 2026. </a:t>
            </a:r>
          </a:p>
        </p:txBody>
      </p:sp>
      <p:sp>
        <p:nvSpPr>
          <p:cNvPr id="18" name="17 Rectángulo"/>
          <p:cNvSpPr/>
          <p:nvPr/>
        </p:nvSpPr>
        <p:spPr>
          <a:xfrm>
            <a:off x="2200690" y="3419872"/>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VI,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530911" y="4564626"/>
            <a:ext cx="81304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6,3* 100 mil</a:t>
            </a:r>
          </a:p>
          <a:p>
            <a:pPr algn="ctr"/>
            <a:r>
              <a:rPr lang="es-ES" sz="1050" b="1" dirty="0">
                <a:latin typeface="Arial Narrow" panose="020B0606020202030204" pitchFamily="34" charset="0"/>
              </a:rPr>
              <a:t>167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4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20,7* 100 mil</a:t>
            </a:r>
          </a:p>
          <a:p>
            <a:pPr algn="ctr"/>
            <a:r>
              <a:rPr lang="es-ES" sz="1050" b="1" dirty="0">
                <a:latin typeface="Arial Narrow" panose="020B0606020202030204" pitchFamily="34" charset="0"/>
              </a:rPr>
              <a:t>26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VI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167</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Variación porcentual del 19,3% menos respecto al mismo periodo del año anterior</a:t>
            </a:r>
          </a:p>
        </p:txBody>
      </p:sp>
      <p:sp>
        <p:nvSpPr>
          <p:cNvPr id="10" name="9 Flecha arriba">
            <a:extLst>
              <a:ext uri="{FF2B5EF4-FFF2-40B4-BE49-F238E27FC236}">
                <a16:creationId xmlns:a16="http://schemas.microsoft.com/office/drawing/2014/main" id="{AD6F3BFF-A060-2B81-6BEF-5D5552EAA3B0}"/>
              </a:ext>
            </a:extLst>
          </p:cNvPr>
          <p:cNvSpPr/>
          <p:nvPr/>
        </p:nvSpPr>
        <p:spPr>
          <a:xfrm flipH="1" flipV="1">
            <a:off x="5646" y="4431174"/>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05E105FE-FF00-6083-8F05-4C77FCBA35AF}"/>
              </a:ext>
            </a:extLst>
          </p:cNvPr>
          <p:cNvPicPr>
            <a:picLocks noChangeAspect="1"/>
          </p:cNvPicPr>
          <p:nvPr/>
        </p:nvPicPr>
        <p:blipFill>
          <a:blip r:embed="rId5"/>
          <a:stretch>
            <a:fillRect/>
          </a:stretch>
        </p:blipFill>
        <p:spPr>
          <a:xfrm>
            <a:off x="11783" y="5534666"/>
            <a:ext cx="5868250" cy="3609334"/>
          </a:xfrm>
          <a:prstGeom prst="rect">
            <a:avLst/>
          </a:prstGeom>
        </p:spPr>
      </p:pic>
      <p:pic>
        <p:nvPicPr>
          <p:cNvPr id="20" name="Imagen 19">
            <a:extLst>
              <a:ext uri="{FF2B5EF4-FFF2-40B4-BE49-F238E27FC236}">
                <a16:creationId xmlns:a16="http://schemas.microsoft.com/office/drawing/2014/main" id="{C783349E-6C6F-4CEA-E959-C8F257946C98}"/>
              </a:ext>
            </a:extLst>
          </p:cNvPr>
          <p:cNvPicPr>
            <a:picLocks noChangeAspect="1"/>
          </p:cNvPicPr>
          <p:nvPr/>
        </p:nvPicPr>
        <p:blipFill>
          <a:blip r:embed="rId6"/>
          <a:stretch>
            <a:fillRect/>
          </a:stretch>
        </p:blipFill>
        <p:spPr>
          <a:xfrm>
            <a:off x="2200691" y="373263"/>
            <a:ext cx="5000210" cy="1472862"/>
          </a:xfrm>
          <a:prstGeom prst="rect">
            <a:avLst/>
          </a:prstGeom>
        </p:spPr>
      </p:pic>
      <p:pic>
        <p:nvPicPr>
          <p:cNvPr id="29" name="Imagen 28">
            <a:extLst>
              <a:ext uri="{FF2B5EF4-FFF2-40B4-BE49-F238E27FC236}">
                <a16:creationId xmlns:a16="http://schemas.microsoft.com/office/drawing/2014/main" id="{B241CC14-806C-10E3-54EC-2EA76BF1B9A6}"/>
              </a:ext>
            </a:extLst>
          </p:cNvPr>
          <p:cNvPicPr>
            <a:picLocks noChangeAspect="1"/>
          </p:cNvPicPr>
          <p:nvPr/>
        </p:nvPicPr>
        <p:blipFill>
          <a:blip r:embed="rId7"/>
          <a:stretch>
            <a:fillRect/>
          </a:stretch>
        </p:blipFill>
        <p:spPr>
          <a:xfrm>
            <a:off x="2200689" y="2096667"/>
            <a:ext cx="5000211" cy="1350675"/>
          </a:xfrm>
          <a:prstGeom prst="rect">
            <a:avLst/>
          </a:prstGeom>
        </p:spPr>
      </p:pic>
    </p:spTree>
    <p:extLst>
      <p:ext uri="{BB962C8B-B14F-4D97-AF65-F5344CB8AC3E}">
        <p14:creationId xmlns:p14="http://schemas.microsoft.com/office/powerpoint/2010/main" val="822340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5</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49,1%</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82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50,9%</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85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superior calculado según los dos años anteriores. El número de casos este año está por debajo de lo reportado el año anterior. En promedio se notificaron 7 casos por semana epidemiológica. Los cursos de vida más afectados son el de primera infancia, adultez y adulto mayor; los últimos podrían relacionarse con personas con perdida de inmunidad a través del tiempo. Hasta la semana epidemiológica 24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2487685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VI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VI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570</a:t>
              </a:r>
            </a:p>
          </p:txBody>
        </p:sp>
      </p:grpSp>
      <p:sp>
        <p:nvSpPr>
          <p:cNvPr id="10" name="9 Flecha arriba"/>
          <p:cNvSpPr/>
          <p:nvPr/>
        </p:nvSpPr>
        <p:spPr>
          <a:xfrm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10,1% menos respecto al mismo período del año anterior</a:t>
            </a:r>
          </a:p>
        </p:txBody>
      </p:sp>
      <p:sp>
        <p:nvSpPr>
          <p:cNvPr id="18" name="17 Rectángulo"/>
          <p:cNvSpPr/>
          <p:nvPr/>
        </p:nvSpPr>
        <p:spPr>
          <a:xfrm>
            <a:off x="2240673" y="4480828"/>
            <a:ext cx="4836379"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VI,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VI de 2026. </a:t>
            </a:r>
          </a:p>
        </p:txBody>
      </p:sp>
      <p:pic>
        <p:nvPicPr>
          <p:cNvPr id="16" name="Imagen 15">
            <a:extLst>
              <a:ext uri="{FF2B5EF4-FFF2-40B4-BE49-F238E27FC236}">
                <a16:creationId xmlns:a16="http://schemas.microsoft.com/office/drawing/2014/main" id="{99629981-8239-F322-1B39-1CC0805B4481}"/>
              </a:ext>
            </a:extLst>
          </p:cNvPr>
          <p:cNvPicPr>
            <a:picLocks noChangeAspect="1"/>
          </p:cNvPicPr>
          <p:nvPr/>
        </p:nvPicPr>
        <p:blipFill>
          <a:blip r:embed="rId5"/>
          <a:stretch>
            <a:fillRect/>
          </a:stretch>
        </p:blipFill>
        <p:spPr>
          <a:xfrm>
            <a:off x="2217204" y="358460"/>
            <a:ext cx="4946011" cy="1801209"/>
          </a:xfrm>
          <a:prstGeom prst="rect">
            <a:avLst/>
          </a:prstGeom>
        </p:spPr>
      </p:pic>
      <p:pic>
        <p:nvPicPr>
          <p:cNvPr id="21" name="Imagen 20">
            <a:extLst>
              <a:ext uri="{FF2B5EF4-FFF2-40B4-BE49-F238E27FC236}">
                <a16:creationId xmlns:a16="http://schemas.microsoft.com/office/drawing/2014/main" id="{40F59400-D653-2956-6135-23674CDCAC87}"/>
              </a:ext>
            </a:extLst>
          </p:cNvPr>
          <p:cNvPicPr>
            <a:picLocks noChangeAspect="1"/>
          </p:cNvPicPr>
          <p:nvPr/>
        </p:nvPicPr>
        <p:blipFill>
          <a:blip r:embed="rId6"/>
          <a:stretch>
            <a:fillRect/>
          </a:stretch>
        </p:blipFill>
        <p:spPr>
          <a:xfrm>
            <a:off x="2200301" y="2577958"/>
            <a:ext cx="4996129" cy="1899854"/>
          </a:xfrm>
          <a:prstGeom prst="rect">
            <a:avLst/>
          </a:prstGeom>
        </p:spPr>
      </p:pic>
      <p:pic>
        <p:nvPicPr>
          <p:cNvPr id="25" name="Imagen 24">
            <a:extLst>
              <a:ext uri="{FF2B5EF4-FFF2-40B4-BE49-F238E27FC236}">
                <a16:creationId xmlns:a16="http://schemas.microsoft.com/office/drawing/2014/main" id="{EFD8E100-2F3D-7075-EF32-A4CB6EE88EC1}"/>
              </a:ext>
            </a:extLst>
          </p:cNvPr>
          <p:cNvPicPr>
            <a:picLocks noChangeAspect="1"/>
          </p:cNvPicPr>
          <p:nvPr/>
        </p:nvPicPr>
        <p:blipFill>
          <a:blip r:embed="rId7"/>
          <a:stretch>
            <a:fillRect/>
          </a:stretch>
        </p:blipFill>
        <p:spPr>
          <a:xfrm>
            <a:off x="23564" y="5539028"/>
            <a:ext cx="5871261" cy="3604972"/>
          </a:xfrm>
          <a:prstGeom prst="rect">
            <a:avLst/>
          </a:prstGeom>
        </p:spPr>
      </p:pic>
    </p:spTree>
    <p:extLst>
      <p:ext uri="{BB962C8B-B14F-4D97-AF65-F5344CB8AC3E}">
        <p14:creationId xmlns:p14="http://schemas.microsoft.com/office/powerpoint/2010/main" val="357262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3</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60994" y="3413763"/>
            <a:ext cx="2148345"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21,5 x 100 mil habitantes</a:t>
            </a:r>
          </a:p>
          <a:p>
            <a:pPr algn="ctr"/>
            <a:r>
              <a:rPr lang="es-ES" sz="1400" b="1" dirty="0">
                <a:latin typeface="Arial Narrow" panose="020B0606020202030204" pitchFamily="34" charset="0"/>
              </a:rPr>
              <a:t>570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100%</a:t>
            </a:r>
          </a:p>
          <a:p>
            <a:pPr algn="ctr"/>
            <a:r>
              <a:rPr lang="es-ES" sz="1400" b="1" dirty="0">
                <a:latin typeface="Arial Narrow" panose="020B0606020202030204" pitchFamily="34" charset="0"/>
              </a:rPr>
              <a:t>(5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052406" y="3447511"/>
            <a:ext cx="1263487"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89,9 x 100 mil</a:t>
            </a:r>
          </a:p>
          <a:p>
            <a:pPr algn="ctr"/>
            <a:r>
              <a:rPr lang="es-ES" sz="1400" b="1" dirty="0">
                <a:latin typeface="Arial Narrow" panose="020B0606020202030204" pitchFamily="34" charset="0"/>
              </a:rPr>
              <a:t>113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0,4%</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2,9%</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7 casos</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0,8%</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53,5%</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305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46,5%</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265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24 ha estado por encima del límite inferior calculado según los dos años anteriores, con tendencia actual estable. Se evidencia un número de casos por encima de lo esperado según lo observado en 2025. Los cursos de vida con mayor número de casos son los de primera infancia, juventud y adultez con más del 70% de los casos. En promedio se notificaron 24 casos por semana epidemiológica.</a:t>
            </a:r>
            <a:endParaRPr lang="es-CO" sz="1400" dirty="0">
              <a:latin typeface="Arial Narrow" panose="020B0606020202030204" pitchFamily="34" charset="0"/>
            </a:endParaRPr>
          </a:p>
        </p:txBody>
      </p:sp>
      <p:graphicFrame>
        <p:nvGraphicFramePr>
          <p:cNvPr id="3" name="19 Diagrama">
            <a:extLst>
              <a:ext uri="{FF2B5EF4-FFF2-40B4-BE49-F238E27FC236}">
                <a16:creationId xmlns:a16="http://schemas.microsoft.com/office/drawing/2014/main" id="{2383AC6D-FA39-1F55-434A-EF4617C69FE2}"/>
              </a:ext>
            </a:extLst>
          </p:cNvPr>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13811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VI- 2026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VI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27</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1,01* 100 mil</a:t>
            </a:r>
          </a:p>
          <a:p>
            <a:pPr algn="ctr"/>
            <a:r>
              <a:rPr lang="es-ES" sz="1200" b="1" dirty="0">
                <a:latin typeface="Arial Narrow" panose="020B0606020202030204" pitchFamily="34" charset="0"/>
              </a:rPr>
              <a:t> 27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265218" y="5976806"/>
            <a:ext cx="649537"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a:t>
            </a:r>
          </a:p>
          <a:p>
            <a:pPr algn="ctr"/>
            <a:r>
              <a:rPr lang="es-ES" sz="1200" b="1" dirty="0">
                <a:latin typeface="Arial Narrow" panose="020B0606020202030204" pitchFamily="34" charset="0"/>
              </a:rPr>
              <a:t>0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12 casos</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15 casos</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BEBA8EAE-BF5A-486C-A8C5-ECC9F3942E4B}">
                <a14:imgProps xmlns:a14="http://schemas.microsoft.com/office/drawing/2010/main">
                  <a14:imgLayer r:embed="rId8">
                    <a14:imgEffect>
                      <a14:backgroundRemoval t="10000" b="90000" l="10000" r="90000"/>
                    </a14:imgEffect>
                    <a14:imgEffect>
                      <a14:saturation sat="400000"/>
                    </a14:imgEffect>
                  </a14:imgLayer>
                </a14:imgProps>
              </a:ex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0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7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27 casos confirmados, 16 corresponden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dirty="0">
                <a:latin typeface="Arial Narrow" panose="020B0606020202030204" pitchFamily="34" charset="0"/>
              </a:rPr>
              <a:t>, tres (3) a </a:t>
            </a:r>
            <a:r>
              <a:rPr lang="es-CO" sz="1050" i="1" dirty="0">
                <a:latin typeface="Arial Narrow" panose="020B0606020202030204" pitchFamily="34" charset="0"/>
              </a:rPr>
              <a:t>N. meningitidis, </a:t>
            </a:r>
            <a:r>
              <a:rPr lang="es-CO" sz="1050" dirty="0">
                <a:latin typeface="Arial Narrow" panose="020B0606020202030204" pitchFamily="34" charset="0"/>
              </a:rPr>
              <a:t>uno (1)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los siete (7) restantes a otros agentes bacterianos. Se han notificado 12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(8)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 y a otros agentes bacterianos (3)</a:t>
            </a:r>
            <a:r>
              <a:rPr lang="es-CO" sz="1050" i="1" dirty="0">
                <a:latin typeface="Arial Narrow" panose="020B0606020202030204" pitchFamily="34" charset="0"/>
              </a:rPr>
              <a:t>.</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sp>
        <p:nvSpPr>
          <p:cNvPr id="10" name="8 CuadroTexto">
            <a:extLst>
              <a:ext uri="{FF2B5EF4-FFF2-40B4-BE49-F238E27FC236}">
                <a16:creationId xmlns:a16="http://schemas.microsoft.com/office/drawing/2014/main" id="{E3502D47-220C-5845-9071-B709A2DFDFEE}"/>
              </a:ext>
            </a:extLst>
          </p:cNvPr>
          <p:cNvSpPr txBox="1"/>
          <p:nvPr/>
        </p:nvSpPr>
        <p:spPr>
          <a:xfrm>
            <a:off x="336104" y="4498531"/>
            <a:ext cx="2070323" cy="553998"/>
          </a:xfrm>
          <a:prstGeom prst="rect">
            <a:avLst/>
          </a:prstGeom>
          <a:noFill/>
        </p:spPr>
        <p:txBody>
          <a:bodyPr wrap="square" rtlCol="0">
            <a:spAutoFit/>
          </a:bodyPr>
          <a:lstStyle/>
          <a:p>
            <a:r>
              <a:rPr lang="es-ES" sz="1000" b="1" dirty="0">
                <a:latin typeface="Arial Narrow" panose="020B0606020202030204" pitchFamily="34" charset="0"/>
              </a:rPr>
              <a:t>Variación porcentual del 40% menos respecto al mismo periodo del año anterior</a:t>
            </a:r>
          </a:p>
        </p:txBody>
      </p:sp>
      <p:sp>
        <p:nvSpPr>
          <p:cNvPr id="12" name="9 Flecha arriba">
            <a:extLst>
              <a:ext uri="{FF2B5EF4-FFF2-40B4-BE49-F238E27FC236}">
                <a16:creationId xmlns:a16="http://schemas.microsoft.com/office/drawing/2014/main" id="{E67435F6-813E-E9DF-DE89-019C52421239}"/>
              </a:ext>
            </a:extLst>
          </p:cNvPr>
          <p:cNvSpPr/>
          <p:nvPr/>
        </p:nvSpPr>
        <p:spPr>
          <a:xfrm flipH="1" flipV="1">
            <a:off x="18855" y="4459793"/>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0F24EFE2-FD41-31C7-F058-FAEB01ECAA8E}"/>
              </a:ext>
            </a:extLst>
          </p:cNvPr>
          <p:cNvPicPr>
            <a:picLocks noChangeAspect="1"/>
          </p:cNvPicPr>
          <p:nvPr/>
        </p:nvPicPr>
        <p:blipFill>
          <a:blip r:embed="rId9"/>
          <a:stretch>
            <a:fillRect/>
          </a:stretch>
        </p:blipFill>
        <p:spPr>
          <a:xfrm>
            <a:off x="2215465" y="372067"/>
            <a:ext cx="4959928" cy="1429076"/>
          </a:xfrm>
          <a:prstGeom prst="rect">
            <a:avLst/>
          </a:prstGeom>
        </p:spPr>
      </p:pic>
    </p:spTree>
    <p:extLst>
      <p:ext uri="{BB962C8B-B14F-4D97-AF65-F5344CB8AC3E}">
        <p14:creationId xmlns:p14="http://schemas.microsoft.com/office/powerpoint/2010/main" val="266997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46221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24 se ha notificado un (1) caso probable para este evento en residentes de Medellín. Este se descartó por criterio de laboratorio y epidemiológico. La meta de notificación para este evento es de 1 o más casos en un año por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292935"/>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24 se han notificado 10 casos</a:t>
            </a:r>
            <a:r>
              <a:rPr lang="es-CO" sz="1100" dirty="0">
                <a:solidFill>
                  <a:srgbClr val="FF0000"/>
                </a:solidFill>
                <a:latin typeface="Arial Narrow" panose="020B0606020202030204" pitchFamily="34" charset="0"/>
              </a:rPr>
              <a:t>  </a:t>
            </a:r>
            <a:r>
              <a:rPr lang="es-CO" sz="1100" dirty="0">
                <a:latin typeface="Arial Narrow" panose="020B0606020202030204" pitchFamily="34" charset="0"/>
              </a:rPr>
              <a:t>sospechosos de síndrome de rubeola congénita en residentes de la Ciudad, para una tasa de notificación de 5,5 casos por 10.000 nacidos vivos. La meta de notificación para este evento debería ser mayor a un caso por 10,000 nacidos vivos. Todos los casos fueron descartados por criterio de laboratorio y epidemiológico.</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24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938719"/>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24 se no han notificado casos probables para este evento en Sivigila.</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24 se ha notificado 1 caso probable para este evento en residentes de Medellín. El caso fue descartado por laboratorio.</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24 se han notificado en residentes de la Ciudad 153 casos sospechosos de sarampión/rubéola, para una tasa de notificación de 5,8 casos por cada 100.000 habitantes, indicando esto que se cumple con la meta de notificación de del evento proporcional en este periodo y que debe ser mayor a 2 casos por cada 100.000 habitantes durante un año (53 casos), o 1 caso por 100.000 habitantes por periodo </a:t>
            </a:r>
            <a:r>
              <a:rPr lang="es-ES" sz="1100" dirty="0" err="1">
                <a:latin typeface="Arial Narrow" panose="020B0606020202030204" pitchFamily="34" charset="0"/>
              </a:rPr>
              <a:t>epidemio</a:t>
            </a:r>
            <a:r>
              <a:rPr lang="es-ES" sz="1100" dirty="0">
                <a:latin typeface="Arial Narrow" panose="020B0606020202030204" pitchFamily="34" charset="0"/>
              </a:rPr>
              <a:t>-</a:t>
            </a:r>
          </a:p>
        </p:txBody>
      </p:sp>
      <p:sp>
        <p:nvSpPr>
          <p:cNvPr id="2" name="1 Rectángulo"/>
          <p:cNvSpPr/>
          <p:nvPr/>
        </p:nvSpPr>
        <p:spPr>
          <a:xfrm>
            <a:off x="49846" y="8170399"/>
            <a:ext cx="7092912" cy="938719"/>
          </a:xfrm>
          <a:prstGeom prst="rect">
            <a:avLst/>
          </a:prstGeom>
          <a:noFill/>
        </p:spPr>
        <p:txBody>
          <a:bodyPr wrap="square" rtlCol="0">
            <a:spAutoFit/>
          </a:bodyPr>
          <a:lstStyle/>
          <a:p>
            <a:pPr algn="just"/>
            <a:r>
              <a:rPr lang="es-ES" sz="1100" dirty="0">
                <a:latin typeface="Arial Narrow" panose="020B0606020202030204" pitchFamily="34" charset="0"/>
              </a:rPr>
              <a:t>lógico (4 a 5 casos). 142 de los 153 casos ya fueron descartados después de haber realizado lo establecido por laboratorio e investigación epidemiológica de campo IEC. Posterior a reportes de laboratorio y seguimientos, por parte del INS se confirmó un (1) caso de sarampión en la semana 15: masculino de 18 años residente en la comuna 13, genotipo D8; se clasificó la fuente de contagio como relacionada con la importación. El 95,4%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VI- 2026</a:t>
            </a:r>
          </a:p>
        </p:txBody>
      </p:sp>
    </p:spTree>
    <p:extLst>
      <p:ext uri="{BB962C8B-B14F-4D97-AF65-F5344CB8AC3E}">
        <p14:creationId xmlns:p14="http://schemas.microsoft.com/office/powerpoint/2010/main" val="1016943090"/>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2218</TotalTime>
  <Words>5841</Words>
  <Application>Microsoft Office PowerPoint</Application>
  <PresentationFormat>Personalizado</PresentationFormat>
  <Paragraphs>962</Paragraphs>
  <Slides>33</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33</vt:i4>
      </vt:variant>
    </vt:vector>
  </HeadingPairs>
  <TitlesOfParts>
    <vt:vector size="41" baseType="lpstr">
      <vt:lpstr>Calibri</vt:lpstr>
      <vt:lpstr>Cambria</vt:lpstr>
      <vt:lpstr>Arial Narrow</vt:lpstr>
      <vt:lpstr>Arial MT</vt:lpstr>
      <vt:lpstr>Arial</vt:lpstr>
      <vt:lpstr>Times New Roman</vt:lpstr>
      <vt:lpstr>Libre Franklin Black</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Presentación de PowerPoint</vt:lpstr>
      <vt:lpstr>Fiebre Tifoidea</vt:lpstr>
      <vt:lpstr>Intoxicaciones</vt:lpstr>
      <vt:lpstr>Presentación de PowerPoint</vt:lpstr>
      <vt:lpstr>Presentación de PowerPoint</vt:lpstr>
      <vt:lpstr>Enfermedad transmitida por alimentos o agua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51</cp:revision>
  <dcterms:created xsi:type="dcterms:W3CDTF">2019-03-11T16:04:20Z</dcterms:created>
  <dcterms:modified xsi:type="dcterms:W3CDTF">2026-08-03T15:06:26Z</dcterms:modified>
</cp:coreProperties>
</file>