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0" r:id="rId2"/>
  </p:sldMasterIdLst>
  <p:notesMasterIdLst>
    <p:notesMasterId r:id="rId35"/>
  </p:notesMasterIdLst>
  <p:sldIdLst>
    <p:sldId id="487" r:id="rId3"/>
    <p:sldId id="476" r:id="rId4"/>
    <p:sldId id="489" r:id="rId5"/>
    <p:sldId id="492" r:id="rId6"/>
    <p:sldId id="495" r:id="rId7"/>
    <p:sldId id="490" r:id="rId8"/>
    <p:sldId id="491" r:id="rId9"/>
    <p:sldId id="521" r:id="rId10"/>
    <p:sldId id="522" r:id="rId11"/>
    <p:sldId id="498" r:id="rId12"/>
    <p:sldId id="493" r:id="rId13"/>
    <p:sldId id="494" r:id="rId14"/>
    <p:sldId id="496" r:id="rId15"/>
    <p:sldId id="507" r:id="rId16"/>
    <p:sldId id="516" r:id="rId17"/>
    <p:sldId id="517" r:id="rId18"/>
    <p:sldId id="501" r:id="rId19"/>
    <p:sldId id="500" r:id="rId20"/>
    <p:sldId id="497" r:id="rId21"/>
    <p:sldId id="502" r:id="rId22"/>
    <p:sldId id="503" r:id="rId23"/>
    <p:sldId id="519" r:id="rId24"/>
    <p:sldId id="520" r:id="rId25"/>
    <p:sldId id="506" r:id="rId26"/>
    <p:sldId id="508" r:id="rId27"/>
    <p:sldId id="509" r:id="rId28"/>
    <p:sldId id="510" r:id="rId29"/>
    <p:sldId id="511" r:id="rId30"/>
    <p:sldId id="512" r:id="rId31"/>
    <p:sldId id="513" r:id="rId32"/>
    <p:sldId id="515" r:id="rId33"/>
    <p:sldId id="514" r:id="rId34"/>
  </p:sldIdLst>
  <p:sldSz cx="12192000" cy="6858000"/>
  <p:notesSz cx="7010400" cy="9236075"/>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67452CF7-E127-4E2F-96B6-FAD0FB45DADE}">
          <p14:sldIdLst>
            <p14:sldId id="487"/>
            <p14:sldId id="476"/>
            <p14:sldId id="489"/>
            <p14:sldId id="492"/>
            <p14:sldId id="495"/>
            <p14:sldId id="490"/>
            <p14:sldId id="491"/>
            <p14:sldId id="521"/>
            <p14:sldId id="522"/>
            <p14:sldId id="498"/>
            <p14:sldId id="493"/>
            <p14:sldId id="494"/>
            <p14:sldId id="496"/>
            <p14:sldId id="507"/>
            <p14:sldId id="516"/>
            <p14:sldId id="517"/>
            <p14:sldId id="501"/>
            <p14:sldId id="500"/>
            <p14:sldId id="497"/>
            <p14:sldId id="502"/>
            <p14:sldId id="503"/>
            <p14:sldId id="519"/>
            <p14:sldId id="520"/>
            <p14:sldId id="506"/>
            <p14:sldId id="508"/>
            <p14:sldId id="509"/>
            <p14:sldId id="510"/>
            <p14:sldId id="511"/>
            <p14:sldId id="512"/>
            <p14:sldId id="513"/>
            <p14:sldId id="515"/>
            <p14:sldId id="514"/>
          </p14:sldIdLst>
        </p14:section>
        <p14:section name="Sección sin título" id="{0E1272C1-8BE4-4815-9B50-A2851AB4E68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 Jaime Alzate Henao" initials="GJAH" lastIdx="4" clrIdx="0">
    <p:extLst>
      <p:ext uri="{19B8F6BF-5375-455C-9EA6-DF929625EA0E}">
        <p15:presenceInfo xmlns:p15="http://schemas.microsoft.com/office/powerpoint/2012/main" userId="S-1-5-21-779264803-2359992174-94187511-1313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CBC"/>
    <a:srgbClr val="CC0066"/>
    <a:srgbClr val="17B9DF"/>
    <a:srgbClr val="A313E3"/>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662" autoAdjust="0"/>
  </p:normalViewPr>
  <p:slideViewPr>
    <p:cSldViewPr snapToGrid="0" snapToObjects="1">
      <p:cViewPr varScale="1">
        <p:scale>
          <a:sx n="104" d="100"/>
          <a:sy n="104" d="100"/>
        </p:scale>
        <p:origin x="768" y="11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31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s-CO" dirty="0"/>
          </a:p>
        </p:txBody>
      </p:sp>
      <p:sp>
        <p:nvSpPr>
          <p:cNvPr id="3" name="2 Marcador de fecha"/>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63A48B2F-86A0-4756-9B45-AEB051D9F2DF}" type="datetimeFigureOut">
              <a:rPr lang="es-CO" smtClean="0"/>
              <a:t>15/03/2019</a:t>
            </a:fld>
            <a:endParaRPr lang="es-CO" dirty="0"/>
          </a:p>
        </p:txBody>
      </p:sp>
      <p:sp>
        <p:nvSpPr>
          <p:cNvPr id="4" name="3 Marcador de imagen de diapositiva"/>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2830" tIns="46415" rIns="92830" bIns="46415" rtlCol="0" anchor="ctr"/>
          <a:lstStyle/>
          <a:p>
            <a:endParaRPr lang="es-CO" dirty="0"/>
          </a:p>
        </p:txBody>
      </p:sp>
      <p:sp>
        <p:nvSpPr>
          <p:cNvPr id="5" name="4 Marcador de notas"/>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s-CO" dirty="0"/>
          </a:p>
        </p:txBody>
      </p:sp>
      <p:sp>
        <p:nvSpPr>
          <p:cNvPr id="7" name="6 Marcador de número de diapositiva"/>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4C4926E6-2165-4FFB-A946-BB84C58D0756}" type="slidenum">
              <a:rPr lang="es-CO" smtClean="0"/>
              <a:t>‹Nº›</a:t>
            </a:fld>
            <a:endParaRPr lang="es-CO" dirty="0"/>
          </a:p>
        </p:txBody>
      </p:sp>
    </p:spTree>
    <p:extLst>
      <p:ext uri="{BB962C8B-B14F-4D97-AF65-F5344CB8AC3E}">
        <p14:creationId xmlns:p14="http://schemas.microsoft.com/office/powerpoint/2010/main" val="666837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C4926E6-2165-4FFB-A946-BB84C58D0756}" type="slidenum">
              <a:rPr lang="es-CO" smtClean="0"/>
              <a:t>14</a:t>
            </a:fld>
            <a:endParaRPr lang="es-CO" dirty="0"/>
          </a:p>
        </p:txBody>
      </p:sp>
    </p:spTree>
    <p:extLst>
      <p:ext uri="{BB962C8B-B14F-4D97-AF65-F5344CB8AC3E}">
        <p14:creationId xmlns:p14="http://schemas.microsoft.com/office/powerpoint/2010/main" val="108291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C4926E6-2165-4FFB-A946-BB84C58D0756}" type="slidenum">
              <a:rPr lang="es-CO" smtClean="0"/>
              <a:t>21</a:t>
            </a:fld>
            <a:endParaRPr lang="es-CO" dirty="0"/>
          </a:p>
        </p:txBody>
      </p:sp>
    </p:spTree>
    <p:extLst>
      <p:ext uri="{BB962C8B-B14F-4D97-AF65-F5344CB8AC3E}">
        <p14:creationId xmlns:p14="http://schemas.microsoft.com/office/powerpoint/2010/main" val="2439939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C4926E6-2165-4FFB-A946-BB84C58D0756}" type="slidenum">
              <a:rPr lang="es-CO" smtClean="0"/>
              <a:t>30</a:t>
            </a:fld>
            <a:endParaRPr lang="es-CO" dirty="0"/>
          </a:p>
        </p:txBody>
      </p:sp>
    </p:spTree>
    <p:extLst>
      <p:ext uri="{BB962C8B-B14F-4D97-AF65-F5344CB8AC3E}">
        <p14:creationId xmlns:p14="http://schemas.microsoft.com/office/powerpoint/2010/main" val="1094495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8"/>
            <a:ext cx="103632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30B09228-DAC8-BC4A-8710-8727A1F171B7}" type="datetimeFigureOut">
              <a:rPr lang="es-ES" smtClean="0"/>
              <a:t>15/03/2019</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F2EF2D5E-0D46-9E46-9567-3E5DEE097CFC}" type="slidenum">
              <a:rPr lang="es-ES" smtClean="0"/>
              <a:t>‹Nº›</a:t>
            </a:fld>
            <a:endParaRPr lang="es-ES" dirty="0"/>
          </a:p>
        </p:txBody>
      </p:sp>
    </p:spTree>
    <p:extLst>
      <p:ext uri="{BB962C8B-B14F-4D97-AF65-F5344CB8AC3E}">
        <p14:creationId xmlns:p14="http://schemas.microsoft.com/office/powerpoint/2010/main" val="715725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0B09228-DAC8-BC4A-8710-8727A1F171B7}" type="datetimeFigureOut">
              <a:rPr lang="es-ES" smtClean="0"/>
              <a:t>15/03/2019</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F2EF2D5E-0D46-9E46-9567-3E5DEE097CFC}" type="slidenum">
              <a:rPr lang="es-ES" smtClean="0"/>
              <a:t>‹Nº›</a:t>
            </a:fld>
            <a:endParaRPr lang="es-ES" dirty="0"/>
          </a:p>
        </p:txBody>
      </p:sp>
    </p:spTree>
    <p:extLst>
      <p:ext uri="{BB962C8B-B14F-4D97-AF65-F5344CB8AC3E}">
        <p14:creationId xmlns:p14="http://schemas.microsoft.com/office/powerpoint/2010/main" val="3945761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1"/>
            <a:ext cx="27432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609600" y="274641"/>
            <a:ext cx="80264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0B09228-DAC8-BC4A-8710-8727A1F171B7}" type="datetimeFigureOut">
              <a:rPr lang="es-ES" smtClean="0"/>
              <a:t>15/03/2019</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F2EF2D5E-0D46-9E46-9567-3E5DEE097CFC}" type="slidenum">
              <a:rPr lang="es-ES" smtClean="0"/>
              <a:t>‹Nº›</a:t>
            </a:fld>
            <a:endParaRPr lang="es-ES" dirty="0"/>
          </a:p>
        </p:txBody>
      </p:sp>
    </p:spTree>
    <p:extLst>
      <p:ext uri="{BB962C8B-B14F-4D97-AF65-F5344CB8AC3E}">
        <p14:creationId xmlns:p14="http://schemas.microsoft.com/office/powerpoint/2010/main" val="4260758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8"/>
            <a:ext cx="103632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30B09228-DAC8-BC4A-8710-8727A1F171B7}" type="datetimeFigureOut">
              <a:rPr lang="es-ES" smtClean="0">
                <a:solidFill>
                  <a:prstClr val="black">
                    <a:tint val="75000"/>
                  </a:prstClr>
                </a:solidFill>
              </a:rPr>
              <a:pPr/>
              <a:t>15/03/2019</a:t>
            </a:fld>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2EF2D5E-0D46-9E46-9567-3E5DEE097CF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38807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0B09228-DAC8-BC4A-8710-8727A1F171B7}" type="datetimeFigureOut">
              <a:rPr lang="es-ES" smtClean="0">
                <a:solidFill>
                  <a:prstClr val="black">
                    <a:tint val="75000"/>
                  </a:prstClr>
                </a:solidFill>
              </a:rPr>
              <a:pPr/>
              <a:t>15/03/2019</a:t>
            </a:fld>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2EF2D5E-0D46-9E46-9567-3E5DEE097CF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627925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3"/>
            <a:ext cx="103632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30B09228-DAC8-BC4A-8710-8727A1F171B7}" type="datetimeFigureOut">
              <a:rPr lang="es-ES" smtClean="0">
                <a:solidFill>
                  <a:prstClr val="black">
                    <a:tint val="75000"/>
                  </a:prstClr>
                </a:solidFill>
              </a:rPr>
              <a:pPr/>
              <a:t>15/03/2019</a:t>
            </a:fld>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2EF2D5E-0D46-9E46-9567-3E5DEE097CF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286207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30B09228-DAC8-BC4A-8710-8727A1F171B7}" type="datetimeFigureOut">
              <a:rPr lang="es-ES" smtClean="0">
                <a:solidFill>
                  <a:prstClr val="black">
                    <a:tint val="75000"/>
                  </a:prstClr>
                </a:solidFill>
              </a:rPr>
              <a:pPr/>
              <a:t>15/03/2019</a:t>
            </a:fld>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F2EF2D5E-0D46-9E46-9567-3E5DEE097CF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731335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30B09228-DAC8-BC4A-8710-8727A1F171B7}" type="datetimeFigureOut">
              <a:rPr lang="es-ES" smtClean="0">
                <a:solidFill>
                  <a:prstClr val="black">
                    <a:tint val="75000"/>
                  </a:prstClr>
                </a:solidFill>
              </a:rPr>
              <a:pPr/>
              <a:t>15/03/2019</a:t>
            </a:fld>
            <a:endParaRPr lang="es-ES" dirty="0">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dirty="0">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F2EF2D5E-0D46-9E46-9567-3E5DEE097CF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3545936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30B09228-DAC8-BC4A-8710-8727A1F171B7}" type="datetimeFigureOut">
              <a:rPr lang="es-ES" smtClean="0">
                <a:solidFill>
                  <a:prstClr val="black">
                    <a:tint val="75000"/>
                  </a:prstClr>
                </a:solidFill>
              </a:rPr>
              <a:pPr/>
              <a:t>15/03/2019</a:t>
            </a:fld>
            <a:endParaRPr lang="es-ES" dirty="0">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 dirty="0">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F2EF2D5E-0D46-9E46-9567-3E5DEE097CF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689086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0B09228-DAC8-BC4A-8710-8727A1F171B7}" type="datetimeFigureOut">
              <a:rPr lang="es-ES" smtClean="0">
                <a:solidFill>
                  <a:prstClr val="black">
                    <a:tint val="75000"/>
                  </a:prstClr>
                </a:solidFill>
              </a:rPr>
              <a:pPr/>
              <a:t>15/03/2019</a:t>
            </a:fld>
            <a:endParaRPr lang="es-ES" dirty="0">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dirty="0">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F2EF2D5E-0D46-9E46-9567-3E5DEE097CF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665663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2" y="273050"/>
            <a:ext cx="4011084"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0B09228-DAC8-BC4A-8710-8727A1F171B7}" type="datetimeFigureOut">
              <a:rPr lang="es-ES" smtClean="0">
                <a:solidFill>
                  <a:prstClr val="black">
                    <a:tint val="75000"/>
                  </a:prstClr>
                </a:solidFill>
              </a:rPr>
              <a:pPr/>
              <a:t>15/03/2019</a:t>
            </a:fld>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F2EF2D5E-0D46-9E46-9567-3E5DEE097CF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7649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0B09228-DAC8-BC4A-8710-8727A1F171B7}" type="datetimeFigureOut">
              <a:rPr lang="es-ES" smtClean="0"/>
              <a:t>15/03/2019</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F2EF2D5E-0D46-9E46-9567-3E5DEE097CFC}" type="slidenum">
              <a:rPr lang="es-ES" smtClean="0"/>
              <a:t>‹Nº›</a:t>
            </a:fld>
            <a:endParaRPr lang="es-ES" dirty="0"/>
          </a:p>
        </p:txBody>
      </p:sp>
    </p:spTree>
    <p:extLst>
      <p:ext uri="{BB962C8B-B14F-4D97-AF65-F5344CB8AC3E}">
        <p14:creationId xmlns:p14="http://schemas.microsoft.com/office/powerpoint/2010/main" val="877299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0B09228-DAC8-BC4A-8710-8727A1F171B7}" type="datetimeFigureOut">
              <a:rPr lang="es-ES" smtClean="0">
                <a:solidFill>
                  <a:prstClr val="black">
                    <a:tint val="75000"/>
                  </a:prstClr>
                </a:solidFill>
              </a:rPr>
              <a:pPr/>
              <a:t>15/03/2019</a:t>
            </a:fld>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F2EF2D5E-0D46-9E46-9567-3E5DEE097CF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111386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0B09228-DAC8-BC4A-8710-8727A1F171B7}" type="datetimeFigureOut">
              <a:rPr lang="es-ES" smtClean="0">
                <a:solidFill>
                  <a:prstClr val="black">
                    <a:tint val="75000"/>
                  </a:prstClr>
                </a:solidFill>
              </a:rPr>
              <a:pPr/>
              <a:t>15/03/2019</a:t>
            </a:fld>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2EF2D5E-0D46-9E46-9567-3E5DEE097CF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899706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1"/>
            <a:ext cx="27432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609600" y="274641"/>
            <a:ext cx="80264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0B09228-DAC8-BC4A-8710-8727A1F171B7}" type="datetimeFigureOut">
              <a:rPr lang="es-ES" smtClean="0">
                <a:solidFill>
                  <a:prstClr val="black">
                    <a:tint val="75000"/>
                  </a:prstClr>
                </a:solidFill>
              </a:rPr>
              <a:pPr/>
              <a:t>15/03/2019</a:t>
            </a:fld>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F2EF2D5E-0D46-9E46-9567-3E5DEE097CF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785328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3"/>
            <a:ext cx="103632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30B09228-DAC8-BC4A-8710-8727A1F171B7}" type="datetimeFigureOut">
              <a:rPr lang="es-ES" smtClean="0"/>
              <a:t>15/03/2019</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F2EF2D5E-0D46-9E46-9567-3E5DEE097CFC}" type="slidenum">
              <a:rPr lang="es-ES" smtClean="0"/>
              <a:t>‹Nº›</a:t>
            </a:fld>
            <a:endParaRPr lang="es-ES" dirty="0"/>
          </a:p>
        </p:txBody>
      </p:sp>
    </p:spTree>
    <p:extLst>
      <p:ext uri="{BB962C8B-B14F-4D97-AF65-F5344CB8AC3E}">
        <p14:creationId xmlns:p14="http://schemas.microsoft.com/office/powerpoint/2010/main" val="282446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30B09228-DAC8-BC4A-8710-8727A1F171B7}" type="datetimeFigureOut">
              <a:rPr lang="es-ES" smtClean="0"/>
              <a:t>15/03/2019</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F2EF2D5E-0D46-9E46-9567-3E5DEE097CFC}" type="slidenum">
              <a:rPr lang="es-ES" smtClean="0"/>
              <a:t>‹Nº›</a:t>
            </a:fld>
            <a:endParaRPr lang="es-ES" dirty="0"/>
          </a:p>
        </p:txBody>
      </p:sp>
    </p:spTree>
    <p:extLst>
      <p:ext uri="{BB962C8B-B14F-4D97-AF65-F5344CB8AC3E}">
        <p14:creationId xmlns:p14="http://schemas.microsoft.com/office/powerpoint/2010/main" val="598526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30B09228-DAC8-BC4A-8710-8727A1F171B7}" type="datetimeFigureOut">
              <a:rPr lang="es-ES" smtClean="0"/>
              <a:t>15/03/2019</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F2EF2D5E-0D46-9E46-9567-3E5DEE097CFC}" type="slidenum">
              <a:rPr lang="es-ES" smtClean="0"/>
              <a:t>‹Nº›</a:t>
            </a:fld>
            <a:endParaRPr lang="es-ES" dirty="0"/>
          </a:p>
        </p:txBody>
      </p:sp>
    </p:spTree>
    <p:extLst>
      <p:ext uri="{BB962C8B-B14F-4D97-AF65-F5344CB8AC3E}">
        <p14:creationId xmlns:p14="http://schemas.microsoft.com/office/powerpoint/2010/main" val="2531248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30B09228-DAC8-BC4A-8710-8727A1F171B7}" type="datetimeFigureOut">
              <a:rPr lang="es-ES" smtClean="0"/>
              <a:t>15/03/2019</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F2EF2D5E-0D46-9E46-9567-3E5DEE097CFC}" type="slidenum">
              <a:rPr lang="es-ES" smtClean="0"/>
              <a:t>‹Nº›</a:t>
            </a:fld>
            <a:endParaRPr lang="es-ES" dirty="0"/>
          </a:p>
        </p:txBody>
      </p:sp>
    </p:spTree>
    <p:extLst>
      <p:ext uri="{BB962C8B-B14F-4D97-AF65-F5344CB8AC3E}">
        <p14:creationId xmlns:p14="http://schemas.microsoft.com/office/powerpoint/2010/main" val="3150059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0B09228-DAC8-BC4A-8710-8727A1F171B7}" type="datetimeFigureOut">
              <a:rPr lang="es-ES" smtClean="0"/>
              <a:t>15/03/2019</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F2EF2D5E-0D46-9E46-9567-3E5DEE097CFC}" type="slidenum">
              <a:rPr lang="es-ES" smtClean="0"/>
              <a:t>‹Nº›</a:t>
            </a:fld>
            <a:endParaRPr lang="es-ES" dirty="0"/>
          </a:p>
        </p:txBody>
      </p:sp>
    </p:spTree>
    <p:extLst>
      <p:ext uri="{BB962C8B-B14F-4D97-AF65-F5344CB8AC3E}">
        <p14:creationId xmlns:p14="http://schemas.microsoft.com/office/powerpoint/2010/main" val="32422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2" y="273050"/>
            <a:ext cx="4011084"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0B09228-DAC8-BC4A-8710-8727A1F171B7}" type="datetimeFigureOut">
              <a:rPr lang="es-ES" smtClean="0"/>
              <a:t>15/03/2019</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F2EF2D5E-0D46-9E46-9567-3E5DEE097CFC}" type="slidenum">
              <a:rPr lang="es-ES" smtClean="0"/>
              <a:t>‹Nº›</a:t>
            </a:fld>
            <a:endParaRPr lang="es-ES" dirty="0"/>
          </a:p>
        </p:txBody>
      </p:sp>
    </p:spTree>
    <p:extLst>
      <p:ext uri="{BB962C8B-B14F-4D97-AF65-F5344CB8AC3E}">
        <p14:creationId xmlns:p14="http://schemas.microsoft.com/office/powerpoint/2010/main" val="2017903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0B09228-DAC8-BC4A-8710-8727A1F171B7}" type="datetimeFigureOut">
              <a:rPr lang="es-ES" smtClean="0"/>
              <a:t>15/03/2019</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F2EF2D5E-0D46-9E46-9567-3E5DEE097CFC}" type="slidenum">
              <a:rPr lang="es-ES" smtClean="0"/>
              <a:t>‹Nº›</a:t>
            </a:fld>
            <a:endParaRPr lang="es-ES" dirty="0"/>
          </a:p>
        </p:txBody>
      </p:sp>
    </p:spTree>
    <p:extLst>
      <p:ext uri="{BB962C8B-B14F-4D97-AF65-F5344CB8AC3E}">
        <p14:creationId xmlns:p14="http://schemas.microsoft.com/office/powerpoint/2010/main" val="4189438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09228-DAC8-BC4A-8710-8727A1F171B7}" type="datetimeFigureOut">
              <a:rPr lang="es-ES" smtClean="0"/>
              <a:t>15/03/2019</a:t>
            </a:fld>
            <a:endParaRPr lang="es-ES" dirty="0"/>
          </a:p>
        </p:txBody>
      </p:sp>
      <p:sp>
        <p:nvSpPr>
          <p:cNvPr id="5" name="Marcador de pie de página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F2D5E-0D46-9E46-9567-3E5DEE097CFC}" type="slidenum">
              <a:rPr lang="es-ES" smtClean="0"/>
              <a:t>‹Nº›</a:t>
            </a:fld>
            <a:endParaRPr lang="es-ES" dirty="0"/>
          </a:p>
        </p:txBody>
      </p:sp>
    </p:spTree>
    <p:extLst>
      <p:ext uri="{BB962C8B-B14F-4D97-AF65-F5344CB8AC3E}">
        <p14:creationId xmlns:p14="http://schemas.microsoft.com/office/powerpoint/2010/main" val="599963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09228-DAC8-BC4A-8710-8727A1F171B7}" type="datetimeFigureOut">
              <a:rPr lang="es-ES" smtClean="0">
                <a:solidFill>
                  <a:prstClr val="black">
                    <a:tint val="75000"/>
                  </a:prstClr>
                </a:solidFill>
              </a:rPr>
              <a:pPr/>
              <a:t>15/03/2019</a:t>
            </a:fld>
            <a:endParaRPr lang="es-ES" dirty="0">
              <a:solidFill>
                <a:prstClr val="black">
                  <a:tint val="75000"/>
                </a:prstClr>
              </a:solidFill>
            </a:endParaRPr>
          </a:p>
        </p:txBody>
      </p:sp>
      <p:sp>
        <p:nvSpPr>
          <p:cNvPr id="5" name="Marcador de pie de página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solidFill>
                <a:prstClr val="black">
                  <a:tint val="75000"/>
                </a:prstClr>
              </a:solidFill>
            </a:endParaRPr>
          </a:p>
        </p:txBody>
      </p:sp>
      <p:sp>
        <p:nvSpPr>
          <p:cNvPr id="6" name="Marcador de número de diapositiva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F2D5E-0D46-9E46-9567-3E5DEE097CFC}" type="slidenum">
              <a:rPr lang="es-ES" smtClean="0">
                <a:solidFill>
                  <a:prstClr val="black">
                    <a:tint val="75000"/>
                  </a:prstClr>
                </a:solidFill>
              </a:rPr>
              <a:pPr/>
              <a:t>‹Nº›</a:t>
            </a:fld>
            <a:endParaRPr lang="es-ES" dirty="0">
              <a:solidFill>
                <a:prstClr val="black">
                  <a:tint val="75000"/>
                </a:prstClr>
              </a:solidFill>
            </a:endParaRPr>
          </a:p>
        </p:txBody>
      </p:sp>
    </p:spTree>
    <p:extLst>
      <p:ext uri="{BB962C8B-B14F-4D97-AF65-F5344CB8AC3E}">
        <p14:creationId xmlns:p14="http://schemas.microsoft.com/office/powerpoint/2010/main" val="210252295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medellin.gov.co/irj/portal/medellin?NavigationTarget=navurl://03b4b5e5386495f14eed5b622463dd9d" TargetMode="External"/><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hyperlink" Target="https://www.medellin.gov.co/irj/portal/medellin?NavigationTarget=navurl://934ee25a151f6e132bc8ce861835bf90"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medellin.gov.co/normograma/docs/r_sinmed_31277_2017.htm" TargetMode="External"/><Relationship Id="rId2" Type="http://schemas.openxmlformats.org/officeDocument/2006/relationships/hyperlink" Target="https://www.medellin.gov.co/normograma/docs/r_sinmed_34651_2018.htm#34651"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www.medellin.gov.co/" TargetMode="External"/><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s://www.medellin.gov.co/normograma/docs/r_sinmed_34651_2018.htm#34651"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0218" y="831275"/>
            <a:ext cx="6382328" cy="4858327"/>
          </a:xfrm>
        </p:spPr>
      </p:pic>
    </p:spTree>
    <p:extLst>
      <p:ext uri="{BB962C8B-B14F-4D97-AF65-F5344CB8AC3E}">
        <p14:creationId xmlns:p14="http://schemas.microsoft.com/office/powerpoint/2010/main" val="7033629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rotWithShape="1">
          <a:blip r:embed="rId2">
            <a:extLst>
              <a:ext uri="{28A0092B-C50C-407E-A947-70E740481C1C}">
                <a14:useLocalDpi xmlns:a14="http://schemas.microsoft.com/office/drawing/2010/main" val="0"/>
              </a:ext>
            </a:extLst>
          </a:blip>
          <a:srcRect r="19711"/>
          <a:stretch/>
        </p:blipFill>
        <p:spPr>
          <a:xfrm>
            <a:off x="0" y="9053"/>
            <a:ext cx="12236116" cy="6858000"/>
          </a:xfrm>
        </p:spPr>
      </p:pic>
      <p:sp>
        <p:nvSpPr>
          <p:cNvPr id="6" name="Paralelogramo 5"/>
          <p:cNvSpPr/>
          <p:nvPr/>
        </p:nvSpPr>
        <p:spPr>
          <a:xfrm>
            <a:off x="3468603" y="-958056"/>
            <a:ext cx="9344025" cy="2190750"/>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7" name="CuadroTexto 6"/>
          <p:cNvSpPr txBox="1"/>
          <p:nvPr/>
        </p:nvSpPr>
        <p:spPr>
          <a:xfrm>
            <a:off x="4481248" y="366233"/>
            <a:ext cx="5480988" cy="707886"/>
          </a:xfrm>
          <a:prstGeom prst="rect">
            <a:avLst/>
          </a:prstGeom>
          <a:noFill/>
        </p:spPr>
        <p:txBody>
          <a:bodyPr wrap="none" rtlCol="0">
            <a:spAutoFit/>
          </a:bodyPr>
          <a:lstStyle/>
          <a:p>
            <a:r>
              <a:rPr lang="es-CO" sz="4000" dirty="0" smtClean="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Tipos de declaración:</a:t>
            </a:r>
            <a:endParaRPr lang="es-CO" sz="4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p:txBody>
      </p:sp>
      <p:sp>
        <p:nvSpPr>
          <p:cNvPr id="9" name="Datos 8"/>
          <p:cNvSpPr/>
          <p:nvPr/>
        </p:nvSpPr>
        <p:spPr>
          <a:xfrm rot="4983213">
            <a:off x="5784559" y="265039"/>
            <a:ext cx="5760845" cy="8796106"/>
          </a:xfrm>
          <a:prstGeom prst="flowChartInputOutput">
            <a:avLst/>
          </a:prstGeom>
          <a:solidFill>
            <a:schemeClr val="bg1">
              <a:lumMod val="95000"/>
              <a:alpha val="9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0" name="Trapecio 9"/>
          <p:cNvSpPr/>
          <p:nvPr/>
        </p:nvSpPr>
        <p:spPr>
          <a:xfrm>
            <a:off x="-701842" y="1749741"/>
            <a:ext cx="2177716" cy="5823284"/>
          </a:xfrm>
          <a:prstGeom prst="trapezoid">
            <a:avLst/>
          </a:prstGeom>
          <a:solidFill>
            <a:srgbClr val="149CBC"/>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ln>
                <a:solidFill>
                  <a:srgbClr val="149CBC"/>
                </a:solidFill>
              </a:ln>
              <a:solidFill>
                <a:srgbClr val="149CBC"/>
              </a:solidFill>
            </a:endParaRPr>
          </a:p>
        </p:txBody>
      </p:sp>
      <p:sp>
        <p:nvSpPr>
          <p:cNvPr id="11" name="CuadroTexto 10"/>
          <p:cNvSpPr txBox="1"/>
          <p:nvPr/>
        </p:nvSpPr>
        <p:spPr>
          <a:xfrm>
            <a:off x="4606933" y="2443212"/>
            <a:ext cx="7414620" cy="3785652"/>
          </a:xfrm>
          <a:prstGeom prst="rect">
            <a:avLst/>
          </a:prstGeom>
          <a:noFill/>
        </p:spPr>
        <p:txBody>
          <a:bodyPr wrap="square" rtlCol="0">
            <a:spAutoFit/>
          </a:bodyPr>
          <a:lstStyle/>
          <a:p>
            <a:r>
              <a:rPr lang="es-CO" sz="2000" dirty="0" smtClean="0">
                <a:solidFill>
                  <a:schemeClr val="accent4"/>
                </a:solidFill>
                <a:latin typeface="Carter One" panose="03080802040405060005" pitchFamily="66" charset="0"/>
                <a:ea typeface="Carter One" panose="03080802040405060005" pitchFamily="66" charset="0"/>
              </a:rPr>
              <a:t>Ordinaria anual.</a:t>
            </a:r>
          </a:p>
          <a:p>
            <a:r>
              <a:rPr lang="es-CO" sz="2000" dirty="0" smtClean="0">
                <a:latin typeface="Century Gothic" panose="020B0502020202020204" pitchFamily="34" charset="0"/>
                <a:ea typeface="Carter One" panose="03080802040405060005" pitchFamily="66" charset="0"/>
              </a:rPr>
              <a:t>Las que se presentan por cada periodo gravable cumplido</a:t>
            </a:r>
            <a:r>
              <a:rPr lang="es-CO" sz="2000" dirty="0" smtClean="0">
                <a:latin typeface="Century Gothic" panose="020B0502020202020204" pitchFamily="34" charset="0"/>
                <a:ea typeface="Carter One" panose="03080802040405060005" pitchFamily="66" charset="0"/>
              </a:rPr>
              <a:t>. Si el contribuyente efectúa el cierre del establecimiento o la cesación de sus actividades gravadas, debe presentar la declaración por lo obtenido durante la fracción o periodo.</a:t>
            </a:r>
            <a:endParaRPr lang="es-CO" sz="2000" dirty="0" smtClean="0">
              <a:latin typeface="Century Gothic" panose="020B0502020202020204" pitchFamily="34" charset="0"/>
              <a:ea typeface="Carter One" panose="03080802040405060005" pitchFamily="66" charset="0"/>
            </a:endParaRPr>
          </a:p>
          <a:p>
            <a:endParaRPr lang="es-CO" sz="2000" dirty="0" smtClean="0">
              <a:latin typeface="Carter One" panose="03080802040405060005" pitchFamily="66" charset="0"/>
              <a:ea typeface="Carter One" panose="03080802040405060005" pitchFamily="66" charset="0"/>
            </a:endParaRPr>
          </a:p>
          <a:p>
            <a:r>
              <a:rPr lang="es-CO" sz="2000" dirty="0" smtClean="0">
                <a:solidFill>
                  <a:srgbClr val="FF0000"/>
                </a:solidFill>
                <a:latin typeface="Carter One" panose="03080802040405060005" pitchFamily="66" charset="0"/>
                <a:ea typeface="Carter One" panose="03080802040405060005" pitchFamily="66" charset="0"/>
              </a:rPr>
              <a:t>De corrección.</a:t>
            </a:r>
          </a:p>
          <a:p>
            <a:pPr algn="just"/>
            <a:r>
              <a:rPr lang="es-CO" sz="2000" dirty="0" smtClean="0">
                <a:latin typeface="Century Gothic" panose="020B0502020202020204" pitchFamily="34" charset="0"/>
              </a:rPr>
              <a:t>Cuando requiere modificar </a:t>
            </a:r>
            <a:r>
              <a:rPr lang="es-CO" sz="2000" dirty="0" smtClean="0">
                <a:latin typeface="Century Gothic" panose="020B0502020202020204" pitchFamily="34" charset="0"/>
              </a:rPr>
              <a:t>datos que generen cambios en el impuesto a cargo de </a:t>
            </a:r>
            <a:r>
              <a:rPr lang="es-CO" sz="2000" dirty="0" smtClean="0">
                <a:latin typeface="Century Gothic" panose="020B0502020202020204" pitchFamily="34" charset="0"/>
              </a:rPr>
              <a:t>una declaración presentada anteriormente y se encuentre dentro del término para </a:t>
            </a:r>
            <a:r>
              <a:rPr lang="es-CO" sz="2000" dirty="0" smtClean="0">
                <a:latin typeface="Century Gothic" panose="020B0502020202020204" pitchFamily="34" charset="0"/>
              </a:rPr>
              <a:t>corregir.</a:t>
            </a:r>
            <a:endParaRPr lang="es-CO" sz="2000" dirty="0" smtClean="0">
              <a:latin typeface="Century Gothic" panose="020B0502020202020204" pitchFamily="34" charset="0"/>
            </a:endParaRPr>
          </a:p>
        </p:txBody>
      </p:sp>
    </p:spTree>
    <p:extLst>
      <p:ext uri="{BB962C8B-B14F-4D97-AF65-F5344CB8AC3E}">
        <p14:creationId xmlns:p14="http://schemas.microsoft.com/office/powerpoint/2010/main" val="3464041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42376"/>
            <a:ext cx="12222178" cy="6111089"/>
          </a:xfrm>
        </p:spPr>
      </p:pic>
      <p:sp>
        <p:nvSpPr>
          <p:cNvPr id="4" name="AutoShape 2" descr="Resultado de imagen para plaza botero noch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Documento 8"/>
          <p:cNvSpPr/>
          <p:nvPr/>
        </p:nvSpPr>
        <p:spPr>
          <a:xfrm rot="21041933">
            <a:off x="-1122707" y="544473"/>
            <a:ext cx="8241955" cy="6880825"/>
          </a:xfrm>
          <a:prstGeom prst="flowChartDocument">
            <a:avLst/>
          </a:prstGeom>
          <a:solidFill>
            <a:schemeClr val="bg1">
              <a:alpha val="8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0" name="Paralelogramo 9"/>
          <p:cNvSpPr/>
          <p:nvPr/>
        </p:nvSpPr>
        <p:spPr>
          <a:xfrm>
            <a:off x="-298770" y="-267700"/>
            <a:ext cx="12776105" cy="1422734"/>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1" name="CuadroTexto 10"/>
          <p:cNvSpPr txBox="1"/>
          <p:nvPr/>
        </p:nvSpPr>
        <p:spPr>
          <a:xfrm>
            <a:off x="590246" y="241441"/>
            <a:ext cx="11345668" cy="707886"/>
          </a:xfrm>
          <a:prstGeom prst="rect">
            <a:avLst/>
          </a:prstGeom>
          <a:noFill/>
        </p:spPr>
        <p:txBody>
          <a:bodyPr wrap="square" rtlCol="0">
            <a:spAutoFit/>
          </a:bodyPr>
          <a:lstStyle/>
          <a:p>
            <a:r>
              <a:rPr lang="es-CO" sz="4000" dirty="0">
                <a:solidFill>
                  <a:schemeClr val="bg1"/>
                </a:solidFill>
                <a:latin typeface="Carter One" panose="03080802040405060005" pitchFamily="66" charset="0"/>
                <a:ea typeface="Carter One" panose="03080802040405060005" pitchFamily="66" charset="0"/>
              </a:rPr>
              <a:t>D</a:t>
            </a:r>
            <a:r>
              <a:rPr lang="es-CO" sz="4000" dirty="0" smtClean="0">
                <a:solidFill>
                  <a:schemeClr val="bg1"/>
                </a:solidFill>
                <a:latin typeface="Carter One" panose="03080802040405060005" pitchFamily="66" charset="0"/>
                <a:ea typeface="Carter One" panose="03080802040405060005" pitchFamily="66" charset="0"/>
              </a:rPr>
              <a:t>eclaración de ICA por fracción de año</a:t>
            </a:r>
            <a:endParaRPr lang="es-CO" sz="4000" dirty="0">
              <a:solidFill>
                <a:schemeClr val="bg1"/>
              </a:solidFill>
              <a:latin typeface="Carter One" panose="03080802040405060005" pitchFamily="66" charset="0"/>
              <a:ea typeface="Carter One" panose="03080802040405060005" pitchFamily="66" charset="0"/>
            </a:endParaRPr>
          </a:p>
        </p:txBody>
      </p:sp>
      <p:sp>
        <p:nvSpPr>
          <p:cNvPr id="18" name="CuadroTexto 17"/>
          <p:cNvSpPr txBox="1"/>
          <p:nvPr/>
        </p:nvSpPr>
        <p:spPr>
          <a:xfrm>
            <a:off x="155575" y="1529970"/>
            <a:ext cx="6400734" cy="4626908"/>
          </a:xfrm>
          <a:prstGeom prst="rect">
            <a:avLst/>
          </a:prstGeom>
          <a:noFill/>
        </p:spPr>
        <p:txBody>
          <a:bodyPr wrap="square" rtlCol="0">
            <a:spAutoFit/>
          </a:bodyPr>
          <a:lstStyle/>
          <a:p>
            <a:pPr marL="285750" indent="-285750" defTabSz="914400">
              <a:spcAft>
                <a:spcPts val="210"/>
              </a:spcAft>
              <a:buFont typeface="Arial" panose="020B0604020202020204" pitchFamily="34" charset="0"/>
              <a:buChar char="•"/>
            </a:pPr>
            <a:r>
              <a:rPr lang="es" dirty="0" smtClean="0">
                <a:solidFill>
                  <a:srgbClr val="E56D0A"/>
                </a:solidFill>
                <a:latin typeface="Carter One" panose="03080802040405060005" pitchFamily="66" charset="0"/>
                <a:ea typeface="Carter One" panose="03080802040405060005" pitchFamily="66" charset="0"/>
              </a:rPr>
              <a:t>Sucesiones Ilíquidas: </a:t>
            </a:r>
            <a:r>
              <a:rPr lang="es-ES" dirty="0">
                <a:latin typeface="Century Gothic" panose="020B0502020202020204" pitchFamily="34" charset="0"/>
              </a:rPr>
              <a:t>En la fecha de ejecutoria de la sentencia que apruebe la partición o adjudicación; o en la fecha en que se extienda la escritura </a:t>
            </a:r>
            <a:r>
              <a:rPr lang="es-ES" dirty="0" smtClean="0">
                <a:latin typeface="Century Gothic" panose="020B0502020202020204" pitchFamily="34" charset="0"/>
              </a:rPr>
              <a:t>pública.</a:t>
            </a:r>
          </a:p>
          <a:p>
            <a:pPr marL="285750" indent="-285750" defTabSz="914400">
              <a:spcAft>
                <a:spcPts val="210"/>
              </a:spcAft>
              <a:buFont typeface="Arial" panose="020B0604020202020204" pitchFamily="34" charset="0"/>
              <a:buChar char="•"/>
            </a:pPr>
            <a:endParaRPr lang="es-ES" dirty="0" smtClean="0">
              <a:latin typeface="Segoe UI"/>
            </a:endParaRPr>
          </a:p>
          <a:p>
            <a:pPr marL="285750" indent="-285750" defTabSz="914400">
              <a:spcAft>
                <a:spcPts val="210"/>
              </a:spcAft>
              <a:buFont typeface="Arial" panose="020B0604020202020204" pitchFamily="34" charset="0"/>
              <a:buChar char="•"/>
            </a:pPr>
            <a:r>
              <a:rPr lang="es-ES" dirty="0">
                <a:solidFill>
                  <a:srgbClr val="E56D0A"/>
                </a:solidFill>
                <a:latin typeface="Carter One" panose="03080802040405060005" pitchFamily="66" charset="0"/>
                <a:ea typeface="Carter One" panose="03080802040405060005" pitchFamily="66" charset="0"/>
              </a:rPr>
              <a:t>Personas jurídicas. </a:t>
            </a:r>
            <a:r>
              <a:rPr lang="es-ES" dirty="0">
                <a:latin typeface="Century Gothic" panose="020B0502020202020204" pitchFamily="34" charset="0"/>
                <a:ea typeface="Carter One" panose="03080802040405060005" pitchFamily="66" charset="0"/>
              </a:rPr>
              <a:t>En la fecha en que se efectúe la aprobación de la respectiva acta de liquidación, cuando estén sometidas a la vigilancia del </a:t>
            </a:r>
            <a:r>
              <a:rPr lang="es-ES" dirty="0" smtClean="0">
                <a:latin typeface="Century Gothic" panose="020B0502020202020204" pitchFamily="34" charset="0"/>
                <a:ea typeface="Carter One" panose="03080802040405060005" pitchFamily="66" charset="0"/>
              </a:rPr>
              <a:t>Estado.</a:t>
            </a:r>
          </a:p>
          <a:p>
            <a:pPr defTabSz="914400">
              <a:spcAft>
                <a:spcPts val="210"/>
              </a:spcAft>
            </a:pPr>
            <a:endParaRPr lang="es-ES" dirty="0" smtClean="0">
              <a:latin typeface="Century Gothic" panose="020B0502020202020204" pitchFamily="34" charset="0"/>
              <a:ea typeface="Carter One" panose="03080802040405060005" pitchFamily="66" charset="0"/>
            </a:endParaRPr>
          </a:p>
          <a:p>
            <a:pPr marL="285750" indent="-285750" defTabSz="914400">
              <a:spcAft>
                <a:spcPts val="210"/>
              </a:spcAft>
              <a:buFont typeface="Arial" panose="020B0604020202020204" pitchFamily="34" charset="0"/>
              <a:buChar char="•"/>
            </a:pPr>
            <a:r>
              <a:rPr lang="es" dirty="0" smtClean="0">
                <a:solidFill>
                  <a:srgbClr val="E56D0A"/>
                </a:solidFill>
                <a:latin typeface="Carter One" panose="03080802040405060005" pitchFamily="66" charset="0"/>
                <a:ea typeface="Carter One" panose="03080802040405060005" pitchFamily="66" charset="0"/>
              </a:rPr>
              <a:t>Personas </a:t>
            </a:r>
            <a:r>
              <a:rPr lang="es" dirty="0">
                <a:solidFill>
                  <a:srgbClr val="E56D0A"/>
                </a:solidFill>
                <a:latin typeface="Carter One" panose="03080802040405060005" pitchFamily="66" charset="0"/>
                <a:ea typeface="Carter One" panose="03080802040405060005" pitchFamily="66" charset="0"/>
              </a:rPr>
              <a:t>jurídicas no sometidas a vigilancia del Estado</a:t>
            </a:r>
            <a:r>
              <a:rPr lang="es" spc="-50" dirty="0">
                <a:solidFill>
                  <a:srgbClr val="E56D0A"/>
                </a:solidFill>
                <a:latin typeface="Carter One" panose="03080802040405060005" pitchFamily="66" charset="0"/>
                <a:ea typeface="Carter One" panose="03080802040405060005" pitchFamily="66" charset="0"/>
              </a:rPr>
              <a:t>, </a:t>
            </a:r>
            <a:r>
              <a:rPr lang="es" dirty="0">
                <a:solidFill>
                  <a:srgbClr val="E56D0A"/>
                </a:solidFill>
                <a:latin typeface="Carter One" panose="03080802040405060005" pitchFamily="66" charset="0"/>
                <a:ea typeface="Carter One" panose="03080802040405060005" pitchFamily="66" charset="0"/>
              </a:rPr>
              <a:t>sociedades de hecho y comunidades </a:t>
            </a:r>
            <a:r>
              <a:rPr lang="es" dirty="0" smtClean="0">
                <a:solidFill>
                  <a:srgbClr val="E56D0A"/>
                </a:solidFill>
                <a:latin typeface="Carter One" panose="03080802040405060005" pitchFamily="66" charset="0"/>
                <a:ea typeface="Carter One" panose="03080802040405060005" pitchFamily="66" charset="0"/>
              </a:rPr>
              <a:t>organizadas</a:t>
            </a:r>
            <a:r>
              <a:rPr lang="es" dirty="0" smtClean="0">
                <a:solidFill>
                  <a:srgbClr val="E56D0A"/>
                </a:solidFill>
                <a:latin typeface="Segoe UI"/>
              </a:rPr>
              <a:t>: </a:t>
            </a:r>
            <a:r>
              <a:rPr lang="es-ES" spc="-50" dirty="0">
                <a:solidFill>
                  <a:prstClr val="black"/>
                </a:solidFill>
                <a:latin typeface="Segoe UI"/>
              </a:rPr>
              <a:t> </a:t>
            </a:r>
            <a:r>
              <a:rPr lang="es-ES" spc="-50" dirty="0">
                <a:solidFill>
                  <a:prstClr val="black"/>
                </a:solidFill>
                <a:latin typeface="Century Gothic" panose="020B0502020202020204" pitchFamily="34" charset="0"/>
              </a:rPr>
              <a:t>En la fecha en que finalizó la liquidación de conformidad con el último asiento de cierre de la contabilidad; cuando no estén obligados a llevarla, en aquélla en que terminan las operaciones según documento de fecha cierta.</a:t>
            </a:r>
            <a:endParaRPr lang="es-CO" dirty="0">
              <a:latin typeface="Century Gothic" panose="020B0502020202020204" pitchFamily="34" charset="0"/>
            </a:endParaRPr>
          </a:p>
        </p:txBody>
      </p:sp>
    </p:spTree>
    <p:extLst>
      <p:ext uri="{BB962C8B-B14F-4D97-AF65-F5344CB8AC3E}">
        <p14:creationId xmlns:p14="http://schemas.microsoft.com/office/powerpoint/2010/main" val="4327885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5" name="Imagen 4"/>
          <p:cNvPicPr>
            <a:picLocks noChangeAspect="1"/>
          </p:cNvPicPr>
          <p:nvPr/>
        </p:nvPicPr>
        <p:blipFill>
          <a:blip r:embed="rId2"/>
          <a:stretch>
            <a:fillRect/>
          </a:stretch>
        </p:blipFill>
        <p:spPr>
          <a:xfrm>
            <a:off x="0" y="0"/>
            <a:ext cx="12369054" cy="6942221"/>
          </a:xfrm>
          <a:prstGeom prst="rect">
            <a:avLst/>
          </a:prstGeom>
        </p:spPr>
      </p:pic>
    </p:spTree>
    <p:extLst>
      <p:ext uri="{BB962C8B-B14F-4D97-AF65-F5344CB8AC3E}">
        <p14:creationId xmlns:p14="http://schemas.microsoft.com/office/powerpoint/2010/main" val="2282547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Entrada manual 3"/>
          <p:cNvSpPr/>
          <p:nvPr/>
        </p:nvSpPr>
        <p:spPr>
          <a:xfrm>
            <a:off x="-1150519" y="6147346"/>
            <a:ext cx="12563475" cy="1343025"/>
          </a:xfrm>
          <a:prstGeom prst="flowChartManualInput">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5" name="Paralelogramo 4"/>
          <p:cNvSpPr/>
          <p:nvPr/>
        </p:nvSpPr>
        <p:spPr>
          <a:xfrm>
            <a:off x="892842" y="-168917"/>
            <a:ext cx="12680281" cy="997482"/>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6" name="CuadroTexto 5"/>
          <p:cNvSpPr txBox="1"/>
          <p:nvPr/>
        </p:nvSpPr>
        <p:spPr>
          <a:xfrm>
            <a:off x="2046803" y="65110"/>
            <a:ext cx="9700091" cy="646331"/>
          </a:xfrm>
          <a:prstGeom prst="rect">
            <a:avLst/>
          </a:prstGeom>
          <a:noFill/>
        </p:spPr>
        <p:txBody>
          <a:bodyPr wrap="none" rtlCol="0">
            <a:spAutoFit/>
          </a:bodyPr>
          <a:lstStyle/>
          <a:p>
            <a:r>
              <a:rPr lang="es-CO" sz="3600" dirty="0" smtClean="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Formas de presentación de la declaración:</a:t>
            </a:r>
            <a:endParaRPr lang="es-CO" sz="36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p:txBody>
      </p:sp>
      <p:sp>
        <p:nvSpPr>
          <p:cNvPr id="11" name="AutoShape 2"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906" y="1045296"/>
            <a:ext cx="2458226" cy="1637793"/>
          </a:xfrm>
          <a:prstGeom prst="rect">
            <a:avLst/>
          </a:prstGeom>
        </p:spPr>
      </p:pic>
      <p:sp>
        <p:nvSpPr>
          <p:cNvPr id="15" name="CuadroTexto 14"/>
          <p:cNvSpPr txBox="1"/>
          <p:nvPr/>
        </p:nvSpPr>
        <p:spPr>
          <a:xfrm>
            <a:off x="3254812" y="1062592"/>
            <a:ext cx="8680514" cy="1723549"/>
          </a:xfrm>
          <a:prstGeom prst="rect">
            <a:avLst/>
          </a:prstGeom>
          <a:noFill/>
        </p:spPr>
        <p:txBody>
          <a:bodyPr wrap="square" rtlCol="0">
            <a:spAutoFit/>
          </a:bodyPr>
          <a:lstStyle/>
          <a:p>
            <a:r>
              <a:rPr lang="es-CO" sz="2800" dirty="0" smtClean="0">
                <a:solidFill>
                  <a:schemeClr val="accent4"/>
                </a:solidFill>
                <a:latin typeface="Carter One" panose="03080802040405060005" pitchFamily="66" charset="0"/>
                <a:ea typeface="Carter One" panose="03080802040405060005" pitchFamily="66" charset="0"/>
              </a:rPr>
              <a:t>Presencial: </a:t>
            </a:r>
          </a:p>
          <a:p>
            <a:r>
              <a:rPr lang="es-CO" dirty="0" smtClean="0">
                <a:latin typeface="Century Gothic" panose="020B0502020202020204" pitchFamily="34" charset="0"/>
              </a:rPr>
              <a:t>Con el formulario físico, en los lugares definidos por la Subsecretaría de ingresos con los anexos correspondientes según el contribuyente que presenta su declaración. P</a:t>
            </a:r>
            <a:r>
              <a:rPr lang="es-CO" dirty="0" smtClean="0">
                <a:latin typeface="Century Gothic" panose="020B0502020202020204" pitchFamily="34" charset="0"/>
                <a:cs typeface="Arial" panose="020B0604020202020204" pitchFamily="34" charset="0"/>
              </a:rPr>
              <a:t>uede </a:t>
            </a:r>
            <a:r>
              <a:rPr lang="es-CO" dirty="0">
                <a:latin typeface="Century Gothic" panose="020B0502020202020204" pitchFamily="34" charset="0"/>
                <a:cs typeface="Arial" panose="020B0604020202020204" pitchFamily="34" charset="0"/>
              </a:rPr>
              <a:t>descargarlo </a:t>
            </a:r>
            <a:r>
              <a:rPr lang="es-CO" dirty="0" smtClean="0">
                <a:latin typeface="Century Gothic" panose="020B0502020202020204" pitchFamily="34" charset="0"/>
                <a:cs typeface="Arial" panose="020B0604020202020204" pitchFamily="34" charset="0"/>
              </a:rPr>
              <a:t>haciendo clic </a:t>
            </a:r>
            <a:r>
              <a:rPr lang="es-CO" dirty="0" smtClean="0">
                <a:latin typeface="Century Gothic" panose="020B0502020202020204" pitchFamily="34" charset="0"/>
                <a:cs typeface="Arial" panose="020B0604020202020204" pitchFamily="34" charset="0"/>
                <a:hlinkClick r:id="rId3"/>
              </a:rPr>
              <a:t>aquí</a:t>
            </a:r>
            <a:r>
              <a:rPr lang="es-CO" dirty="0" smtClean="0">
                <a:latin typeface="Century Gothic" panose="020B0502020202020204" pitchFamily="34" charset="0"/>
                <a:cs typeface="Arial" panose="020B0604020202020204" pitchFamily="34" charset="0"/>
              </a:rPr>
              <a:t>.</a:t>
            </a:r>
            <a:endParaRPr lang="es-CO" dirty="0" smtClean="0">
              <a:latin typeface="Century Gothic" panose="020B0502020202020204" pitchFamily="34" charset="0"/>
            </a:endParaRPr>
          </a:p>
          <a:p>
            <a:endParaRPr lang="es-CO" sz="2400" dirty="0">
              <a:latin typeface="Century Gothic" panose="020B0502020202020204" pitchFamily="34" charset="0"/>
            </a:endParaRPr>
          </a:p>
        </p:txBody>
      </p:sp>
      <p:pic>
        <p:nvPicPr>
          <p:cNvPr id="17" name="Imagen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476" y="2911985"/>
            <a:ext cx="1835085" cy="1835085"/>
          </a:xfrm>
          <a:prstGeom prst="ellipse">
            <a:avLst/>
          </a:prstGeom>
          <a:ln>
            <a:noFill/>
          </a:ln>
          <a:effectLst>
            <a:softEdge rad="112500"/>
          </a:effectLst>
        </p:spPr>
      </p:pic>
      <p:sp>
        <p:nvSpPr>
          <p:cNvPr id="18" name="CuadroTexto 17"/>
          <p:cNvSpPr txBox="1"/>
          <p:nvPr/>
        </p:nvSpPr>
        <p:spPr>
          <a:xfrm>
            <a:off x="3210583" y="2904562"/>
            <a:ext cx="8724743" cy="3293209"/>
          </a:xfrm>
          <a:prstGeom prst="rect">
            <a:avLst/>
          </a:prstGeom>
          <a:noFill/>
        </p:spPr>
        <p:txBody>
          <a:bodyPr wrap="square" rtlCol="0">
            <a:spAutoFit/>
          </a:bodyPr>
          <a:lstStyle/>
          <a:p>
            <a:r>
              <a:rPr lang="es-CO" sz="2800" dirty="0" smtClean="0">
                <a:solidFill>
                  <a:schemeClr val="accent4"/>
                </a:solidFill>
                <a:latin typeface="Carter One" panose="03080802040405060005" pitchFamily="66" charset="0"/>
                <a:ea typeface="Carter One" panose="03080802040405060005" pitchFamily="66" charset="0"/>
              </a:rPr>
              <a:t>Electrónica: </a:t>
            </a:r>
          </a:p>
          <a:p>
            <a:r>
              <a:rPr lang="es-CO" dirty="0" smtClean="0">
                <a:latin typeface="Century Gothic" panose="020B0502020202020204" pitchFamily="34" charset="0"/>
              </a:rPr>
              <a:t>Se puede realizar en la página web del Municipio de Medellín, en la sección “</a:t>
            </a:r>
            <a:r>
              <a:rPr lang="es-CO" dirty="0" smtClean="0">
                <a:latin typeface="Century Gothic" panose="020B0502020202020204" pitchFamily="34" charset="0"/>
                <a:hlinkClick r:id="rId5"/>
              </a:rPr>
              <a:t>Declare y Pague</a:t>
            </a:r>
            <a:r>
              <a:rPr lang="es-CO" dirty="0" smtClean="0">
                <a:latin typeface="Century Gothic" panose="020B0502020202020204" pitchFamily="34" charset="0"/>
              </a:rPr>
              <a:t>” en donde pondrá diligenciar su declaración de forma virtual y efectuar el pago inmediato. Entre sus ventajas encontramos:</a:t>
            </a:r>
          </a:p>
          <a:p>
            <a:pPr marL="534988" indent="-285750">
              <a:buClr>
                <a:schemeClr val="accent6"/>
              </a:buClr>
              <a:buFont typeface="Arial" panose="020B0604020202020204" pitchFamily="34" charset="0"/>
              <a:buChar char="•"/>
            </a:pPr>
            <a:r>
              <a:rPr lang="es-ES" dirty="0">
                <a:latin typeface="Century Gothic" panose="020B0502020202020204" pitchFamily="34" charset="0"/>
              </a:rPr>
              <a:t>Cero errores aritméticos.</a:t>
            </a:r>
          </a:p>
          <a:p>
            <a:pPr marL="534988" indent="-285750">
              <a:buClr>
                <a:schemeClr val="accent6"/>
              </a:buClr>
              <a:buFont typeface="Arial" panose="020B0604020202020204" pitchFamily="34" charset="0"/>
              <a:buChar char="•"/>
            </a:pPr>
            <a:r>
              <a:rPr lang="es-ES" dirty="0">
                <a:latin typeface="Century Gothic" panose="020B0502020202020204" pitchFamily="34" charset="0"/>
              </a:rPr>
              <a:t>Pago inmediato y en línea del reajuste originado si se quiere.</a:t>
            </a:r>
          </a:p>
          <a:p>
            <a:pPr marL="534988" indent="-285750">
              <a:buClr>
                <a:schemeClr val="accent6"/>
              </a:buClr>
              <a:buFont typeface="Arial" panose="020B0604020202020204" pitchFamily="34" charset="0"/>
              <a:buChar char="•"/>
            </a:pPr>
            <a:r>
              <a:rPr lang="es-ES" dirty="0">
                <a:latin typeface="Century Gothic" panose="020B0502020202020204" pitchFamily="34" charset="0"/>
              </a:rPr>
              <a:t>Cero filas</a:t>
            </a:r>
          </a:p>
          <a:p>
            <a:pPr marL="534988" indent="-285750">
              <a:buClr>
                <a:schemeClr val="accent6"/>
              </a:buClr>
              <a:buFont typeface="Arial" panose="020B0604020202020204" pitchFamily="34" charset="0"/>
              <a:buChar char="•"/>
            </a:pPr>
            <a:r>
              <a:rPr lang="es-ES" dirty="0">
                <a:latin typeface="Century Gothic" panose="020B0502020202020204" pitchFamily="34" charset="0"/>
              </a:rPr>
              <a:t>Agilidad</a:t>
            </a:r>
          </a:p>
          <a:p>
            <a:pPr marL="534988" indent="-285750">
              <a:buClr>
                <a:schemeClr val="accent6"/>
              </a:buClr>
              <a:buFont typeface="Arial" panose="020B0604020202020204" pitchFamily="34" charset="0"/>
              <a:buChar char="•"/>
            </a:pPr>
            <a:r>
              <a:rPr lang="es-ES" dirty="0">
                <a:latin typeface="Century Gothic" panose="020B0502020202020204" pitchFamily="34" charset="0"/>
              </a:rPr>
              <a:t>Seguridad</a:t>
            </a:r>
          </a:p>
          <a:p>
            <a:pPr marL="534988" indent="-285750">
              <a:buClr>
                <a:schemeClr val="accent6"/>
              </a:buClr>
              <a:buFont typeface="Arial" panose="020B0604020202020204" pitchFamily="34" charset="0"/>
              <a:buChar char="•"/>
            </a:pPr>
            <a:r>
              <a:rPr lang="es-ES" dirty="0">
                <a:latin typeface="Century Gothic" panose="020B0502020202020204" pitchFamily="34" charset="0"/>
              </a:rPr>
              <a:t>Comodidad</a:t>
            </a:r>
          </a:p>
          <a:p>
            <a:endParaRPr lang="es-CO" dirty="0">
              <a:latin typeface="Century Gothic" panose="020B0502020202020204" pitchFamily="34" charset="0"/>
            </a:endParaRPr>
          </a:p>
        </p:txBody>
      </p:sp>
    </p:spTree>
    <p:extLst>
      <p:ext uri="{BB962C8B-B14F-4D97-AF65-F5344CB8AC3E}">
        <p14:creationId xmlns:p14="http://schemas.microsoft.com/office/powerpoint/2010/main" val="38794324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5" name="Imagen 4"/>
          <p:cNvPicPr>
            <a:picLocks noChangeAspect="1"/>
          </p:cNvPicPr>
          <p:nvPr/>
        </p:nvPicPr>
        <p:blipFill>
          <a:blip r:embed="rId3"/>
          <a:stretch>
            <a:fillRect/>
          </a:stretch>
        </p:blipFill>
        <p:spPr>
          <a:xfrm>
            <a:off x="0" y="6096"/>
            <a:ext cx="12192000" cy="6830568"/>
          </a:xfrm>
          <a:prstGeom prst="rect">
            <a:avLst/>
          </a:prstGeom>
        </p:spPr>
      </p:pic>
      <p:sp>
        <p:nvSpPr>
          <p:cNvPr id="8" name="Recortar rectángulo de esquina diagonal 7"/>
          <p:cNvSpPr/>
          <p:nvPr/>
        </p:nvSpPr>
        <p:spPr>
          <a:xfrm rot="21247885">
            <a:off x="-1191071" y="746963"/>
            <a:ext cx="8592227" cy="5384517"/>
          </a:xfrm>
          <a:prstGeom prst="snip2Diag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9" name="Paralelogramo 8"/>
          <p:cNvSpPr/>
          <p:nvPr/>
        </p:nvSpPr>
        <p:spPr>
          <a:xfrm>
            <a:off x="-1454431" y="883"/>
            <a:ext cx="12680281" cy="1597194"/>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0" name="CuadroTexto 9"/>
          <p:cNvSpPr txBox="1"/>
          <p:nvPr/>
        </p:nvSpPr>
        <p:spPr>
          <a:xfrm>
            <a:off x="321850" y="173040"/>
            <a:ext cx="10404207" cy="1323439"/>
          </a:xfrm>
          <a:prstGeom prst="rect">
            <a:avLst/>
          </a:prstGeom>
          <a:noFill/>
        </p:spPr>
        <p:txBody>
          <a:bodyPr wrap="square" rtlCol="0">
            <a:spAutoFit/>
          </a:bodyPr>
          <a:lstStyle/>
          <a:p>
            <a:r>
              <a:rPr lang="es" sz="4000" dirty="0">
                <a:solidFill>
                  <a:srgbClr val="FFFFFF"/>
                </a:solidFill>
                <a:latin typeface="Carter One" panose="03080802040405060005" pitchFamily="66" charset="0"/>
                <a:ea typeface="Carter One" panose="03080802040405060005" pitchFamily="66" charset="0"/>
              </a:rPr>
              <a:t>Documentos que deben acompañar la declaración litográfica</a:t>
            </a:r>
            <a:endParaRPr lang="es-CO" sz="4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p:txBody>
      </p:sp>
      <p:sp>
        <p:nvSpPr>
          <p:cNvPr id="11" name="CuadroTexto 10"/>
          <p:cNvSpPr txBox="1"/>
          <p:nvPr/>
        </p:nvSpPr>
        <p:spPr>
          <a:xfrm>
            <a:off x="203200" y="1715719"/>
            <a:ext cx="7170057" cy="4939814"/>
          </a:xfrm>
          <a:prstGeom prst="rect">
            <a:avLst/>
          </a:prstGeom>
          <a:noFill/>
        </p:spPr>
        <p:txBody>
          <a:bodyPr wrap="square" rtlCol="0">
            <a:spAutoFit/>
          </a:bodyPr>
          <a:lstStyle/>
          <a:p>
            <a:r>
              <a:rPr lang="es-ES" dirty="0" smtClean="0">
                <a:solidFill>
                  <a:schemeClr val="accent6"/>
                </a:solidFill>
                <a:latin typeface="Carter One" panose="03080802040405060005" pitchFamily="66" charset="0"/>
                <a:ea typeface="Carter One" panose="03080802040405060005" pitchFamily="66" charset="0"/>
              </a:rPr>
              <a:t>Personas </a:t>
            </a:r>
            <a:r>
              <a:rPr lang="es-ES" dirty="0">
                <a:solidFill>
                  <a:schemeClr val="accent6"/>
                </a:solidFill>
                <a:latin typeface="Carter One" panose="03080802040405060005" pitchFamily="66" charset="0"/>
                <a:ea typeface="Carter One" panose="03080802040405060005" pitchFamily="66" charset="0"/>
              </a:rPr>
              <a:t>jurídicas y asimiladas:</a:t>
            </a:r>
          </a:p>
          <a:p>
            <a:r>
              <a:rPr lang="es-ES" sz="1500" dirty="0" smtClean="0">
                <a:solidFill>
                  <a:srgbClr val="68606E"/>
                </a:solidFill>
                <a:latin typeface="Century Gothic" panose="020B0502020202020204" pitchFamily="34" charset="0"/>
              </a:rPr>
              <a:t>1</a:t>
            </a:r>
            <a:r>
              <a:rPr lang="es-ES" sz="1500" dirty="0">
                <a:solidFill>
                  <a:srgbClr val="68606E"/>
                </a:solidFill>
                <a:latin typeface="Century Gothic" panose="020B0502020202020204" pitchFamily="34" charset="0"/>
              </a:rPr>
              <a:t>. Documento mediante el cual se acredite la existencia y representación legal con fecha de expedición no mayor a un (1) mes o copia simple del Registro Único Tributario -RUT- expedido en el año 2012 o posterior.</a:t>
            </a:r>
          </a:p>
          <a:p>
            <a:endParaRPr lang="es-ES" sz="1500" dirty="0" smtClean="0">
              <a:solidFill>
                <a:srgbClr val="68606E"/>
              </a:solidFill>
              <a:latin typeface="Century Gothic" panose="020B0502020202020204" pitchFamily="34" charset="0"/>
            </a:endParaRPr>
          </a:p>
          <a:p>
            <a:r>
              <a:rPr lang="es-ES" sz="1500" dirty="0" smtClean="0">
                <a:solidFill>
                  <a:srgbClr val="68606E"/>
                </a:solidFill>
                <a:latin typeface="Century Gothic" panose="020B0502020202020204" pitchFamily="34" charset="0"/>
              </a:rPr>
              <a:t>2</a:t>
            </a:r>
            <a:r>
              <a:rPr lang="es-ES" sz="1500" dirty="0">
                <a:solidFill>
                  <a:srgbClr val="68606E"/>
                </a:solidFill>
                <a:latin typeface="Century Gothic" panose="020B0502020202020204" pitchFamily="34" charset="0"/>
              </a:rPr>
              <a:t>. Cuando la declaración se encuentre firmada por apoderado general, </a:t>
            </a:r>
            <a:r>
              <a:rPr lang="es-ES" sz="1500" dirty="0" smtClean="0">
                <a:solidFill>
                  <a:srgbClr val="68606E"/>
                </a:solidFill>
                <a:latin typeface="Century Gothic" panose="020B0502020202020204" pitchFamily="34" charset="0"/>
              </a:rPr>
              <a:t>anexar </a:t>
            </a:r>
            <a:r>
              <a:rPr lang="es-ES" sz="1500" dirty="0">
                <a:solidFill>
                  <a:srgbClr val="68606E"/>
                </a:solidFill>
                <a:latin typeface="Century Gothic" panose="020B0502020202020204" pitchFamily="34" charset="0"/>
              </a:rPr>
              <a:t>Certificado de Existencia y Representación Legal </a:t>
            </a:r>
            <a:r>
              <a:rPr lang="es-ES" sz="1500" dirty="0" smtClean="0">
                <a:solidFill>
                  <a:srgbClr val="68606E"/>
                </a:solidFill>
                <a:latin typeface="Century Gothic" panose="020B0502020202020204" pitchFamily="34" charset="0"/>
              </a:rPr>
              <a:t>o </a:t>
            </a:r>
            <a:r>
              <a:rPr lang="es-ES" sz="1500" dirty="0">
                <a:solidFill>
                  <a:srgbClr val="68606E"/>
                </a:solidFill>
                <a:latin typeface="Century Gothic" panose="020B0502020202020204" pitchFamily="34" charset="0"/>
              </a:rPr>
              <a:t>copia simple del poder </a:t>
            </a:r>
            <a:r>
              <a:rPr lang="es-ES" sz="1500" dirty="0" smtClean="0">
                <a:solidFill>
                  <a:srgbClr val="68606E"/>
                </a:solidFill>
                <a:latin typeface="Century Gothic" panose="020B0502020202020204" pitchFamily="34" charset="0"/>
              </a:rPr>
              <a:t>general</a:t>
            </a:r>
            <a:r>
              <a:rPr lang="es-ES" sz="1500" dirty="0">
                <a:solidFill>
                  <a:srgbClr val="68606E"/>
                </a:solidFill>
                <a:latin typeface="Century Gothic" panose="020B0502020202020204" pitchFamily="34" charset="0"/>
              </a:rPr>
              <a:t>.</a:t>
            </a:r>
          </a:p>
          <a:p>
            <a:endParaRPr lang="es-ES" sz="1500" dirty="0">
              <a:solidFill>
                <a:srgbClr val="68606E"/>
              </a:solidFill>
              <a:latin typeface="Century Gothic" panose="020B0502020202020204" pitchFamily="34" charset="0"/>
            </a:endParaRPr>
          </a:p>
          <a:p>
            <a:r>
              <a:rPr lang="es-ES" sz="1500" dirty="0">
                <a:solidFill>
                  <a:srgbClr val="68606E"/>
                </a:solidFill>
                <a:latin typeface="Century Gothic" panose="020B0502020202020204" pitchFamily="34" charset="0"/>
              </a:rPr>
              <a:t>3. Cuando la declaración se encuentre firmada por apoderado o autorizado especial, </a:t>
            </a:r>
            <a:r>
              <a:rPr lang="es-ES" sz="1500" dirty="0" smtClean="0">
                <a:solidFill>
                  <a:srgbClr val="68606E"/>
                </a:solidFill>
                <a:latin typeface="Century Gothic" panose="020B0502020202020204" pitchFamily="34" charset="0"/>
              </a:rPr>
              <a:t>anexar </a:t>
            </a:r>
            <a:r>
              <a:rPr lang="es-ES" sz="1500" dirty="0">
                <a:solidFill>
                  <a:srgbClr val="68606E"/>
                </a:solidFill>
                <a:latin typeface="Century Gothic" panose="020B0502020202020204" pitchFamily="34" charset="0"/>
              </a:rPr>
              <a:t>dicho documento con copia de la tarjeta profesional del apoderado o documento de identificación del autorizado, según el caso</a:t>
            </a:r>
            <a:r>
              <a:rPr lang="es-ES" sz="1500" dirty="0" smtClean="0">
                <a:solidFill>
                  <a:srgbClr val="68606E"/>
                </a:solidFill>
                <a:latin typeface="Century Gothic" panose="020B0502020202020204" pitchFamily="34" charset="0"/>
              </a:rPr>
              <a:t>.</a:t>
            </a:r>
          </a:p>
          <a:p>
            <a:endParaRPr lang="es-ES" sz="1500" dirty="0">
              <a:solidFill>
                <a:srgbClr val="68606E"/>
              </a:solidFill>
              <a:latin typeface="Century Gothic" panose="020B0502020202020204" pitchFamily="34" charset="0"/>
            </a:endParaRPr>
          </a:p>
          <a:p>
            <a:r>
              <a:rPr lang="es-ES" sz="1500" dirty="0">
                <a:solidFill>
                  <a:srgbClr val="68606E"/>
                </a:solidFill>
                <a:latin typeface="Century Gothic" panose="020B0502020202020204" pitchFamily="34" charset="0"/>
              </a:rPr>
              <a:t>4. En el evento que se diligencie el renglón correspondiente a la deducción de retenciones practicadas en Medellín durante el respectivo periodo, podrá </a:t>
            </a:r>
            <a:r>
              <a:rPr lang="es-ES" sz="1500" dirty="0" smtClean="0">
                <a:solidFill>
                  <a:srgbClr val="68606E"/>
                </a:solidFill>
                <a:latin typeface="Century Gothic" panose="020B0502020202020204" pitchFamily="34" charset="0"/>
              </a:rPr>
              <a:t>anexar </a:t>
            </a:r>
            <a:r>
              <a:rPr lang="es-ES" sz="1500" dirty="0">
                <a:solidFill>
                  <a:srgbClr val="68606E"/>
                </a:solidFill>
                <a:latin typeface="Century Gothic" panose="020B0502020202020204" pitchFamily="34" charset="0"/>
              </a:rPr>
              <a:t>el certificado de retenciones expedidas por el o los respectivos agentes.</a:t>
            </a:r>
            <a:endParaRPr lang="es" sz="1500" dirty="0">
              <a:solidFill>
                <a:srgbClr val="68606E"/>
              </a:solidFill>
              <a:latin typeface="Century Gothic" panose="020B0502020202020204" pitchFamily="34" charset="0"/>
            </a:endParaRPr>
          </a:p>
          <a:p>
            <a:endParaRPr lang="es" sz="1500" b="1" i="1" dirty="0" smtClean="0">
              <a:solidFill>
                <a:srgbClr val="68606E"/>
              </a:solidFill>
              <a:latin typeface="Segoe UI"/>
            </a:endParaRPr>
          </a:p>
          <a:p>
            <a:endParaRPr lang="es" sz="1500" b="1" i="1" dirty="0">
              <a:solidFill>
                <a:srgbClr val="68606E"/>
              </a:solidFill>
              <a:latin typeface="Segoe UI"/>
            </a:endParaRPr>
          </a:p>
          <a:p>
            <a:endParaRPr lang="es-CO" sz="1500" dirty="0"/>
          </a:p>
        </p:txBody>
      </p:sp>
    </p:spTree>
    <p:extLst>
      <p:ext uri="{BB962C8B-B14F-4D97-AF65-F5344CB8AC3E}">
        <p14:creationId xmlns:p14="http://schemas.microsoft.com/office/powerpoint/2010/main" val="2132563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9" name="Marcador de contenido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9257" y="3629"/>
            <a:ext cx="13003705" cy="6891964"/>
          </a:xfrm>
        </p:spPr>
      </p:pic>
      <p:sp>
        <p:nvSpPr>
          <p:cNvPr id="12" name="Recortar rectángulo de esquina diagonal 11"/>
          <p:cNvSpPr/>
          <p:nvPr/>
        </p:nvSpPr>
        <p:spPr>
          <a:xfrm>
            <a:off x="4339224" y="1195900"/>
            <a:ext cx="10929257" cy="5004611"/>
          </a:xfrm>
          <a:prstGeom prst="snip2DiagRect">
            <a:avLst/>
          </a:prstGeom>
          <a:solidFill>
            <a:schemeClr val="bg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3" name="Paralelogramo 12"/>
          <p:cNvSpPr/>
          <p:nvPr/>
        </p:nvSpPr>
        <p:spPr>
          <a:xfrm>
            <a:off x="1332312" y="-401294"/>
            <a:ext cx="12680281" cy="1597194"/>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4" name="CuadroTexto 13"/>
          <p:cNvSpPr txBox="1"/>
          <p:nvPr/>
        </p:nvSpPr>
        <p:spPr>
          <a:xfrm>
            <a:off x="2324822" y="0"/>
            <a:ext cx="10404207" cy="1323439"/>
          </a:xfrm>
          <a:prstGeom prst="rect">
            <a:avLst/>
          </a:prstGeom>
          <a:noFill/>
          <a:effectLst/>
        </p:spPr>
        <p:txBody>
          <a:bodyPr wrap="square" rtlCol="0">
            <a:spAutoFit/>
          </a:bodyPr>
          <a:lstStyle/>
          <a:p>
            <a:r>
              <a:rPr lang="es" sz="4000" dirty="0">
                <a:solidFill>
                  <a:srgbClr val="FFFFFF"/>
                </a:solidFill>
                <a:latin typeface="Carter One" panose="03080802040405060005" pitchFamily="66" charset="0"/>
                <a:ea typeface="Carter One" panose="03080802040405060005" pitchFamily="66" charset="0"/>
              </a:rPr>
              <a:t>Documentos que deben acompañar la declaración litográfica</a:t>
            </a:r>
            <a:endParaRPr lang="es-CO" sz="4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p:txBody>
      </p:sp>
      <p:sp>
        <p:nvSpPr>
          <p:cNvPr id="15" name="CuadroTexto 14"/>
          <p:cNvSpPr txBox="1"/>
          <p:nvPr/>
        </p:nvSpPr>
        <p:spPr>
          <a:xfrm>
            <a:off x="4862284" y="1553325"/>
            <a:ext cx="7170057" cy="4570482"/>
          </a:xfrm>
          <a:prstGeom prst="rect">
            <a:avLst/>
          </a:prstGeom>
          <a:noFill/>
        </p:spPr>
        <p:txBody>
          <a:bodyPr wrap="square" rtlCol="0">
            <a:spAutoFit/>
          </a:bodyPr>
          <a:lstStyle/>
          <a:p>
            <a:r>
              <a:rPr lang="es-ES" sz="2000" dirty="0" smtClean="0">
                <a:solidFill>
                  <a:schemeClr val="accent4"/>
                </a:solidFill>
                <a:latin typeface="Carter One" panose="03080802040405060005" pitchFamily="66" charset="0"/>
                <a:ea typeface="Carter One" panose="03080802040405060005" pitchFamily="66" charset="0"/>
              </a:rPr>
              <a:t>Personas naturales:</a:t>
            </a:r>
            <a:endParaRPr lang="es-ES" sz="2000" dirty="0">
              <a:solidFill>
                <a:schemeClr val="accent4"/>
              </a:solidFill>
              <a:latin typeface="Carter One" panose="03080802040405060005" pitchFamily="66" charset="0"/>
              <a:ea typeface="Carter One" panose="03080802040405060005" pitchFamily="66" charset="0"/>
            </a:endParaRPr>
          </a:p>
          <a:p>
            <a:r>
              <a:rPr lang="es-ES" sz="1600" b="1" dirty="0" smtClean="0">
                <a:latin typeface="Century Gothic" panose="020B0502020202020204" pitchFamily="34" charset="0"/>
              </a:rPr>
              <a:t>1. </a:t>
            </a:r>
            <a:r>
              <a:rPr lang="es-ES" sz="1600" dirty="0" smtClean="0">
                <a:latin typeface="Century Gothic" panose="020B0502020202020204" pitchFamily="34" charset="0"/>
              </a:rPr>
              <a:t>Copia </a:t>
            </a:r>
            <a:r>
              <a:rPr lang="es-ES" sz="1600" dirty="0">
                <a:latin typeface="Century Gothic" panose="020B0502020202020204" pitchFamily="34" charset="0"/>
              </a:rPr>
              <a:t>del documento de identidad del solicitante, registro mercantil vigente o copia simple del Registro Único </a:t>
            </a:r>
            <a:r>
              <a:rPr lang="es-ES" sz="1600" dirty="0" smtClean="0">
                <a:latin typeface="Century Gothic" panose="020B0502020202020204" pitchFamily="34" charset="0"/>
              </a:rPr>
              <a:t>Tributario</a:t>
            </a:r>
          </a:p>
          <a:p>
            <a:endParaRPr lang="es-ES" sz="1600" dirty="0" smtClean="0">
              <a:latin typeface="Century Gothic" panose="020B0502020202020204" pitchFamily="34" charset="0"/>
            </a:endParaRPr>
          </a:p>
          <a:p>
            <a:r>
              <a:rPr lang="es-ES" sz="1600" b="1" dirty="0" smtClean="0">
                <a:latin typeface="Century Gothic" panose="020B0502020202020204" pitchFamily="34" charset="0"/>
              </a:rPr>
              <a:t>2</a:t>
            </a:r>
            <a:r>
              <a:rPr lang="es-ES" sz="1600" b="1" dirty="0">
                <a:latin typeface="Century Gothic" panose="020B0502020202020204" pitchFamily="34" charset="0"/>
              </a:rPr>
              <a:t>. </a:t>
            </a:r>
            <a:r>
              <a:rPr lang="es-ES" sz="1600" dirty="0">
                <a:latin typeface="Century Gothic" panose="020B0502020202020204" pitchFamily="34" charset="0"/>
              </a:rPr>
              <a:t>Cuando la declaración se encuentre firmada por apoderado general, deberá </a:t>
            </a:r>
            <a:r>
              <a:rPr lang="es-ES" sz="1600" dirty="0" smtClean="0">
                <a:latin typeface="Century Gothic" panose="020B0502020202020204" pitchFamily="34" charset="0"/>
              </a:rPr>
              <a:t>anexar </a:t>
            </a:r>
            <a:r>
              <a:rPr lang="es-ES" sz="1600" dirty="0">
                <a:latin typeface="Century Gothic" panose="020B0502020202020204" pitchFamily="34" charset="0"/>
              </a:rPr>
              <a:t>copia del documento de identidad del mandante o copia simple del poder </a:t>
            </a:r>
            <a:r>
              <a:rPr lang="es-ES" sz="1600" dirty="0" smtClean="0">
                <a:latin typeface="Century Gothic" panose="020B0502020202020204" pitchFamily="34" charset="0"/>
              </a:rPr>
              <a:t>general</a:t>
            </a:r>
          </a:p>
          <a:p>
            <a:endParaRPr lang="es-ES" sz="1600" dirty="0" smtClean="0">
              <a:latin typeface="Century Gothic" panose="020B0502020202020204" pitchFamily="34" charset="0"/>
            </a:endParaRPr>
          </a:p>
          <a:p>
            <a:r>
              <a:rPr lang="es-ES" sz="1600" b="1" dirty="0" smtClean="0">
                <a:latin typeface="Century Gothic" panose="020B0502020202020204" pitchFamily="34" charset="0"/>
              </a:rPr>
              <a:t>3</a:t>
            </a:r>
            <a:r>
              <a:rPr lang="es-ES" sz="1600" b="1" dirty="0">
                <a:latin typeface="Century Gothic" panose="020B0502020202020204" pitchFamily="34" charset="0"/>
              </a:rPr>
              <a:t>. </a:t>
            </a:r>
            <a:r>
              <a:rPr lang="es-ES" sz="1600" dirty="0">
                <a:latin typeface="Century Gothic" panose="020B0502020202020204" pitchFamily="34" charset="0"/>
              </a:rPr>
              <a:t>Cuando la declaración se encuentre firmada por apoderado o autorizado especial, deberá </a:t>
            </a:r>
            <a:r>
              <a:rPr lang="es-ES" sz="1600" dirty="0" smtClean="0">
                <a:latin typeface="Century Gothic" panose="020B0502020202020204" pitchFamily="34" charset="0"/>
              </a:rPr>
              <a:t>anexar </a:t>
            </a:r>
            <a:r>
              <a:rPr lang="es-ES" sz="1600" dirty="0">
                <a:latin typeface="Century Gothic" panose="020B0502020202020204" pitchFamily="34" charset="0"/>
              </a:rPr>
              <a:t>dicho documento con copia de la tarjeta profesional del apoderado o documento de identificación del </a:t>
            </a:r>
            <a:r>
              <a:rPr lang="es-ES" sz="1600" dirty="0" smtClean="0">
                <a:latin typeface="Century Gothic" panose="020B0502020202020204" pitchFamily="34" charset="0"/>
              </a:rPr>
              <a:t>autorizado</a:t>
            </a:r>
          </a:p>
          <a:p>
            <a:endParaRPr lang="es-ES" sz="1600" dirty="0" smtClean="0">
              <a:latin typeface="Century Gothic" panose="020B0502020202020204" pitchFamily="34" charset="0"/>
            </a:endParaRPr>
          </a:p>
          <a:p>
            <a:r>
              <a:rPr lang="es-ES" sz="1600" b="1" dirty="0" smtClean="0">
                <a:latin typeface="Century Gothic" panose="020B0502020202020204" pitchFamily="34" charset="0"/>
              </a:rPr>
              <a:t>4</a:t>
            </a:r>
            <a:r>
              <a:rPr lang="es-ES" sz="1600" b="1" dirty="0">
                <a:latin typeface="Century Gothic" panose="020B0502020202020204" pitchFamily="34" charset="0"/>
              </a:rPr>
              <a:t>. </a:t>
            </a:r>
            <a:r>
              <a:rPr lang="es-ES" sz="1600" dirty="0">
                <a:latin typeface="Century Gothic" panose="020B0502020202020204" pitchFamily="34" charset="0"/>
              </a:rPr>
              <a:t>En el evento que se diligencie el renglón correspondiente a la deducción de retenciones practicadas en Medellín durante el respectivo periodo, podrá anexarse el certificado de retenciones expedidas por el o los respectivos </a:t>
            </a:r>
            <a:r>
              <a:rPr lang="es-ES" sz="1600" dirty="0" smtClean="0">
                <a:latin typeface="Century Gothic" panose="020B0502020202020204" pitchFamily="34" charset="0"/>
              </a:rPr>
              <a:t>agentes</a:t>
            </a:r>
          </a:p>
          <a:p>
            <a:endParaRPr lang="es-CO" sz="1500" dirty="0"/>
          </a:p>
        </p:txBody>
      </p:sp>
    </p:spTree>
    <p:extLst>
      <p:ext uri="{BB962C8B-B14F-4D97-AF65-F5344CB8AC3E}">
        <p14:creationId xmlns:p14="http://schemas.microsoft.com/office/powerpoint/2010/main" val="34461825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91" y="0"/>
            <a:ext cx="12939621" cy="6858000"/>
          </a:xfrm>
        </p:spPr>
      </p:pic>
      <p:sp>
        <p:nvSpPr>
          <p:cNvPr id="6" name="Recortar rectángulo de esquina diagonal 5"/>
          <p:cNvSpPr/>
          <p:nvPr/>
        </p:nvSpPr>
        <p:spPr>
          <a:xfrm rot="21247885">
            <a:off x="-1191071" y="746963"/>
            <a:ext cx="8592227" cy="5384517"/>
          </a:xfrm>
          <a:prstGeom prst="snip2DiagRect">
            <a:avLst/>
          </a:prstGeom>
          <a:solidFill>
            <a:schemeClr val="bg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7" name="Paralelogramo 6"/>
          <p:cNvSpPr/>
          <p:nvPr/>
        </p:nvSpPr>
        <p:spPr>
          <a:xfrm>
            <a:off x="-1454431" y="883"/>
            <a:ext cx="12680281" cy="1597194"/>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8" name="CuadroTexto 7"/>
          <p:cNvSpPr txBox="1"/>
          <p:nvPr/>
        </p:nvSpPr>
        <p:spPr>
          <a:xfrm>
            <a:off x="321850" y="173040"/>
            <a:ext cx="10404207" cy="1323439"/>
          </a:xfrm>
          <a:prstGeom prst="rect">
            <a:avLst/>
          </a:prstGeom>
          <a:noFill/>
        </p:spPr>
        <p:txBody>
          <a:bodyPr wrap="square" rtlCol="0">
            <a:spAutoFit/>
          </a:bodyPr>
          <a:lstStyle/>
          <a:p>
            <a:r>
              <a:rPr lang="es" sz="4000" dirty="0">
                <a:solidFill>
                  <a:srgbClr val="FFFFFF"/>
                </a:solidFill>
                <a:latin typeface="Carter One" panose="03080802040405060005" pitchFamily="66" charset="0"/>
                <a:ea typeface="Carter One" panose="03080802040405060005" pitchFamily="66" charset="0"/>
              </a:rPr>
              <a:t>Documentos que deben acompañar la declaración litográfica</a:t>
            </a:r>
            <a:endParaRPr lang="es-CO" sz="4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p:txBody>
      </p:sp>
      <p:sp>
        <p:nvSpPr>
          <p:cNvPr id="9" name="CuadroTexto 8"/>
          <p:cNvSpPr txBox="1"/>
          <p:nvPr/>
        </p:nvSpPr>
        <p:spPr>
          <a:xfrm>
            <a:off x="116116" y="1672177"/>
            <a:ext cx="7170057" cy="4524315"/>
          </a:xfrm>
          <a:prstGeom prst="rect">
            <a:avLst/>
          </a:prstGeom>
          <a:noFill/>
        </p:spPr>
        <p:txBody>
          <a:bodyPr wrap="square" rtlCol="0">
            <a:spAutoFit/>
          </a:bodyPr>
          <a:lstStyle/>
          <a:p>
            <a:r>
              <a:rPr lang="es-ES" dirty="0">
                <a:solidFill>
                  <a:schemeClr val="accent6"/>
                </a:solidFill>
                <a:latin typeface="Carter One" panose="03080802040405060005" pitchFamily="66" charset="0"/>
                <a:ea typeface="Carter One" panose="03080802040405060005" pitchFamily="66" charset="0"/>
              </a:rPr>
              <a:t>Sucesiones ilíquidas: :</a:t>
            </a:r>
          </a:p>
          <a:p>
            <a:pPr marL="342900" indent="-342900">
              <a:buFont typeface="+mj-lt"/>
              <a:buAutoNum type="arabicPeriod"/>
            </a:pPr>
            <a:r>
              <a:rPr lang="es-ES" sz="1500" dirty="0" smtClean="0">
                <a:solidFill>
                  <a:srgbClr val="68606E"/>
                </a:solidFill>
                <a:latin typeface="Century Gothic" panose="020B0502020202020204" pitchFamily="34" charset="0"/>
              </a:rPr>
              <a:t>Copia </a:t>
            </a:r>
            <a:r>
              <a:rPr lang="es-ES" sz="1500" dirty="0">
                <a:solidFill>
                  <a:srgbClr val="68606E"/>
                </a:solidFill>
                <a:latin typeface="Century Gothic" panose="020B0502020202020204" pitchFamily="34" charset="0"/>
              </a:rPr>
              <a:t>del Registro de defunción del causante, donde figure su número de identificación. Si el causante en vida no obtuvo documento de identificación, se debe presentar constancia expedida por la Registraduría Nacional del Estado Civil. </a:t>
            </a:r>
            <a:endParaRPr lang="es-ES" sz="1500" dirty="0" smtClean="0">
              <a:solidFill>
                <a:srgbClr val="68606E"/>
              </a:solidFill>
              <a:latin typeface="Century Gothic" panose="020B0502020202020204" pitchFamily="34" charset="0"/>
            </a:endParaRPr>
          </a:p>
          <a:p>
            <a:pPr marL="342900" indent="-342900">
              <a:buFont typeface="+mj-lt"/>
              <a:buAutoNum type="arabicPeriod"/>
            </a:pPr>
            <a:endParaRPr lang="es-ES" sz="1500" dirty="0" smtClean="0">
              <a:solidFill>
                <a:srgbClr val="68606E"/>
              </a:solidFill>
              <a:latin typeface="Century Gothic" panose="020B0502020202020204" pitchFamily="34" charset="0"/>
            </a:endParaRPr>
          </a:p>
          <a:p>
            <a:pPr marL="342900" indent="-342900">
              <a:buFont typeface="+mj-lt"/>
              <a:buAutoNum type="arabicPeriod"/>
            </a:pPr>
            <a:r>
              <a:rPr lang="es-ES" sz="1500" dirty="0" smtClean="0">
                <a:solidFill>
                  <a:srgbClr val="68606E"/>
                </a:solidFill>
                <a:latin typeface="Century Gothic" panose="020B0502020202020204" pitchFamily="34" charset="0"/>
              </a:rPr>
              <a:t>Copia </a:t>
            </a:r>
            <a:r>
              <a:rPr lang="es-ES" sz="1500" dirty="0">
                <a:solidFill>
                  <a:srgbClr val="68606E"/>
                </a:solidFill>
                <a:latin typeface="Century Gothic" panose="020B0502020202020204" pitchFamily="34" charset="0"/>
              </a:rPr>
              <a:t>del documento de identidad del administrador de la sucesión y copia del </a:t>
            </a:r>
            <a:r>
              <a:rPr lang="es-ES" sz="1500" dirty="0" smtClean="0">
                <a:solidFill>
                  <a:srgbClr val="68606E"/>
                </a:solidFill>
                <a:latin typeface="Century Gothic" panose="020B0502020202020204" pitchFamily="34" charset="0"/>
              </a:rPr>
              <a:t>documento </a:t>
            </a:r>
            <a:r>
              <a:rPr lang="es-ES" sz="1500" dirty="0">
                <a:solidFill>
                  <a:srgbClr val="68606E"/>
                </a:solidFill>
                <a:latin typeface="Century Gothic" panose="020B0502020202020204" pitchFamily="34" charset="0"/>
              </a:rPr>
              <a:t>en el cual se haga constar la calidad con la cual se actúa ya sea como albacea, heredero con administración de bienes, o curador de la herencia </a:t>
            </a:r>
            <a:r>
              <a:rPr lang="es-ES" sz="1500" dirty="0" smtClean="0">
                <a:solidFill>
                  <a:srgbClr val="68606E"/>
                </a:solidFill>
                <a:latin typeface="Century Gothic" panose="020B0502020202020204" pitchFamily="34" charset="0"/>
              </a:rPr>
              <a:t>yacente. Cuando </a:t>
            </a:r>
            <a:r>
              <a:rPr lang="es-ES" sz="1500" dirty="0">
                <a:solidFill>
                  <a:srgbClr val="68606E"/>
                </a:solidFill>
                <a:latin typeface="Century Gothic" panose="020B0502020202020204" pitchFamily="34" charset="0"/>
              </a:rPr>
              <a:t>no se haya iniciado el proceso de </a:t>
            </a:r>
            <a:r>
              <a:rPr lang="es-ES" sz="1500" dirty="0" smtClean="0">
                <a:solidFill>
                  <a:srgbClr val="68606E"/>
                </a:solidFill>
                <a:latin typeface="Century Gothic" panose="020B0502020202020204" pitchFamily="34" charset="0"/>
              </a:rPr>
              <a:t>sucesión, </a:t>
            </a:r>
            <a:r>
              <a:rPr lang="es-ES" sz="1500" dirty="0">
                <a:solidFill>
                  <a:srgbClr val="68606E"/>
                </a:solidFill>
                <a:latin typeface="Century Gothic" panose="020B0502020202020204" pitchFamily="34" charset="0"/>
              </a:rPr>
              <a:t>los herederos, de común acuerdo, </a:t>
            </a:r>
            <a:r>
              <a:rPr lang="es-ES" sz="1500" dirty="0" smtClean="0">
                <a:solidFill>
                  <a:srgbClr val="68606E"/>
                </a:solidFill>
                <a:latin typeface="Century Gothic" panose="020B0502020202020204" pitchFamily="34" charset="0"/>
              </a:rPr>
              <a:t>pueden nombrar </a:t>
            </a:r>
            <a:r>
              <a:rPr lang="es-ES" sz="1500" dirty="0">
                <a:solidFill>
                  <a:srgbClr val="68606E"/>
                </a:solidFill>
                <a:latin typeface="Century Gothic" panose="020B0502020202020204" pitchFamily="34" charset="0"/>
              </a:rPr>
              <a:t>un representante de la sucesión, mediante documento autenticado ante </a:t>
            </a:r>
            <a:r>
              <a:rPr lang="es-ES" sz="1500" dirty="0" smtClean="0">
                <a:solidFill>
                  <a:srgbClr val="68606E"/>
                </a:solidFill>
                <a:latin typeface="Century Gothic" panose="020B0502020202020204" pitchFamily="34" charset="0"/>
              </a:rPr>
              <a:t>notario, </a:t>
            </a:r>
            <a:r>
              <a:rPr lang="es-ES" sz="1500" dirty="0">
                <a:solidFill>
                  <a:srgbClr val="68606E"/>
                </a:solidFill>
                <a:latin typeface="Century Gothic" panose="020B0502020202020204" pitchFamily="34" charset="0"/>
              </a:rPr>
              <a:t>en el cual manifiesten bajo la gravedad de juramento que </a:t>
            </a:r>
            <a:r>
              <a:rPr lang="es-ES" sz="1500" dirty="0" smtClean="0">
                <a:solidFill>
                  <a:srgbClr val="68606E"/>
                </a:solidFill>
                <a:latin typeface="Century Gothic" panose="020B0502020202020204" pitchFamily="34" charset="0"/>
              </a:rPr>
              <a:t>es </a:t>
            </a:r>
            <a:r>
              <a:rPr lang="es-ES" sz="1500" dirty="0">
                <a:solidFill>
                  <a:srgbClr val="68606E"/>
                </a:solidFill>
                <a:latin typeface="Century Gothic" panose="020B0502020202020204" pitchFamily="34" charset="0"/>
              </a:rPr>
              <a:t>autorizado por los herederos </a:t>
            </a:r>
            <a:r>
              <a:rPr lang="es-ES" sz="1500" dirty="0" smtClean="0">
                <a:solidFill>
                  <a:srgbClr val="68606E"/>
                </a:solidFill>
                <a:latin typeface="Century Gothic" panose="020B0502020202020204" pitchFamily="34" charset="0"/>
              </a:rPr>
              <a:t>conocidos.</a:t>
            </a:r>
          </a:p>
          <a:p>
            <a:pPr marL="342900" indent="-342900">
              <a:buFont typeface="+mj-lt"/>
              <a:buAutoNum type="arabicPeriod"/>
            </a:pPr>
            <a:endParaRPr lang="es-ES" sz="1500" dirty="0" smtClean="0">
              <a:solidFill>
                <a:srgbClr val="68606E"/>
              </a:solidFill>
              <a:latin typeface="Century Gothic" panose="020B0502020202020204" pitchFamily="34" charset="0"/>
            </a:endParaRPr>
          </a:p>
          <a:p>
            <a:pPr marL="342900" indent="-342900">
              <a:buFont typeface="+mj-lt"/>
              <a:buAutoNum type="arabicPeriod"/>
            </a:pPr>
            <a:r>
              <a:rPr lang="es-ES" sz="1500" dirty="0" smtClean="0">
                <a:solidFill>
                  <a:srgbClr val="68606E"/>
                </a:solidFill>
                <a:latin typeface="Century Gothic" panose="020B0502020202020204" pitchFamily="34" charset="0"/>
              </a:rPr>
              <a:t>De </a:t>
            </a:r>
            <a:r>
              <a:rPr lang="es-ES" sz="1500" dirty="0">
                <a:solidFill>
                  <a:srgbClr val="68606E"/>
                </a:solidFill>
                <a:latin typeface="Century Gothic" panose="020B0502020202020204" pitchFamily="34" charset="0"/>
              </a:rPr>
              <a:t>existir un único heredero, éste deberá suscribir un documento debidamente autenticado ante notario o autoridad competente a través del cual manifieste que ostenta dicha condición. </a:t>
            </a:r>
            <a:endParaRPr lang="es" sz="1500" b="1" i="1" dirty="0">
              <a:solidFill>
                <a:srgbClr val="68606E"/>
              </a:solidFill>
              <a:latin typeface="Segoe UI"/>
            </a:endParaRPr>
          </a:p>
          <a:p>
            <a:endParaRPr lang="es-CO" sz="1500" dirty="0"/>
          </a:p>
        </p:txBody>
      </p:sp>
    </p:spTree>
    <p:extLst>
      <p:ext uri="{BB962C8B-B14F-4D97-AF65-F5344CB8AC3E}">
        <p14:creationId xmlns:p14="http://schemas.microsoft.com/office/powerpoint/2010/main" val="3296011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5" name="Rectángulo 4"/>
          <p:cNvSpPr/>
          <p:nvPr/>
        </p:nvSpPr>
        <p:spPr>
          <a:xfrm>
            <a:off x="11100391" y="3902149"/>
            <a:ext cx="669851" cy="20201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3" name="Marcador de contenido 2"/>
          <p:cNvSpPr>
            <a:spLocks noGrp="1"/>
          </p:cNvSpPr>
          <p:nvPr>
            <p:ph idx="1"/>
          </p:nvPr>
        </p:nvSpPr>
        <p:spPr/>
        <p:txBody>
          <a:bodyPr/>
          <a:lstStyle/>
          <a:p>
            <a:endParaRPr lang="es-CO"/>
          </a:p>
        </p:txBody>
      </p:sp>
      <p:pic>
        <p:nvPicPr>
          <p:cNvPr id="6" name="Imagen 5"/>
          <p:cNvPicPr>
            <a:picLocks noChangeAspect="1"/>
          </p:cNvPicPr>
          <p:nvPr/>
        </p:nvPicPr>
        <p:blipFill>
          <a:blip r:embed="rId2"/>
          <a:stretch>
            <a:fillRect/>
          </a:stretch>
        </p:blipFill>
        <p:spPr>
          <a:xfrm>
            <a:off x="6096" y="6096"/>
            <a:ext cx="12185904" cy="6851904"/>
          </a:xfrm>
          <a:prstGeom prst="rect">
            <a:avLst/>
          </a:prstGeom>
        </p:spPr>
      </p:pic>
      <p:sp>
        <p:nvSpPr>
          <p:cNvPr id="10" name="Pentágono regular 9"/>
          <p:cNvSpPr/>
          <p:nvPr/>
        </p:nvSpPr>
        <p:spPr>
          <a:xfrm rot="4058836">
            <a:off x="332809" y="-2810220"/>
            <a:ext cx="8193171" cy="11328185"/>
          </a:xfrm>
          <a:prstGeom prst="pentagon">
            <a:avLst/>
          </a:prstGeom>
          <a:solidFill>
            <a:schemeClr val="bg1">
              <a:alpha val="9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1" name="Paralelogramo 10"/>
          <p:cNvSpPr/>
          <p:nvPr/>
        </p:nvSpPr>
        <p:spPr>
          <a:xfrm>
            <a:off x="693683" y="-423984"/>
            <a:ext cx="12680281" cy="1597194"/>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2" name="CuadroTexto 11"/>
          <p:cNvSpPr txBox="1"/>
          <p:nvPr/>
        </p:nvSpPr>
        <p:spPr>
          <a:xfrm>
            <a:off x="1831332" y="188874"/>
            <a:ext cx="10404207" cy="923330"/>
          </a:xfrm>
          <a:prstGeom prst="rect">
            <a:avLst/>
          </a:prstGeom>
          <a:noFill/>
        </p:spPr>
        <p:txBody>
          <a:bodyPr wrap="square" rtlCol="0">
            <a:spAutoFit/>
          </a:bodyPr>
          <a:lstStyle/>
          <a:p>
            <a:pPr indent="0">
              <a:spcAft>
                <a:spcPts val="14070"/>
              </a:spcAft>
            </a:pPr>
            <a:r>
              <a:rPr lang="es" sz="5400" dirty="0">
                <a:solidFill>
                  <a:srgbClr val="FFFFFF"/>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Declaración electrónica</a:t>
            </a:r>
          </a:p>
        </p:txBody>
      </p:sp>
      <p:sp>
        <p:nvSpPr>
          <p:cNvPr id="13" name="CuadroTexto 12"/>
          <p:cNvSpPr txBox="1"/>
          <p:nvPr/>
        </p:nvSpPr>
        <p:spPr>
          <a:xfrm>
            <a:off x="183878" y="1258974"/>
            <a:ext cx="7864829" cy="5447645"/>
          </a:xfrm>
          <a:prstGeom prst="rect">
            <a:avLst/>
          </a:prstGeom>
          <a:noFill/>
        </p:spPr>
        <p:txBody>
          <a:bodyPr wrap="square" rtlCol="0">
            <a:spAutoFit/>
          </a:bodyPr>
          <a:lstStyle/>
          <a:p>
            <a:r>
              <a:rPr lang="es-ES" sz="2400" dirty="0">
                <a:solidFill>
                  <a:schemeClr val="accent6"/>
                </a:solidFill>
                <a:latin typeface="Carter One" panose="03080802040405060005" pitchFamily="66" charset="0"/>
                <a:ea typeface="Carter One" panose="03080802040405060005" pitchFamily="66" charset="0"/>
              </a:rPr>
              <a:t>Declaración </a:t>
            </a:r>
            <a:r>
              <a:rPr lang="es-ES" sz="2400" dirty="0" smtClean="0">
                <a:solidFill>
                  <a:schemeClr val="accent6"/>
                </a:solidFill>
                <a:latin typeface="Carter One" panose="03080802040405060005" pitchFamily="66" charset="0"/>
                <a:ea typeface="Carter One" panose="03080802040405060005" pitchFamily="66" charset="0"/>
              </a:rPr>
              <a:t>Anual de </a:t>
            </a:r>
            <a:r>
              <a:rPr lang="es-ES" sz="2400" dirty="0">
                <a:solidFill>
                  <a:schemeClr val="accent6"/>
                </a:solidFill>
                <a:latin typeface="Carter One" panose="03080802040405060005" pitchFamily="66" charset="0"/>
                <a:ea typeface="Carter One" panose="03080802040405060005" pitchFamily="66" charset="0"/>
              </a:rPr>
              <a:t>industria y </a:t>
            </a:r>
            <a:r>
              <a:rPr lang="es-ES" sz="2400" dirty="0" smtClean="0">
                <a:solidFill>
                  <a:schemeClr val="accent6"/>
                </a:solidFill>
                <a:latin typeface="Carter One" panose="03080802040405060005" pitchFamily="66" charset="0"/>
                <a:ea typeface="Carter One" panose="03080802040405060005" pitchFamily="66" charset="0"/>
              </a:rPr>
              <a:t>comercio:</a:t>
            </a:r>
          </a:p>
          <a:p>
            <a:r>
              <a:rPr lang="es-ES" sz="2000" dirty="0" smtClean="0">
                <a:latin typeface="Century Gothic" panose="020B0502020202020204" pitchFamily="34" charset="0"/>
              </a:rPr>
              <a:t>Es opcional, los contribuyentes obligados a declarar, pueden presentarla en la página web del Municipio en el link “Declare y Pague”, ingresando la totalidad de la información allí solicitada</a:t>
            </a:r>
            <a:r>
              <a:rPr lang="es-ES" sz="2000" dirty="0" smtClean="0">
                <a:latin typeface="Century Gothic" panose="020B0502020202020204" pitchFamily="34" charset="0"/>
              </a:rPr>
              <a:t>. </a:t>
            </a:r>
          </a:p>
          <a:p>
            <a:endParaRPr lang="es-ES" sz="2000" dirty="0">
              <a:latin typeface="Century Gothic" panose="020B0502020202020204" pitchFamily="34" charset="0"/>
            </a:endParaRPr>
          </a:p>
          <a:p>
            <a:r>
              <a:rPr lang="es-ES" sz="2000" dirty="0" smtClean="0">
                <a:latin typeface="Century Gothic" panose="020B0502020202020204" pitchFamily="34" charset="0"/>
              </a:rPr>
              <a:t>Es </a:t>
            </a:r>
            <a:r>
              <a:rPr lang="es-ES" sz="2000" dirty="0" smtClean="0">
                <a:solidFill>
                  <a:schemeClr val="accent6"/>
                </a:solidFill>
                <a:latin typeface="Carter One" panose="03080802040405060005" pitchFamily="66" charset="0"/>
                <a:ea typeface="Carter One" panose="03080802040405060005" pitchFamily="66" charset="0"/>
              </a:rPr>
              <a:t>obligatoria</a:t>
            </a:r>
            <a:r>
              <a:rPr lang="es-ES" sz="2000" dirty="0" smtClean="0">
                <a:latin typeface="Century Gothic" panose="020B0502020202020204" pitchFamily="34" charset="0"/>
              </a:rPr>
              <a:t> para </a:t>
            </a:r>
            <a:r>
              <a:rPr lang="es-ES" sz="2000" dirty="0">
                <a:latin typeface="Century Gothic" panose="020B0502020202020204" pitchFamily="34" charset="0"/>
              </a:rPr>
              <a:t>quienes </a:t>
            </a:r>
            <a:r>
              <a:rPr lang="es-ES" sz="2000" dirty="0" smtClean="0">
                <a:latin typeface="Century Gothic" panose="020B0502020202020204" pitchFamily="34" charset="0"/>
              </a:rPr>
              <a:t>ejercen actividades gravadas de forma ocasional por enmarcarse dentro del mecanismo de declare y pague.</a:t>
            </a:r>
          </a:p>
          <a:p>
            <a:endParaRPr lang="es-ES" sz="2000" dirty="0" smtClean="0">
              <a:latin typeface="Century Gothic" panose="020B0502020202020204" pitchFamily="34" charset="0"/>
            </a:endParaRPr>
          </a:p>
          <a:p>
            <a:r>
              <a:rPr lang="es-ES" sz="2400" dirty="0" smtClean="0">
                <a:solidFill>
                  <a:schemeClr val="accent4"/>
                </a:solidFill>
                <a:latin typeface="Carter One" panose="03080802040405060005" pitchFamily="66" charset="0"/>
                <a:ea typeface="Carter One" panose="03080802040405060005" pitchFamily="66" charset="0"/>
              </a:rPr>
              <a:t>Declaraciones </a:t>
            </a:r>
            <a:r>
              <a:rPr lang="es-ES" sz="2400" dirty="0">
                <a:solidFill>
                  <a:schemeClr val="accent4"/>
                </a:solidFill>
                <a:latin typeface="Carter One" panose="03080802040405060005" pitchFamily="66" charset="0"/>
                <a:ea typeface="Carter One" panose="03080802040405060005" pitchFamily="66" charset="0"/>
              </a:rPr>
              <a:t>de retención y auto </a:t>
            </a:r>
            <a:r>
              <a:rPr lang="es-ES" sz="2400" dirty="0" smtClean="0">
                <a:solidFill>
                  <a:schemeClr val="accent4"/>
                </a:solidFill>
                <a:latin typeface="Carter One" panose="03080802040405060005" pitchFamily="66" charset="0"/>
                <a:ea typeface="Carter One" panose="03080802040405060005" pitchFamily="66" charset="0"/>
              </a:rPr>
              <a:t>retención:</a:t>
            </a:r>
          </a:p>
          <a:p>
            <a:r>
              <a:rPr lang="es-ES" sz="2000" dirty="0" smtClean="0">
                <a:latin typeface="Century Gothic" panose="020B0502020202020204" pitchFamily="34" charset="0"/>
              </a:rPr>
              <a:t>Debe presentarse obligatoriamente por este medio. Si no se hace de esta forma, se tendrá por no presentada,  salvo casos de fuerza mayor en donde no se generará sanción por extemporaneidad siempre que se presente al día siguiente de </a:t>
            </a:r>
            <a:r>
              <a:rPr lang="es-ES" sz="2000" dirty="0">
                <a:latin typeface="Century Gothic" panose="020B0502020202020204" pitchFamily="34" charset="0"/>
              </a:rPr>
              <a:t>superada </a:t>
            </a:r>
            <a:r>
              <a:rPr lang="es-ES" sz="2000" dirty="0" smtClean="0">
                <a:latin typeface="Century Gothic" panose="020B0502020202020204" pitchFamily="34" charset="0"/>
              </a:rPr>
              <a:t>situación que en cualquier caso debe ser debidamente acreditada.</a:t>
            </a:r>
            <a:endParaRPr lang="es-ES" sz="2000" dirty="0">
              <a:latin typeface="Century Gothic" panose="020B0502020202020204" pitchFamily="34" charset="0"/>
            </a:endParaRPr>
          </a:p>
        </p:txBody>
      </p:sp>
    </p:spTree>
    <p:extLst>
      <p:ext uri="{BB962C8B-B14F-4D97-AF65-F5344CB8AC3E}">
        <p14:creationId xmlns:p14="http://schemas.microsoft.com/office/powerpoint/2010/main" val="1003790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5" name="Imagen 4"/>
          <p:cNvPicPr>
            <a:picLocks noChangeAspect="1"/>
          </p:cNvPicPr>
          <p:nvPr/>
        </p:nvPicPr>
        <p:blipFill>
          <a:blip r:embed="rId2"/>
          <a:stretch>
            <a:fillRect/>
          </a:stretch>
        </p:blipFill>
        <p:spPr>
          <a:xfrm>
            <a:off x="0" y="0"/>
            <a:ext cx="12192000" cy="6858000"/>
          </a:xfrm>
          <a:prstGeom prst="rect">
            <a:avLst/>
          </a:prstGeom>
        </p:spPr>
      </p:pic>
      <p:sp>
        <p:nvSpPr>
          <p:cNvPr id="6" name="Recortar rectángulo de esquina diagonal 5"/>
          <p:cNvSpPr/>
          <p:nvPr/>
        </p:nvSpPr>
        <p:spPr>
          <a:xfrm rot="324397">
            <a:off x="2652283" y="936759"/>
            <a:ext cx="12043610" cy="5782408"/>
          </a:xfrm>
          <a:prstGeom prst="snip2Diag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solidFill>
                <a:schemeClr val="bg1"/>
              </a:solidFill>
              <a:effectLst>
                <a:outerShdw blurRad="50800" dist="38100" dir="16200000" rotWithShape="0">
                  <a:prstClr val="black">
                    <a:alpha val="40000"/>
                  </a:prstClr>
                </a:outerShdw>
              </a:effectLst>
            </a:endParaRPr>
          </a:p>
        </p:txBody>
      </p:sp>
      <p:sp>
        <p:nvSpPr>
          <p:cNvPr id="7" name="Paralelogramo 6"/>
          <p:cNvSpPr/>
          <p:nvPr/>
        </p:nvSpPr>
        <p:spPr>
          <a:xfrm>
            <a:off x="-519648" y="-1054283"/>
            <a:ext cx="12066670" cy="2190750"/>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8" name="CuadroTexto 7"/>
          <p:cNvSpPr txBox="1"/>
          <p:nvPr/>
        </p:nvSpPr>
        <p:spPr>
          <a:xfrm>
            <a:off x="362857" y="217973"/>
            <a:ext cx="9395521" cy="707886"/>
          </a:xfrm>
          <a:prstGeom prst="rect">
            <a:avLst/>
          </a:prstGeom>
          <a:noFill/>
        </p:spPr>
        <p:txBody>
          <a:bodyPr wrap="none" rtlCol="0">
            <a:spAutoFit/>
          </a:bodyPr>
          <a:lstStyle/>
          <a:p>
            <a:r>
              <a:rPr lang="es-CO" sz="4000" dirty="0" smtClean="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Corrección a las declaraciones de ICA</a:t>
            </a:r>
            <a:endParaRPr lang="es-CO" sz="4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p:txBody>
      </p:sp>
      <p:sp>
        <p:nvSpPr>
          <p:cNvPr id="9" name="CuadroTexto 8"/>
          <p:cNvSpPr txBox="1"/>
          <p:nvPr/>
        </p:nvSpPr>
        <p:spPr>
          <a:xfrm>
            <a:off x="3164114" y="1243470"/>
            <a:ext cx="8824686" cy="4970591"/>
          </a:xfrm>
          <a:prstGeom prst="rect">
            <a:avLst/>
          </a:prstGeom>
          <a:noFill/>
        </p:spPr>
        <p:txBody>
          <a:bodyPr wrap="square" rtlCol="0">
            <a:spAutoFit/>
          </a:bodyPr>
          <a:lstStyle/>
          <a:p>
            <a:r>
              <a:rPr lang="es-ES" sz="1600" dirty="0">
                <a:latin typeface="Century Gothic" panose="020B0502020202020204" pitchFamily="34" charset="0"/>
              </a:rPr>
              <a:t>Toda declaración que </a:t>
            </a:r>
            <a:r>
              <a:rPr lang="es-ES" sz="1600" dirty="0" smtClean="0">
                <a:latin typeface="Century Gothic" panose="020B0502020202020204" pitchFamily="34" charset="0"/>
              </a:rPr>
              <a:t>se presente </a:t>
            </a:r>
            <a:r>
              <a:rPr lang="es-ES" sz="1600" dirty="0">
                <a:latin typeface="Century Gothic" panose="020B0502020202020204" pitchFamily="34" charset="0"/>
              </a:rPr>
              <a:t>con posterioridad a la declaración inicial, será considerada como corrección a la inicial o a la última corrección presentada, según el caso, y la </a:t>
            </a:r>
            <a:r>
              <a:rPr lang="es-ES" sz="1600" dirty="0" smtClean="0">
                <a:latin typeface="Century Gothic" panose="020B0502020202020204" pitchFamily="34" charset="0"/>
              </a:rPr>
              <a:t>reemplaza.</a:t>
            </a:r>
          </a:p>
          <a:p>
            <a:endParaRPr lang="es-ES" sz="1100" dirty="0" smtClean="0">
              <a:latin typeface="Century Gothic" panose="020B0502020202020204" pitchFamily="34" charset="0"/>
            </a:endParaRPr>
          </a:p>
          <a:p>
            <a:r>
              <a:rPr lang="es-ES" sz="1600" dirty="0" smtClean="0">
                <a:solidFill>
                  <a:schemeClr val="accent4"/>
                </a:solidFill>
                <a:latin typeface="Carter One" panose="03080802040405060005" pitchFamily="66" charset="0"/>
                <a:ea typeface="Carter One" panose="03080802040405060005" pitchFamily="66" charset="0"/>
              </a:rPr>
              <a:t>Para aumentar el valor a pagar o disminuir el saldo a favor:</a:t>
            </a:r>
          </a:p>
          <a:p>
            <a:r>
              <a:rPr lang="es-ES" sz="1600" dirty="0" smtClean="0">
                <a:latin typeface="Century Gothic" panose="020B0502020202020204" pitchFamily="34" charset="0"/>
              </a:rPr>
              <a:t>Debe hacerse dentro </a:t>
            </a:r>
            <a:r>
              <a:rPr lang="es-ES" sz="1600" dirty="0">
                <a:latin typeface="Century Gothic" panose="020B0502020202020204" pitchFamily="34" charset="0"/>
              </a:rPr>
              <a:t>de los dos (2) años siguientes al vencimiento del plazo para declarar y antes de que se les haya notificado requerimiento especial o pliego de </a:t>
            </a:r>
            <a:r>
              <a:rPr lang="es-ES" sz="1600" dirty="0" smtClean="0">
                <a:latin typeface="Century Gothic" panose="020B0502020202020204" pitchFamily="34" charset="0"/>
              </a:rPr>
              <a:t>cargos y </a:t>
            </a:r>
            <a:r>
              <a:rPr lang="es-ES" sz="1600" dirty="0">
                <a:latin typeface="Century Gothic" panose="020B0502020202020204" pitchFamily="34" charset="0"/>
              </a:rPr>
              <a:t>liquidando la correspondiente sanción por </a:t>
            </a:r>
            <a:r>
              <a:rPr lang="es-ES" sz="1600" dirty="0" smtClean="0">
                <a:latin typeface="Century Gothic" panose="020B0502020202020204" pitchFamily="34" charset="0"/>
              </a:rPr>
              <a:t>corrección, salvo que no haya variación o que si la hay, obedezca a una diferencia de criterio fundamentada en posible interpretación sobre hechos completos y verdaderos. </a:t>
            </a:r>
          </a:p>
          <a:p>
            <a:endParaRPr lang="es-ES" sz="1600" dirty="0" smtClean="0">
              <a:latin typeface="Century Gothic" panose="020B0502020202020204" pitchFamily="34" charset="0"/>
            </a:endParaRPr>
          </a:p>
          <a:p>
            <a:r>
              <a:rPr lang="es-ES" sz="1600" dirty="0">
                <a:solidFill>
                  <a:schemeClr val="accent6"/>
                </a:solidFill>
                <a:latin typeface="Carter One" panose="03080802040405060005" pitchFamily="66" charset="0"/>
                <a:ea typeface="Carter One" panose="03080802040405060005" pitchFamily="66" charset="0"/>
              </a:rPr>
              <a:t>Para </a:t>
            </a:r>
            <a:r>
              <a:rPr lang="es-ES" sz="1600" dirty="0" smtClean="0">
                <a:solidFill>
                  <a:schemeClr val="accent6"/>
                </a:solidFill>
                <a:latin typeface="Carter One" panose="03080802040405060005" pitchFamily="66" charset="0"/>
                <a:ea typeface="Carter One" panose="03080802040405060005" pitchFamily="66" charset="0"/>
              </a:rPr>
              <a:t>disminuir </a:t>
            </a:r>
            <a:r>
              <a:rPr lang="es-ES" sz="1600" dirty="0">
                <a:solidFill>
                  <a:schemeClr val="accent6"/>
                </a:solidFill>
                <a:latin typeface="Carter One" panose="03080802040405060005" pitchFamily="66" charset="0"/>
                <a:ea typeface="Carter One" panose="03080802040405060005" pitchFamily="66" charset="0"/>
              </a:rPr>
              <a:t>el valor a pagar o </a:t>
            </a:r>
            <a:r>
              <a:rPr lang="es-ES" sz="1600" dirty="0" smtClean="0">
                <a:solidFill>
                  <a:schemeClr val="accent6"/>
                </a:solidFill>
                <a:latin typeface="Carter One" panose="03080802040405060005" pitchFamily="66" charset="0"/>
                <a:ea typeface="Carter One" panose="03080802040405060005" pitchFamily="66" charset="0"/>
              </a:rPr>
              <a:t>aumentar </a:t>
            </a:r>
            <a:r>
              <a:rPr lang="es-ES" sz="1600" dirty="0">
                <a:solidFill>
                  <a:schemeClr val="accent6"/>
                </a:solidFill>
                <a:latin typeface="Carter One" panose="03080802040405060005" pitchFamily="66" charset="0"/>
                <a:ea typeface="Carter One" panose="03080802040405060005" pitchFamily="66" charset="0"/>
              </a:rPr>
              <a:t>el saldo a favor:</a:t>
            </a:r>
          </a:p>
          <a:p>
            <a:r>
              <a:rPr lang="es-ES" sz="1600" dirty="0">
                <a:latin typeface="Century Gothic" panose="020B0502020202020204" pitchFamily="34" charset="0"/>
              </a:rPr>
              <a:t>Debe hacerse dentro </a:t>
            </a:r>
            <a:r>
              <a:rPr lang="es-ES" sz="1600" dirty="0" smtClean="0">
                <a:latin typeface="Century Gothic" panose="020B0502020202020204" pitchFamily="34" charset="0"/>
              </a:rPr>
              <a:t>del año siguiente </a:t>
            </a:r>
            <a:r>
              <a:rPr lang="es-ES" sz="1600" dirty="0">
                <a:latin typeface="Century Gothic" panose="020B0502020202020204" pitchFamily="34" charset="0"/>
              </a:rPr>
              <a:t>al vencimiento del plazo para </a:t>
            </a:r>
            <a:r>
              <a:rPr lang="es-ES" sz="1600" dirty="0" smtClean="0">
                <a:latin typeface="Century Gothic" panose="020B0502020202020204" pitchFamily="34" charset="0"/>
              </a:rPr>
              <a:t>declarar, si no se hace en este plazo, no produce efecto alguno.</a:t>
            </a:r>
            <a:endParaRPr lang="es-ES" sz="1600" dirty="0">
              <a:latin typeface="Century Gothic" panose="020B0502020202020204" pitchFamily="34" charset="0"/>
            </a:endParaRPr>
          </a:p>
          <a:p>
            <a:endParaRPr lang="es-ES" sz="1600" dirty="0" smtClean="0">
              <a:latin typeface="Century Gothic" panose="020B0502020202020204" pitchFamily="34" charset="0"/>
            </a:endParaRPr>
          </a:p>
          <a:p>
            <a:r>
              <a:rPr lang="es-ES" sz="1600" dirty="0">
                <a:solidFill>
                  <a:schemeClr val="accent4"/>
                </a:solidFill>
                <a:latin typeface="Carter One" panose="03080802040405060005" pitchFamily="66" charset="0"/>
                <a:ea typeface="Carter One" panose="03080802040405060005" pitchFamily="66" charset="0"/>
              </a:rPr>
              <a:t>Para </a:t>
            </a:r>
            <a:r>
              <a:rPr lang="es-ES" sz="1600" dirty="0" smtClean="0">
                <a:solidFill>
                  <a:schemeClr val="accent4"/>
                </a:solidFill>
                <a:latin typeface="Carter One" panose="03080802040405060005" pitchFamily="66" charset="0"/>
                <a:ea typeface="Carter One" panose="03080802040405060005" pitchFamily="66" charset="0"/>
              </a:rPr>
              <a:t>corregir errores e inconsistencias:</a:t>
            </a:r>
            <a:endParaRPr lang="es-ES" sz="1600" dirty="0">
              <a:solidFill>
                <a:schemeClr val="accent4"/>
              </a:solidFill>
              <a:latin typeface="Carter One" panose="03080802040405060005" pitchFamily="66" charset="0"/>
              <a:ea typeface="Carter One" panose="03080802040405060005" pitchFamily="66" charset="0"/>
            </a:endParaRPr>
          </a:p>
          <a:p>
            <a:r>
              <a:rPr lang="es-ES" sz="1600" dirty="0" smtClean="0">
                <a:latin typeface="Century Gothic" panose="020B0502020202020204" pitchFamily="34" charset="0"/>
              </a:rPr>
              <a:t>Cuando se detecten inconsistencias en </a:t>
            </a:r>
            <a:r>
              <a:rPr lang="es-ES" sz="1600" dirty="0">
                <a:latin typeface="Century Gothic" panose="020B0502020202020204" pitchFamily="34" charset="0"/>
              </a:rPr>
              <a:t>el formulario, siempre y cuando la inconsistencia no afecte el valor por declarar, ni el fondo de la determinación del gravamen, se podrán realizar en cualquier tiempo,</a:t>
            </a:r>
            <a:endParaRPr lang="es-ES" sz="1600" dirty="0" smtClean="0">
              <a:latin typeface="Century Gothic" panose="020B0502020202020204" pitchFamily="34" charset="0"/>
            </a:endParaRPr>
          </a:p>
          <a:p>
            <a:endParaRPr lang="es-CO" sz="1600" dirty="0">
              <a:latin typeface="Century Gothic" panose="020B0502020202020204" pitchFamily="34" charset="0"/>
            </a:endParaRPr>
          </a:p>
        </p:txBody>
      </p:sp>
    </p:spTree>
    <p:extLst>
      <p:ext uri="{BB962C8B-B14F-4D97-AF65-F5344CB8AC3E}">
        <p14:creationId xmlns:p14="http://schemas.microsoft.com/office/powerpoint/2010/main" val="16105788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lelogramo 5"/>
          <p:cNvSpPr/>
          <p:nvPr/>
        </p:nvSpPr>
        <p:spPr>
          <a:xfrm>
            <a:off x="892842" y="-168917"/>
            <a:ext cx="12680281" cy="997482"/>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7" name="CuadroTexto 6"/>
          <p:cNvSpPr txBox="1"/>
          <p:nvPr/>
        </p:nvSpPr>
        <p:spPr>
          <a:xfrm>
            <a:off x="1674659" y="65110"/>
            <a:ext cx="11376832" cy="646331"/>
          </a:xfrm>
          <a:prstGeom prst="rect">
            <a:avLst/>
          </a:prstGeom>
          <a:noFill/>
        </p:spPr>
        <p:txBody>
          <a:bodyPr wrap="none" rtlCol="0">
            <a:spAutoFit/>
          </a:bodyPr>
          <a:lstStyle/>
          <a:p>
            <a:r>
              <a:rPr lang="es-CO" sz="3600" dirty="0" smtClean="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Declaración de Retención y autoretención de ICA:</a:t>
            </a:r>
            <a:endParaRPr lang="es-CO" sz="36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p:txBody>
      </p:sp>
      <p:sp>
        <p:nvSpPr>
          <p:cNvPr id="9" name="Rectángulo 8"/>
          <p:cNvSpPr/>
          <p:nvPr/>
        </p:nvSpPr>
        <p:spPr>
          <a:xfrm>
            <a:off x="-495307" y="1294646"/>
            <a:ext cx="13860856" cy="4617267"/>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0" name="CuadroTexto 9"/>
          <p:cNvSpPr txBox="1"/>
          <p:nvPr/>
        </p:nvSpPr>
        <p:spPr>
          <a:xfrm>
            <a:off x="148856" y="1354513"/>
            <a:ext cx="7772400" cy="5201424"/>
          </a:xfrm>
          <a:prstGeom prst="rect">
            <a:avLst/>
          </a:prstGeom>
          <a:noFill/>
        </p:spPr>
        <p:txBody>
          <a:bodyPr wrap="square" rtlCol="0">
            <a:spAutoFit/>
          </a:bodyPr>
          <a:lstStyle/>
          <a:p>
            <a:r>
              <a:rPr lang="es-CO" sz="2800" dirty="0" smtClean="0">
                <a:solidFill>
                  <a:schemeClr val="bg1"/>
                </a:solidFill>
                <a:latin typeface="Carter One" panose="03080802040405060005" pitchFamily="66" charset="0"/>
                <a:ea typeface="Carter One" panose="03080802040405060005" pitchFamily="66" charset="0"/>
              </a:rPr>
              <a:t>Obligados: </a:t>
            </a:r>
          </a:p>
          <a:p>
            <a:r>
              <a:rPr lang="es-CO" sz="1600" dirty="0" smtClean="0">
                <a:solidFill>
                  <a:schemeClr val="bg1"/>
                </a:solidFill>
                <a:latin typeface="Century Gothic" panose="020B0502020202020204" pitchFamily="34" charset="0"/>
              </a:rPr>
              <a:t>Aquellos que hayan sido nombrados agentes de retención o autoretención,  actualmente en Resolución N° 15687 del 02 de agosto de 2018 y Resolución N° 36452 del 11 de diciembre de 2018.</a:t>
            </a:r>
          </a:p>
          <a:p>
            <a:endParaRPr lang="es-CO" sz="2800" dirty="0" smtClean="0">
              <a:solidFill>
                <a:schemeClr val="bg1"/>
              </a:solidFill>
              <a:latin typeface="Carter One" panose="03080802040405060005" pitchFamily="66" charset="0"/>
              <a:ea typeface="Carter One" panose="03080802040405060005" pitchFamily="66" charset="0"/>
            </a:endParaRPr>
          </a:p>
          <a:p>
            <a:r>
              <a:rPr lang="es-CO" sz="2800" dirty="0" smtClean="0">
                <a:solidFill>
                  <a:schemeClr val="bg1"/>
                </a:solidFill>
                <a:latin typeface="Carter One" panose="03080802040405060005" pitchFamily="66" charset="0"/>
                <a:ea typeface="Carter One" panose="03080802040405060005" pitchFamily="66" charset="0"/>
              </a:rPr>
              <a:t>Características</a:t>
            </a:r>
            <a:r>
              <a:rPr lang="es-CO" sz="2800" dirty="0" smtClean="0">
                <a:solidFill>
                  <a:schemeClr val="bg1"/>
                </a:solidFill>
                <a:latin typeface="Carter One" panose="03080802040405060005" pitchFamily="66" charset="0"/>
                <a:ea typeface="Carter One" panose="03080802040405060005" pitchFamily="66" charset="0"/>
              </a:rPr>
              <a:t>: </a:t>
            </a:r>
            <a:endParaRPr lang="es-CO" sz="2800" dirty="0">
              <a:solidFill>
                <a:schemeClr val="bg1"/>
              </a:solidFill>
              <a:latin typeface="Carter One" panose="03080802040405060005" pitchFamily="66" charset="0"/>
              <a:ea typeface="Carter One" panose="03080802040405060005" pitchFamily="66" charset="0"/>
            </a:endParaRPr>
          </a:p>
          <a:p>
            <a:pPr marL="285750" indent="-285750">
              <a:buFont typeface="Arial" panose="020B0604020202020204" pitchFamily="34" charset="0"/>
              <a:buChar char="•"/>
            </a:pPr>
            <a:r>
              <a:rPr lang="es-CO" sz="1600" dirty="0" smtClean="0">
                <a:solidFill>
                  <a:schemeClr val="bg1"/>
                </a:solidFill>
                <a:latin typeface="Century Gothic" panose="020B0502020202020204" pitchFamily="34" charset="0"/>
              </a:rPr>
              <a:t>Periodo bimestral.</a:t>
            </a:r>
          </a:p>
          <a:p>
            <a:pPr marL="285750" indent="-285750">
              <a:buFont typeface="Arial" panose="020B0604020202020204" pitchFamily="34" charset="0"/>
              <a:buChar char="•"/>
            </a:pPr>
            <a:r>
              <a:rPr lang="es-CO" sz="1600" dirty="0" smtClean="0">
                <a:solidFill>
                  <a:schemeClr val="bg1"/>
                </a:solidFill>
                <a:latin typeface="Century Gothic" panose="020B0502020202020204" pitchFamily="34" charset="0"/>
              </a:rPr>
              <a:t>Se debe declarar y pagar en los lugares y plazos señalados por la Administración Municipal, actualmente están indicados en la </a:t>
            </a:r>
            <a:r>
              <a:rPr lang="es-CO" sz="1600" dirty="0">
                <a:solidFill>
                  <a:schemeClr val="bg1"/>
                </a:solidFill>
                <a:latin typeface="Century Gothic" panose="020B0502020202020204" pitchFamily="34" charset="0"/>
                <a:ea typeface="Carter One" panose="03080802040405060005" pitchFamily="66" charset="0"/>
                <a:hlinkClick r:id="rId2"/>
              </a:rPr>
              <a:t>Resolución N° 34651 de 2018 – Subsecretaría de </a:t>
            </a:r>
            <a:r>
              <a:rPr lang="es-CO" sz="1600" dirty="0" smtClean="0">
                <a:solidFill>
                  <a:schemeClr val="bg1"/>
                </a:solidFill>
                <a:latin typeface="Century Gothic" panose="020B0502020202020204" pitchFamily="34" charset="0"/>
                <a:ea typeface="Carter One" panose="03080802040405060005" pitchFamily="66" charset="0"/>
                <a:hlinkClick r:id="rId2"/>
              </a:rPr>
              <a:t>Ingresos</a:t>
            </a:r>
            <a:r>
              <a:rPr lang="es-CO" sz="1600" dirty="0" smtClean="0">
                <a:solidFill>
                  <a:schemeClr val="bg1"/>
                </a:solidFill>
                <a:latin typeface="Century Gothic" panose="020B0502020202020204" pitchFamily="34" charset="0"/>
                <a:ea typeface="Carter One" panose="03080802040405060005" pitchFamily="66" charset="0"/>
              </a:rPr>
              <a:t>.</a:t>
            </a:r>
          </a:p>
          <a:p>
            <a:pPr marL="285750" indent="-285750">
              <a:buFont typeface="Arial" panose="020B0604020202020204" pitchFamily="34" charset="0"/>
              <a:buChar char="•"/>
            </a:pPr>
            <a:r>
              <a:rPr lang="es-CO" sz="1600" dirty="0" smtClean="0">
                <a:solidFill>
                  <a:schemeClr val="bg1"/>
                </a:solidFill>
                <a:latin typeface="Century Gothic" panose="020B0502020202020204" pitchFamily="34" charset="0"/>
                <a:ea typeface="Carter One" panose="03080802040405060005" pitchFamily="66" charset="0"/>
              </a:rPr>
              <a:t>Los formularios son los diseñados y adoptados por la administración mediante  Resolución N° </a:t>
            </a:r>
            <a:r>
              <a:rPr lang="es-CO" sz="1600" dirty="0" smtClean="0">
                <a:solidFill>
                  <a:schemeClr val="bg1"/>
                </a:solidFill>
                <a:latin typeface="Century Gothic" panose="020B0502020202020204" pitchFamily="34" charset="0"/>
                <a:ea typeface="Carter One" panose="03080802040405060005" pitchFamily="66" charset="0"/>
                <a:hlinkClick r:id="rId3"/>
              </a:rPr>
              <a:t>31277 de 2017</a:t>
            </a:r>
            <a:r>
              <a:rPr lang="es-CO" sz="1600" dirty="0" smtClean="0">
                <a:solidFill>
                  <a:schemeClr val="bg1"/>
                </a:solidFill>
                <a:latin typeface="Century Gothic" panose="020B0502020202020204" pitchFamily="34" charset="0"/>
                <a:ea typeface="Carter One" panose="03080802040405060005" pitchFamily="66" charset="0"/>
              </a:rPr>
              <a:t>.</a:t>
            </a:r>
          </a:p>
          <a:p>
            <a:pPr marL="285750" indent="-285750">
              <a:buFont typeface="Arial" panose="020B0604020202020204" pitchFamily="34" charset="0"/>
              <a:buChar char="•"/>
            </a:pPr>
            <a:endParaRPr lang="es-CO" sz="1600" dirty="0">
              <a:solidFill>
                <a:schemeClr val="bg1"/>
              </a:solidFill>
              <a:latin typeface="Century Gothic" panose="020B0502020202020204" pitchFamily="34" charset="0"/>
              <a:ea typeface="Carter One" panose="03080802040405060005" pitchFamily="66" charset="0"/>
            </a:endParaRPr>
          </a:p>
          <a:p>
            <a:pPr marL="285750" indent="-285750">
              <a:buFont typeface="Arial" panose="020B0604020202020204" pitchFamily="34" charset="0"/>
              <a:buChar char="•"/>
            </a:pPr>
            <a:endParaRPr lang="es-CO" sz="1600" dirty="0">
              <a:solidFill>
                <a:schemeClr val="bg1"/>
              </a:solidFill>
              <a:latin typeface="Century Gothic" panose="020B0502020202020204" pitchFamily="34" charset="0"/>
            </a:endParaRPr>
          </a:p>
          <a:p>
            <a:endParaRPr lang="es-CO" sz="1600" dirty="0">
              <a:solidFill>
                <a:schemeClr val="bg1"/>
              </a:solidFill>
              <a:latin typeface="Century Gothic" panose="020B0502020202020204" pitchFamily="34" charset="0"/>
            </a:endParaRPr>
          </a:p>
          <a:p>
            <a:endParaRPr lang="es-CO" sz="1600" dirty="0">
              <a:solidFill>
                <a:schemeClr val="bg1"/>
              </a:solidFill>
              <a:latin typeface="Century Gothic" panose="020B0502020202020204" pitchFamily="34" charset="0"/>
            </a:endParaRPr>
          </a:p>
          <a:p>
            <a:endParaRPr lang="es-CO" sz="1600" dirty="0" smtClean="0">
              <a:solidFill>
                <a:schemeClr val="bg1"/>
              </a:solidFill>
              <a:latin typeface="Century Gothic" panose="020B0502020202020204" pitchFamily="34" charset="0"/>
            </a:endParaRPr>
          </a:p>
          <a:p>
            <a:endParaRPr lang="es-CO" sz="2400" dirty="0">
              <a:latin typeface="Century Gothic" panose="020B0502020202020204" pitchFamily="34" charset="0"/>
            </a:endParaRPr>
          </a:p>
        </p:txBody>
      </p:sp>
      <p:sp>
        <p:nvSpPr>
          <p:cNvPr id="11" name="Paralelogramo 10"/>
          <p:cNvSpPr/>
          <p:nvPr/>
        </p:nvSpPr>
        <p:spPr>
          <a:xfrm rot="21424753">
            <a:off x="-2430253" y="6041329"/>
            <a:ext cx="12680281" cy="1208252"/>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3536932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4 Subtítulo"/>
          <p:cNvSpPr>
            <a:spLocks noGrp="1"/>
          </p:cNvSpPr>
          <p:nvPr>
            <p:ph type="subTitle" idx="1"/>
          </p:nvPr>
        </p:nvSpPr>
        <p:spPr>
          <a:xfrm>
            <a:off x="2295236" y="4867567"/>
            <a:ext cx="6400800" cy="480291"/>
          </a:xfrm>
        </p:spPr>
        <p:txBody>
          <a:bodyPr>
            <a:normAutofit fontScale="92500" lnSpcReduction="20000"/>
          </a:bodyPr>
          <a:lstStyle/>
          <a:p>
            <a:r>
              <a:rPr lang="es-CO" b="1" dirty="0" smtClean="0">
                <a:solidFill>
                  <a:srgbClr val="7030A0"/>
                </a:solidFill>
              </a:rPr>
              <a:t>Subsecretaría de Ingresos</a:t>
            </a:r>
          </a:p>
          <a:p>
            <a:endParaRPr lang="es-CO" dirty="0"/>
          </a:p>
        </p:txBody>
      </p:sp>
      <p:pic>
        <p:nvPicPr>
          <p:cNvPr id="8" name="Picture 2" descr="http://www.eafit.edu.co/vivirenmedellin/PublishingImages/VIVIR%20EN%20MEDELLIN.jpg"/>
          <p:cNvPicPr>
            <a:picLocks noChangeAspect="1" noChangeArrowheads="1"/>
          </p:cNvPicPr>
          <p:nvPr/>
        </p:nvPicPr>
        <p:blipFill rotWithShape="1">
          <a:blip r:embed="rId3">
            <a:extLst>
              <a:ext uri="{28A0092B-C50C-407E-A947-70E740481C1C}">
                <a14:useLocalDpi xmlns:a14="http://schemas.microsoft.com/office/drawing/2010/main" val="0"/>
              </a:ext>
            </a:extLst>
          </a:blip>
          <a:srcRect l="7640"/>
          <a:stretch/>
        </p:blipFill>
        <p:spPr bwMode="auto">
          <a:xfrm>
            <a:off x="1524003" y="3"/>
            <a:ext cx="9143999" cy="4762499"/>
          </a:xfrm>
          <a:prstGeom prst="rect">
            <a:avLst/>
          </a:prstGeom>
          <a:noFill/>
          <a:extLst>
            <a:ext uri="{909E8E84-426E-40DD-AFC4-6F175D3DCCD1}">
              <a14:hiddenFill xmlns:a14="http://schemas.microsoft.com/office/drawing/2010/main">
                <a:solidFill>
                  <a:srgbClr val="FFFFFF"/>
                </a:solidFill>
              </a14:hiddenFill>
            </a:ext>
          </a:extLst>
        </p:spPr>
      </p:pic>
      <p:sp>
        <p:nvSpPr>
          <p:cNvPr id="10" name="4 Subtítulo"/>
          <p:cNvSpPr txBox="1">
            <a:spLocks/>
          </p:cNvSpPr>
          <p:nvPr/>
        </p:nvSpPr>
        <p:spPr>
          <a:xfrm>
            <a:off x="2295236" y="5347857"/>
            <a:ext cx="6400800" cy="480291"/>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CO" b="1" dirty="0">
                <a:solidFill>
                  <a:srgbClr val="7030A0"/>
                </a:solidFill>
              </a:rPr>
              <a:t>Secretaría de Hacienda</a:t>
            </a:r>
          </a:p>
          <a:p>
            <a:endParaRPr lang="es-CO" dirty="0"/>
          </a:p>
        </p:txBody>
      </p:sp>
      <p:pic>
        <p:nvPicPr>
          <p:cNvPr id="6" name="4 Marcador de contenid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4302" y="5181600"/>
            <a:ext cx="2202268" cy="1676400"/>
          </a:xfrm>
          <a:prstGeom prst="rect">
            <a:avLst/>
          </a:prstGeom>
        </p:spPr>
      </p:pic>
      <p:pic>
        <p:nvPicPr>
          <p:cNvPr id="2" name="Imagen 1"/>
          <p:cNvPicPr>
            <a:picLocks noChangeAspect="1"/>
          </p:cNvPicPr>
          <p:nvPr/>
        </p:nvPicPr>
        <p:blipFill>
          <a:blip r:embed="rId5"/>
          <a:stretch>
            <a:fillRect/>
          </a:stretch>
        </p:blipFill>
        <p:spPr>
          <a:xfrm>
            <a:off x="3064" y="-8022"/>
            <a:ext cx="12255611" cy="6927884"/>
          </a:xfrm>
          <a:prstGeom prst="rect">
            <a:avLst/>
          </a:prstGeom>
        </p:spPr>
      </p:pic>
      <p:sp>
        <p:nvSpPr>
          <p:cNvPr id="3" name="CuadroTexto 2"/>
          <p:cNvSpPr txBox="1"/>
          <p:nvPr/>
        </p:nvSpPr>
        <p:spPr>
          <a:xfrm>
            <a:off x="470263" y="393606"/>
            <a:ext cx="6700873" cy="2123658"/>
          </a:xfrm>
          <a:prstGeom prst="rect">
            <a:avLst/>
          </a:prstGeom>
          <a:noFill/>
        </p:spPr>
        <p:txBody>
          <a:bodyPr wrap="none" rtlCol="0">
            <a:spAutoFit/>
          </a:bodyPr>
          <a:lstStyle/>
          <a:p>
            <a:r>
              <a:rPr lang="es-ES" sz="2800" dirty="0" smtClean="0">
                <a:solidFill>
                  <a:schemeClr val="bg1"/>
                </a:solidFill>
              </a:rPr>
              <a:t> </a:t>
            </a:r>
            <a:r>
              <a:rPr lang="es-ES" sz="4400" dirty="0">
                <a:solidFill>
                  <a:schemeClr val="bg1"/>
                </a:solidFill>
                <a:latin typeface="Carter One" panose="03080802040405060005" pitchFamily="66" charset="0"/>
                <a:ea typeface="Carter One" panose="03080802040405060005" pitchFamily="66" charset="0"/>
              </a:rPr>
              <a:t>La declaración </a:t>
            </a:r>
            <a:r>
              <a:rPr lang="es-ES" sz="4400" dirty="0" smtClean="0">
                <a:solidFill>
                  <a:schemeClr val="bg1"/>
                </a:solidFill>
                <a:latin typeface="Carter One" panose="03080802040405060005" pitchFamily="66" charset="0"/>
                <a:ea typeface="Carter One" panose="03080802040405060005" pitchFamily="66" charset="0"/>
              </a:rPr>
              <a:t>anual </a:t>
            </a:r>
          </a:p>
          <a:p>
            <a:r>
              <a:rPr lang="es-ES" sz="4400" dirty="0" smtClean="0">
                <a:solidFill>
                  <a:schemeClr val="bg1"/>
                </a:solidFill>
                <a:latin typeface="Carter One" panose="03080802040405060005" pitchFamily="66" charset="0"/>
                <a:ea typeface="Carter One" panose="03080802040405060005" pitchFamily="66" charset="0"/>
              </a:rPr>
              <a:t>de Industria </a:t>
            </a:r>
            <a:r>
              <a:rPr lang="es-ES" sz="4400" dirty="0">
                <a:solidFill>
                  <a:schemeClr val="bg1"/>
                </a:solidFill>
                <a:latin typeface="Carter One" panose="03080802040405060005" pitchFamily="66" charset="0"/>
                <a:ea typeface="Carter One" panose="03080802040405060005" pitchFamily="66" charset="0"/>
              </a:rPr>
              <a:t>y </a:t>
            </a:r>
            <a:r>
              <a:rPr lang="es-ES" sz="4400" dirty="0" smtClean="0">
                <a:solidFill>
                  <a:schemeClr val="bg1"/>
                </a:solidFill>
                <a:latin typeface="Carter One" panose="03080802040405060005" pitchFamily="66" charset="0"/>
                <a:ea typeface="Carter One" panose="03080802040405060005" pitchFamily="66" charset="0"/>
              </a:rPr>
              <a:t>Comercio</a:t>
            </a:r>
          </a:p>
          <a:p>
            <a:r>
              <a:rPr lang="es-ES" sz="4400" dirty="0" smtClean="0">
                <a:solidFill>
                  <a:schemeClr val="bg1"/>
                </a:solidFill>
                <a:latin typeface="Carter One" panose="03080802040405060005" pitchFamily="66" charset="0"/>
                <a:ea typeface="Carter One" panose="03080802040405060005" pitchFamily="66" charset="0"/>
              </a:rPr>
              <a:t>ICA</a:t>
            </a:r>
            <a:endParaRPr lang="es-CO" sz="4400" dirty="0">
              <a:solidFill>
                <a:schemeClr val="bg1"/>
              </a:solidFill>
              <a:latin typeface="Carter One" panose="03080802040405060005" pitchFamily="66" charset="0"/>
              <a:ea typeface="Carter One" panose="03080802040405060005" pitchFamily="66" charset="0"/>
            </a:endParaRPr>
          </a:p>
        </p:txBody>
      </p:sp>
    </p:spTree>
    <p:extLst>
      <p:ext uri="{BB962C8B-B14F-4D97-AF65-F5344CB8AC3E}">
        <p14:creationId xmlns:p14="http://schemas.microsoft.com/office/powerpoint/2010/main" val="2105105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5" name="Imagen 4"/>
          <p:cNvPicPr>
            <a:picLocks noChangeAspect="1"/>
          </p:cNvPicPr>
          <p:nvPr/>
        </p:nvPicPr>
        <p:blipFill>
          <a:blip r:embed="rId2"/>
          <a:stretch>
            <a:fillRect/>
          </a:stretch>
        </p:blipFill>
        <p:spPr>
          <a:xfrm>
            <a:off x="6096" y="1165059"/>
            <a:ext cx="12185904" cy="5678424"/>
          </a:xfrm>
          <a:prstGeom prst="rect">
            <a:avLst/>
          </a:prstGeom>
        </p:spPr>
      </p:pic>
      <p:sp>
        <p:nvSpPr>
          <p:cNvPr id="6" name="Paralelogramo 5"/>
          <p:cNvSpPr/>
          <p:nvPr/>
        </p:nvSpPr>
        <p:spPr>
          <a:xfrm>
            <a:off x="-566059" y="-434547"/>
            <a:ext cx="13164457" cy="1597194"/>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7" name="CuadroTexto 6"/>
          <p:cNvSpPr txBox="1"/>
          <p:nvPr/>
        </p:nvSpPr>
        <p:spPr>
          <a:xfrm>
            <a:off x="1165401" y="173040"/>
            <a:ext cx="10801475" cy="923330"/>
          </a:xfrm>
          <a:prstGeom prst="rect">
            <a:avLst/>
          </a:prstGeom>
          <a:noFill/>
        </p:spPr>
        <p:txBody>
          <a:bodyPr wrap="square" rtlCol="0">
            <a:spAutoFit/>
          </a:bodyPr>
          <a:lstStyle/>
          <a:p>
            <a:r>
              <a:rPr lang="es" sz="5400" dirty="0" smtClean="0">
                <a:solidFill>
                  <a:srgbClr val="FFFFFF"/>
                </a:solidFill>
                <a:latin typeface="Carter One" panose="03080802040405060005" pitchFamily="66" charset="0"/>
                <a:ea typeface="Carter One" panose="03080802040405060005" pitchFamily="66" charset="0"/>
              </a:rPr>
              <a:t>Firma de la Declaración de ICA</a:t>
            </a:r>
            <a:endParaRPr lang="es-CO" sz="54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p:txBody>
      </p:sp>
      <p:sp>
        <p:nvSpPr>
          <p:cNvPr id="8" name="CuadroTexto 7"/>
          <p:cNvSpPr txBox="1"/>
          <p:nvPr/>
        </p:nvSpPr>
        <p:spPr>
          <a:xfrm>
            <a:off x="203202" y="1343290"/>
            <a:ext cx="7082969" cy="4524315"/>
          </a:xfrm>
          <a:prstGeom prst="rect">
            <a:avLst/>
          </a:prstGeom>
          <a:noFill/>
        </p:spPr>
        <p:txBody>
          <a:bodyPr wrap="square" rtlCol="0">
            <a:spAutoFit/>
          </a:bodyPr>
          <a:lstStyle/>
          <a:p>
            <a:r>
              <a:rPr lang="es-CO" sz="1600" dirty="0" smtClean="0">
                <a:latin typeface="Century Gothic" panose="020B0502020202020204" pitchFamily="34" charset="0"/>
              </a:rPr>
              <a:t>La declaración debe ser firmada por quien tiene el deber formal de declarar. </a:t>
            </a:r>
            <a:r>
              <a:rPr lang="es-ES" sz="1600" dirty="0" smtClean="0">
                <a:latin typeface="Century Gothic" panose="020B0502020202020204" pitchFamily="34" charset="0"/>
              </a:rPr>
              <a:t>Es necesaria la </a:t>
            </a:r>
            <a:r>
              <a:rPr lang="es-ES" sz="1600" dirty="0">
                <a:latin typeface="Century Gothic" panose="020B0502020202020204" pitchFamily="34" charset="0"/>
              </a:rPr>
              <a:t>firma del revisor fiscal cuando se trate de obligados a llevar libros de contabilidad </a:t>
            </a:r>
            <a:r>
              <a:rPr lang="es-ES" sz="1600" dirty="0" smtClean="0">
                <a:latin typeface="Century Gothic" panose="020B0502020202020204" pitchFamily="34" charset="0"/>
              </a:rPr>
              <a:t>y a </a:t>
            </a:r>
            <a:r>
              <a:rPr lang="es-ES" sz="1600" dirty="0">
                <a:latin typeface="Century Gothic" panose="020B0502020202020204" pitchFamily="34" charset="0"/>
              </a:rPr>
              <a:t>tener revisor fiscal.</a:t>
            </a:r>
          </a:p>
          <a:p>
            <a:endParaRPr lang="es-ES" sz="1600" dirty="0">
              <a:latin typeface="Century Gothic" panose="020B0502020202020204" pitchFamily="34" charset="0"/>
            </a:endParaRPr>
          </a:p>
          <a:p>
            <a:r>
              <a:rPr lang="es-ES" sz="1600" dirty="0" smtClean="0">
                <a:latin typeface="Century Gothic" panose="020B0502020202020204" pitchFamily="34" charset="0"/>
              </a:rPr>
              <a:t>Para obligados a llevar contabilidad, si no está obligado a tener </a:t>
            </a:r>
            <a:r>
              <a:rPr lang="es-ES" sz="1600" dirty="0">
                <a:latin typeface="Century Gothic" panose="020B0502020202020204" pitchFamily="34" charset="0"/>
              </a:rPr>
              <a:t>revisor fiscal, se exige firma del contador </a:t>
            </a:r>
            <a:r>
              <a:rPr lang="es-ES" sz="1600" dirty="0" smtClean="0">
                <a:latin typeface="Century Gothic" panose="020B0502020202020204" pitchFamily="34" charset="0"/>
              </a:rPr>
              <a:t>público cuando </a:t>
            </a:r>
            <a:r>
              <a:rPr lang="es-ES" sz="1600" dirty="0">
                <a:latin typeface="Century Gothic" panose="020B0502020202020204" pitchFamily="34" charset="0"/>
              </a:rPr>
              <a:t>el monto de sus ingresos brutos del periodo gravable o el patrimonio bruto en el último día de dicho periodo, sean superiores a la suma de 100.000 </a:t>
            </a:r>
            <a:r>
              <a:rPr lang="es-ES" sz="1600" dirty="0" smtClean="0">
                <a:latin typeface="Century Gothic" panose="020B0502020202020204" pitchFamily="34" charset="0"/>
              </a:rPr>
              <a:t>UVT.</a:t>
            </a:r>
            <a:endParaRPr lang="es-ES" sz="1600" dirty="0">
              <a:latin typeface="Century Gothic" panose="020B0502020202020204" pitchFamily="34" charset="0"/>
            </a:endParaRPr>
          </a:p>
          <a:p>
            <a:endParaRPr lang="es-ES" sz="1600" dirty="0">
              <a:latin typeface="Century Gothic" panose="020B0502020202020204" pitchFamily="34" charset="0"/>
            </a:endParaRPr>
          </a:p>
          <a:p>
            <a:r>
              <a:rPr lang="es-ES" sz="1600" dirty="0" smtClean="0">
                <a:latin typeface="Century Gothic" panose="020B0502020202020204" pitchFamily="34" charset="0"/>
              </a:rPr>
              <a:t>El </a:t>
            </a:r>
            <a:r>
              <a:rPr lang="es-ES" sz="1600" dirty="0">
                <a:latin typeface="Century Gothic" panose="020B0502020202020204" pitchFamily="34" charset="0"/>
              </a:rPr>
              <a:t>revisor fiscal o contador público que encuentre hechos irregulares en la contabilidad, deberá firmar las Declaraciones tributarias con </a:t>
            </a:r>
            <a:r>
              <a:rPr lang="es-ES" sz="1600" dirty="0" smtClean="0">
                <a:latin typeface="Century Gothic" panose="020B0502020202020204" pitchFamily="34" charset="0"/>
              </a:rPr>
              <a:t>salvedades, entregando una  </a:t>
            </a:r>
            <a:r>
              <a:rPr lang="es-ES" sz="1600" dirty="0">
                <a:latin typeface="Century Gothic" panose="020B0502020202020204" pitchFamily="34" charset="0"/>
              </a:rPr>
              <a:t>certificación </a:t>
            </a:r>
            <a:r>
              <a:rPr lang="es-ES" sz="1600" dirty="0" smtClean="0">
                <a:latin typeface="Century Gothic" panose="020B0502020202020204" pitchFamily="34" charset="0"/>
              </a:rPr>
              <a:t>donde se expliquen que deberá </a:t>
            </a:r>
            <a:r>
              <a:rPr lang="es-ES" sz="1600" dirty="0">
                <a:latin typeface="Century Gothic" panose="020B0502020202020204" pitchFamily="34" charset="0"/>
              </a:rPr>
              <a:t>ponerse a disposición de la Subsecretaría de Ingresos cuando así se </a:t>
            </a:r>
            <a:r>
              <a:rPr lang="es-ES" sz="1600" dirty="0" smtClean="0">
                <a:latin typeface="Century Gothic" panose="020B0502020202020204" pitchFamily="34" charset="0"/>
              </a:rPr>
              <a:t>exija.</a:t>
            </a:r>
          </a:p>
          <a:p>
            <a:endParaRPr lang="es-ES" sz="1600" dirty="0">
              <a:latin typeface="Century Gothic" panose="020B0502020202020204" pitchFamily="34" charset="0"/>
            </a:endParaRPr>
          </a:p>
          <a:p>
            <a:r>
              <a:rPr lang="es-ES" sz="1600" dirty="0" smtClean="0">
                <a:latin typeface="Century Gothic" panose="020B0502020202020204" pitchFamily="34" charset="0"/>
              </a:rPr>
              <a:t>Si no se cumple con lo anterior, su declaración se tendrá por no presentada.</a:t>
            </a:r>
            <a:endParaRPr lang="es-CO" sz="1600" dirty="0">
              <a:latin typeface="Century Gothic" panose="020B0502020202020204" pitchFamily="34" charset="0"/>
            </a:endParaRPr>
          </a:p>
        </p:txBody>
      </p:sp>
    </p:spTree>
    <p:extLst>
      <p:ext uri="{BB962C8B-B14F-4D97-AF65-F5344CB8AC3E}">
        <p14:creationId xmlns:p14="http://schemas.microsoft.com/office/powerpoint/2010/main" val="25713655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5" name="Imagen 4"/>
          <p:cNvPicPr>
            <a:picLocks noChangeAspect="1"/>
          </p:cNvPicPr>
          <p:nvPr/>
        </p:nvPicPr>
        <p:blipFill>
          <a:blip r:embed="rId3"/>
          <a:stretch>
            <a:fillRect/>
          </a:stretch>
        </p:blipFill>
        <p:spPr>
          <a:xfrm>
            <a:off x="-1" y="1417638"/>
            <a:ext cx="8584639" cy="5440362"/>
          </a:xfrm>
          <a:prstGeom prst="rect">
            <a:avLst/>
          </a:prstGeom>
        </p:spPr>
      </p:pic>
      <p:sp>
        <p:nvSpPr>
          <p:cNvPr id="6" name="Paralelogramo 5"/>
          <p:cNvSpPr/>
          <p:nvPr/>
        </p:nvSpPr>
        <p:spPr>
          <a:xfrm>
            <a:off x="-1168481" y="-179556"/>
            <a:ext cx="13164457" cy="1597194"/>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7" name="CuadroTexto 6"/>
          <p:cNvSpPr txBox="1"/>
          <p:nvPr/>
        </p:nvSpPr>
        <p:spPr>
          <a:xfrm>
            <a:off x="145143" y="345808"/>
            <a:ext cx="11771085" cy="677108"/>
          </a:xfrm>
          <a:prstGeom prst="rect">
            <a:avLst/>
          </a:prstGeom>
          <a:noFill/>
        </p:spPr>
        <p:txBody>
          <a:bodyPr wrap="square" rtlCol="0">
            <a:spAutoFit/>
          </a:bodyPr>
          <a:lstStyle/>
          <a:p>
            <a:r>
              <a:rPr lang="es" sz="3800" dirty="0" smtClean="0">
                <a:solidFill>
                  <a:srgbClr val="FFFFFF"/>
                </a:solidFill>
                <a:latin typeface="Carter One" panose="03080802040405060005" pitchFamily="66" charset="0"/>
                <a:ea typeface="Carter One" panose="03080802040405060005" pitchFamily="66" charset="0"/>
              </a:rPr>
              <a:t>Declaraciones que se tienen por no presentadas</a:t>
            </a:r>
            <a:endParaRPr lang="es-CO" sz="38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p:txBody>
      </p:sp>
      <p:sp>
        <p:nvSpPr>
          <p:cNvPr id="8" name="CuadroTexto 7"/>
          <p:cNvSpPr txBox="1"/>
          <p:nvPr/>
        </p:nvSpPr>
        <p:spPr>
          <a:xfrm>
            <a:off x="6168570" y="1812360"/>
            <a:ext cx="5834742" cy="4539704"/>
          </a:xfrm>
          <a:prstGeom prst="rect">
            <a:avLst/>
          </a:prstGeom>
          <a:noFill/>
        </p:spPr>
        <p:txBody>
          <a:bodyPr wrap="square" rtlCol="0">
            <a:spAutoFit/>
          </a:bodyPr>
          <a:lstStyle/>
          <a:p>
            <a:r>
              <a:rPr lang="es-ES" sz="1700" dirty="0">
                <a:latin typeface="Century Gothic" panose="020B0502020202020204" pitchFamily="34" charset="0"/>
              </a:rPr>
              <a:t>•    </a:t>
            </a:r>
            <a:r>
              <a:rPr lang="es-ES" sz="1700" dirty="0" smtClean="0">
                <a:latin typeface="Century Gothic" panose="020B0502020202020204" pitchFamily="34" charset="0"/>
              </a:rPr>
              <a:t>Cuando </a:t>
            </a:r>
            <a:r>
              <a:rPr lang="es-ES" sz="1700" dirty="0">
                <a:latin typeface="Century Gothic" panose="020B0502020202020204" pitchFamily="34" charset="0"/>
              </a:rPr>
              <a:t>no contengan los elementos y factores necesarios para la identificación de las bases gravables y para la determinación del valor a pagar por concepto del tributo</a:t>
            </a:r>
            <a:r>
              <a:rPr lang="es-ES" sz="1700" dirty="0" smtClean="0">
                <a:latin typeface="Century Gothic" panose="020B0502020202020204" pitchFamily="34" charset="0"/>
              </a:rPr>
              <a:t>.</a:t>
            </a:r>
          </a:p>
          <a:p>
            <a:endParaRPr lang="es-ES" sz="1700" dirty="0">
              <a:latin typeface="Century Gothic" panose="020B0502020202020204" pitchFamily="34" charset="0"/>
            </a:endParaRPr>
          </a:p>
          <a:p>
            <a:r>
              <a:rPr lang="es-ES" sz="1700" dirty="0">
                <a:latin typeface="Century Gothic" panose="020B0502020202020204" pitchFamily="34" charset="0"/>
              </a:rPr>
              <a:t>•    </a:t>
            </a:r>
            <a:r>
              <a:rPr lang="es-ES" sz="1700" dirty="0" smtClean="0">
                <a:latin typeface="Century Gothic" panose="020B0502020202020204" pitchFamily="34" charset="0"/>
              </a:rPr>
              <a:t>Cuando </a:t>
            </a:r>
            <a:r>
              <a:rPr lang="es-ES" sz="1700" dirty="0">
                <a:latin typeface="Century Gothic" panose="020B0502020202020204" pitchFamily="34" charset="0"/>
              </a:rPr>
              <a:t>la declaración no esté firmada por quien deba cumplir el deber formal de declarar, o cuando se omita la firma del Contador Público o Revisor Fiscal existiendo la obligación legal</a:t>
            </a:r>
            <a:r>
              <a:rPr lang="es-ES" sz="1700" dirty="0" smtClean="0">
                <a:latin typeface="Century Gothic" panose="020B0502020202020204" pitchFamily="34" charset="0"/>
              </a:rPr>
              <a:t>.</a:t>
            </a:r>
          </a:p>
          <a:p>
            <a:endParaRPr lang="es-ES" sz="1700" dirty="0">
              <a:latin typeface="Century Gothic" panose="020B0502020202020204" pitchFamily="34" charset="0"/>
            </a:endParaRPr>
          </a:p>
          <a:p>
            <a:r>
              <a:rPr lang="es-ES" sz="1700" dirty="0">
                <a:latin typeface="Century Gothic" panose="020B0502020202020204" pitchFamily="34" charset="0"/>
              </a:rPr>
              <a:t>•    </a:t>
            </a:r>
            <a:r>
              <a:rPr lang="es-ES" sz="1700" dirty="0" smtClean="0">
                <a:latin typeface="Century Gothic" panose="020B0502020202020204" pitchFamily="34" charset="0"/>
              </a:rPr>
              <a:t>Las </a:t>
            </a:r>
            <a:r>
              <a:rPr lang="es-ES" sz="1700" dirty="0">
                <a:latin typeface="Century Gothic" panose="020B0502020202020204" pitchFamily="34" charset="0"/>
              </a:rPr>
              <a:t>declaraciones presentadas por un medio diferente por parte del obligado a utilizar los servicios informáticos electrónicos de la administración</a:t>
            </a:r>
            <a:r>
              <a:rPr lang="es-ES" sz="1700" dirty="0" smtClean="0">
                <a:latin typeface="Century Gothic" panose="020B0502020202020204" pitchFamily="34" charset="0"/>
              </a:rPr>
              <a:t>.</a:t>
            </a:r>
          </a:p>
          <a:p>
            <a:endParaRPr lang="es-ES" sz="1700" dirty="0">
              <a:latin typeface="Century Gothic" panose="020B0502020202020204" pitchFamily="34" charset="0"/>
            </a:endParaRPr>
          </a:p>
          <a:p>
            <a:r>
              <a:rPr lang="es-ES" sz="1700" dirty="0">
                <a:latin typeface="Century Gothic" panose="020B0502020202020204" pitchFamily="34" charset="0"/>
              </a:rPr>
              <a:t>• </a:t>
            </a:r>
            <a:r>
              <a:rPr lang="es-ES" sz="1700" dirty="0" smtClean="0">
                <a:latin typeface="Century Gothic" panose="020B0502020202020204" pitchFamily="34" charset="0"/>
              </a:rPr>
              <a:t>Las declaraciones </a:t>
            </a:r>
            <a:r>
              <a:rPr lang="es-ES" sz="1700" dirty="0">
                <a:latin typeface="Century Gothic" panose="020B0502020202020204" pitchFamily="34" charset="0"/>
              </a:rPr>
              <a:t>presentadas por los no </a:t>
            </a:r>
            <a:r>
              <a:rPr lang="es-ES" sz="1700" dirty="0" smtClean="0">
                <a:latin typeface="Century Gothic" panose="020B0502020202020204" pitchFamily="34" charset="0"/>
              </a:rPr>
              <a:t>obligados.</a:t>
            </a:r>
          </a:p>
          <a:p>
            <a:endParaRPr lang="es-CO" sz="1700" dirty="0"/>
          </a:p>
        </p:txBody>
      </p:sp>
    </p:spTree>
    <p:extLst>
      <p:ext uri="{BB962C8B-B14F-4D97-AF65-F5344CB8AC3E}">
        <p14:creationId xmlns:p14="http://schemas.microsoft.com/office/powerpoint/2010/main" val="40074691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dirty="0"/>
          </a:p>
        </p:txBody>
      </p:sp>
      <p:sp>
        <p:nvSpPr>
          <p:cNvPr id="3" name="Marcador de contenido 2"/>
          <p:cNvSpPr>
            <a:spLocks noGrp="1"/>
          </p:cNvSpPr>
          <p:nvPr>
            <p:ph idx="1"/>
          </p:nvPr>
        </p:nvSpPr>
        <p:spPr>
          <a:xfrm>
            <a:off x="609600" y="1544787"/>
            <a:ext cx="10972800" cy="4525963"/>
          </a:xfrm>
        </p:spPr>
        <p:txBody>
          <a:bodyPr>
            <a:normAutofit/>
          </a:bodyPr>
          <a:lstStyle/>
          <a:p>
            <a:pPr marL="355600" indent="-355600">
              <a:lnSpc>
                <a:spcPts val="1728"/>
              </a:lnSpc>
              <a:spcAft>
                <a:spcPts val="1680"/>
              </a:spcAft>
            </a:pPr>
            <a:r>
              <a:rPr lang="es" sz="2200" dirty="0" smtClean="0">
                <a:solidFill>
                  <a:srgbClr val="FFFFFF"/>
                </a:solidFill>
                <a:latin typeface="Century Gothic" panose="020B0502020202020204" pitchFamily="34" charset="0"/>
              </a:rPr>
              <a:t>La </a:t>
            </a:r>
            <a:r>
              <a:rPr lang="es" sz="2200" dirty="0">
                <a:solidFill>
                  <a:srgbClr val="FFFFFF"/>
                </a:solidFill>
                <a:latin typeface="Century Gothic" panose="020B0502020202020204" pitchFamily="34" charset="0"/>
              </a:rPr>
              <a:t>declaración tributaria </a:t>
            </a:r>
            <a:r>
              <a:rPr lang="es" sz="2200" dirty="0" smtClean="0">
                <a:solidFill>
                  <a:srgbClr val="FFFFFF"/>
                </a:solidFill>
                <a:latin typeface="Century Gothic" panose="020B0502020202020204" pitchFamily="34" charset="0"/>
              </a:rPr>
              <a:t>queda </a:t>
            </a:r>
            <a:r>
              <a:rPr lang="es" sz="2200" dirty="0">
                <a:solidFill>
                  <a:srgbClr val="FFFFFF"/>
                </a:solidFill>
                <a:latin typeface="Century Gothic" panose="020B0502020202020204" pitchFamily="34" charset="0"/>
              </a:rPr>
              <a:t>en firme sí, dentro de los tres (3) años siguientes a la fecha del vencimiento del plazo para declarar, no se ha notificado requerimiento especial. </a:t>
            </a:r>
            <a:endParaRPr lang="es" sz="2200" dirty="0" smtClean="0">
              <a:solidFill>
                <a:srgbClr val="FFFFFF"/>
              </a:solidFill>
              <a:latin typeface="Century Gothic" panose="020B0502020202020204" pitchFamily="34" charset="0"/>
            </a:endParaRPr>
          </a:p>
          <a:p>
            <a:pPr marL="355600" indent="-355600">
              <a:lnSpc>
                <a:spcPts val="1728"/>
              </a:lnSpc>
              <a:spcAft>
                <a:spcPts val="1680"/>
              </a:spcAft>
            </a:pPr>
            <a:r>
              <a:rPr lang="es" sz="2200" dirty="0" smtClean="0">
                <a:solidFill>
                  <a:srgbClr val="FFFFFF"/>
                </a:solidFill>
                <a:latin typeface="Century Gothic" panose="020B0502020202020204" pitchFamily="34" charset="0"/>
              </a:rPr>
              <a:t>Cuando </a:t>
            </a:r>
            <a:r>
              <a:rPr lang="es" sz="2200" dirty="0">
                <a:solidFill>
                  <a:srgbClr val="FFFFFF"/>
                </a:solidFill>
                <a:latin typeface="Century Gothic" panose="020B0502020202020204" pitchFamily="34" charset="0"/>
              </a:rPr>
              <a:t>la declaración inicial se haya presentado en forma extemporánea, los tres (3) años se </a:t>
            </a:r>
            <a:r>
              <a:rPr lang="es" sz="2200" dirty="0" smtClean="0">
                <a:solidFill>
                  <a:srgbClr val="FFFFFF"/>
                </a:solidFill>
                <a:latin typeface="Century Gothic" panose="020B0502020202020204" pitchFamily="34" charset="0"/>
              </a:rPr>
              <a:t>cuentan </a:t>
            </a:r>
            <a:r>
              <a:rPr lang="es" sz="2200" dirty="0">
                <a:solidFill>
                  <a:srgbClr val="FFFFFF"/>
                </a:solidFill>
                <a:latin typeface="Century Gothic" panose="020B0502020202020204" pitchFamily="34" charset="0"/>
              </a:rPr>
              <a:t>a partir de la fecha de presentación de la misma.</a:t>
            </a:r>
          </a:p>
          <a:p>
            <a:pPr marL="355600" indent="-355600">
              <a:lnSpc>
                <a:spcPts val="1728"/>
              </a:lnSpc>
              <a:spcAft>
                <a:spcPts val="1680"/>
              </a:spcAft>
            </a:pPr>
            <a:r>
              <a:rPr lang="es" sz="2200" dirty="0" smtClean="0">
                <a:solidFill>
                  <a:srgbClr val="FFFFFF"/>
                </a:solidFill>
                <a:latin typeface="Century Gothic" panose="020B0502020202020204" pitchFamily="34" charset="0"/>
              </a:rPr>
              <a:t>La </a:t>
            </a:r>
            <a:r>
              <a:rPr lang="es" sz="2200" dirty="0">
                <a:solidFill>
                  <a:srgbClr val="FFFFFF"/>
                </a:solidFill>
                <a:latin typeface="Century Gothic" panose="020B0502020202020204" pitchFamily="34" charset="0"/>
              </a:rPr>
              <a:t>declaración tributaria en la que se presente un saldo a favor del contribuyente o responsable quedará en firme sí, tres (3) años después de la fecha de presentación de la solicitud de devolución o compensación, no se ha notificado requerimiento especial.</a:t>
            </a:r>
          </a:p>
          <a:p>
            <a:pPr marL="355600" indent="-355600">
              <a:lnSpc>
                <a:spcPts val="1728"/>
              </a:lnSpc>
              <a:spcAft>
                <a:spcPts val="1680"/>
              </a:spcAft>
            </a:pPr>
            <a:r>
              <a:rPr lang="es" sz="2200" dirty="0" smtClean="0">
                <a:solidFill>
                  <a:srgbClr val="FFFFFF"/>
                </a:solidFill>
                <a:latin typeface="Century Gothic" panose="020B0502020202020204" pitchFamily="34" charset="0"/>
              </a:rPr>
              <a:t>Cuando </a:t>
            </a:r>
            <a:r>
              <a:rPr lang="es" sz="2200" dirty="0">
                <a:solidFill>
                  <a:srgbClr val="FFFFFF"/>
                </a:solidFill>
                <a:latin typeface="Century Gothic" panose="020B0502020202020204" pitchFamily="34" charset="0"/>
              </a:rPr>
              <a:t>se impute el saldo a favor en las declaraciones tributarias de los periodos fiscales siguientes, el término de firmeza de la declaración tributaria en la que se presente un saldo a favor </a:t>
            </a:r>
            <a:r>
              <a:rPr lang="es" sz="2200" dirty="0" smtClean="0">
                <a:solidFill>
                  <a:srgbClr val="FFFFFF"/>
                </a:solidFill>
                <a:latin typeface="Century Gothic" panose="020B0502020202020204" pitchFamily="34" charset="0"/>
              </a:rPr>
              <a:t>es de </a:t>
            </a:r>
            <a:r>
              <a:rPr lang="es" sz="2200" dirty="0">
                <a:solidFill>
                  <a:srgbClr val="FFFFFF"/>
                </a:solidFill>
                <a:latin typeface="Century Gothic" panose="020B0502020202020204" pitchFamily="34" charset="0"/>
              </a:rPr>
              <a:t>tres (3) años </a:t>
            </a:r>
            <a:r>
              <a:rPr lang="es" sz="2200" dirty="0" smtClean="0">
                <a:solidFill>
                  <a:srgbClr val="FFFFFF"/>
                </a:solidFill>
                <a:latin typeface="Century Gothic" panose="020B0502020202020204" pitchFamily="34" charset="0"/>
              </a:rPr>
              <a:t>.</a:t>
            </a:r>
            <a:endParaRPr lang="es" sz="2200" dirty="0">
              <a:solidFill>
                <a:srgbClr val="FFFFFF"/>
              </a:solidFill>
              <a:latin typeface="Century Gothic" panose="020B0502020202020204" pitchFamily="34" charset="0"/>
            </a:endParaRPr>
          </a:p>
          <a:p>
            <a:pPr marL="355600" indent="-355600">
              <a:lnSpc>
                <a:spcPts val="1728"/>
              </a:lnSpc>
            </a:pPr>
            <a:r>
              <a:rPr lang="es" sz="2200" dirty="0" smtClean="0">
                <a:solidFill>
                  <a:srgbClr val="FFFFFF"/>
                </a:solidFill>
                <a:latin typeface="Century Gothic" panose="020B0502020202020204" pitchFamily="34" charset="0"/>
              </a:rPr>
              <a:t>También queda </a:t>
            </a:r>
            <a:r>
              <a:rPr lang="es" sz="2200" dirty="0">
                <a:solidFill>
                  <a:srgbClr val="FFFFFF"/>
                </a:solidFill>
                <a:latin typeface="Century Gothic" panose="020B0502020202020204" pitchFamily="34" charset="0"/>
              </a:rPr>
              <a:t>en firme la declaración tributaria si, vencido el término para practicar la liquidación de revisión, esta no se notificó</a:t>
            </a:r>
            <a:r>
              <a:rPr lang="es" sz="2200" dirty="0" smtClean="0">
                <a:solidFill>
                  <a:srgbClr val="FFFFFF"/>
                </a:solidFill>
                <a:latin typeface="Century Gothic" panose="020B0502020202020204" pitchFamily="34" charset="0"/>
              </a:rPr>
              <a:t>.</a:t>
            </a:r>
            <a:endParaRPr lang="es" sz="2200" dirty="0">
              <a:solidFill>
                <a:srgbClr val="FFFFFF"/>
              </a:solidFill>
              <a:latin typeface="Century Gothic" panose="020B0502020202020204" pitchFamily="34" charset="0"/>
            </a:endParaRPr>
          </a:p>
        </p:txBody>
      </p:sp>
      <p:sp>
        <p:nvSpPr>
          <p:cNvPr id="4" name="Rectángulo 3"/>
          <p:cNvSpPr/>
          <p:nvPr/>
        </p:nvSpPr>
        <p:spPr>
          <a:xfrm rot="341355">
            <a:off x="-1442302" y="6287687"/>
            <a:ext cx="11356157" cy="1578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 name="Rectángulo 4"/>
          <p:cNvSpPr/>
          <p:nvPr/>
        </p:nvSpPr>
        <p:spPr>
          <a:xfrm rot="19581688">
            <a:off x="10149530" y="5927110"/>
            <a:ext cx="2865749" cy="2055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6" name="Paralelogramo 5"/>
          <p:cNvSpPr/>
          <p:nvPr/>
        </p:nvSpPr>
        <p:spPr>
          <a:xfrm>
            <a:off x="-1760875" y="-208623"/>
            <a:ext cx="13164457" cy="1597194"/>
          </a:xfrm>
          <a:prstGeom prst="parallelogram">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7" name="CuadroTexto 6"/>
          <p:cNvSpPr txBox="1"/>
          <p:nvPr/>
        </p:nvSpPr>
        <p:spPr>
          <a:xfrm>
            <a:off x="263895" y="20892"/>
            <a:ext cx="9711376" cy="1323439"/>
          </a:xfrm>
          <a:prstGeom prst="rect">
            <a:avLst/>
          </a:prstGeom>
          <a:noFill/>
        </p:spPr>
        <p:txBody>
          <a:bodyPr wrap="square" rtlCol="0">
            <a:spAutoFit/>
          </a:bodyPr>
          <a:lstStyle/>
          <a:p>
            <a:r>
              <a:rPr lang="es" sz="4000" dirty="0" smtClean="0">
                <a:latin typeface="Carter One" panose="03080802040405060005" pitchFamily="66" charset="0"/>
                <a:ea typeface="Carter One" panose="03080802040405060005" pitchFamily="66" charset="0"/>
              </a:rPr>
              <a:t>Firmeza de la Declaración anual de Industria y comercio</a:t>
            </a:r>
          </a:p>
        </p:txBody>
      </p:sp>
    </p:spTree>
    <p:extLst>
      <p:ext uri="{BB962C8B-B14F-4D97-AF65-F5344CB8AC3E}">
        <p14:creationId xmlns:p14="http://schemas.microsoft.com/office/powerpoint/2010/main" val="1672492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49CBC"/>
        </a:solidFill>
        <a:effectLst/>
      </p:bgPr>
    </p:bg>
    <p:spTree>
      <p:nvGrpSpPr>
        <p:cNvPr id="1" name=""/>
        <p:cNvGrpSpPr/>
        <p:nvPr/>
      </p:nvGrpSpPr>
      <p:grpSpPr>
        <a:xfrm>
          <a:off x="0" y="0"/>
          <a:ext cx="0" cy="0"/>
          <a:chOff x="0" y="0"/>
          <a:chExt cx="0" cy="0"/>
        </a:xfrm>
      </p:grpSpPr>
      <p:sp>
        <p:nvSpPr>
          <p:cNvPr id="5" name="Rectángulo 4"/>
          <p:cNvSpPr/>
          <p:nvPr/>
        </p:nvSpPr>
        <p:spPr>
          <a:xfrm rot="341355">
            <a:off x="-1442302" y="6287687"/>
            <a:ext cx="11356157" cy="1578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7" name="Paralelogramo 6"/>
          <p:cNvSpPr/>
          <p:nvPr/>
        </p:nvSpPr>
        <p:spPr>
          <a:xfrm>
            <a:off x="-1921130" y="-587533"/>
            <a:ext cx="13164457" cy="1597194"/>
          </a:xfrm>
          <a:prstGeom prst="parallelogram">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8" name="CuadroTexto 7"/>
          <p:cNvSpPr txBox="1"/>
          <p:nvPr/>
        </p:nvSpPr>
        <p:spPr>
          <a:xfrm>
            <a:off x="348736" y="131715"/>
            <a:ext cx="9711376" cy="707886"/>
          </a:xfrm>
          <a:prstGeom prst="rect">
            <a:avLst/>
          </a:prstGeom>
          <a:noFill/>
        </p:spPr>
        <p:txBody>
          <a:bodyPr wrap="square" rtlCol="0">
            <a:spAutoFit/>
          </a:bodyPr>
          <a:lstStyle/>
          <a:p>
            <a:r>
              <a:rPr lang="es" sz="4000" dirty="0" smtClean="0">
                <a:solidFill>
                  <a:schemeClr val="bg1"/>
                </a:solidFill>
                <a:latin typeface="Carter One" panose="03080802040405060005" pitchFamily="66" charset="0"/>
                <a:ea typeface="Carter One" panose="03080802040405060005" pitchFamily="66" charset="0"/>
              </a:rPr>
              <a:t>Sanciones</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590800" y="4366584"/>
            <a:ext cx="2832753" cy="2560809"/>
          </a:xfrm>
          <a:prstGeom prst="rect">
            <a:avLst/>
          </a:prstGeom>
        </p:spPr>
      </p:pic>
      <p:sp>
        <p:nvSpPr>
          <p:cNvPr id="10" name="Marcador de contenido 2"/>
          <p:cNvSpPr txBox="1">
            <a:spLocks/>
          </p:cNvSpPr>
          <p:nvPr/>
        </p:nvSpPr>
        <p:spPr>
          <a:xfrm>
            <a:off x="270527" y="1202727"/>
            <a:ext cx="10972800"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0000" indent="-355600">
              <a:spcAft>
                <a:spcPts val="1680"/>
              </a:spcAft>
              <a:buClr>
                <a:schemeClr val="accent6"/>
              </a:buClr>
            </a:pPr>
            <a:r>
              <a:rPr lang="es-ES" sz="2200" dirty="0">
                <a:solidFill>
                  <a:srgbClr val="FFFFFF"/>
                </a:solidFill>
                <a:latin typeface="Century Gothic" panose="020B0502020202020204" pitchFamily="34" charset="0"/>
              </a:rPr>
              <a:t>Sanción por extemporaneidad </a:t>
            </a:r>
            <a:r>
              <a:rPr lang="es-ES" sz="2200" dirty="0" smtClean="0">
                <a:solidFill>
                  <a:srgbClr val="FFFFFF"/>
                </a:solidFill>
                <a:latin typeface="Century Gothic" panose="020B0502020202020204" pitchFamily="34" charset="0"/>
              </a:rPr>
              <a:t>(5</a:t>
            </a:r>
            <a:r>
              <a:rPr lang="es-ES" sz="2200" dirty="0">
                <a:solidFill>
                  <a:srgbClr val="FFFFFF"/>
                </a:solidFill>
                <a:latin typeface="Century Gothic" panose="020B0502020202020204" pitchFamily="34" charset="0"/>
              </a:rPr>
              <a:t>% del impuesto a cargo)</a:t>
            </a:r>
          </a:p>
          <a:p>
            <a:pPr marL="360000" indent="-355600">
              <a:spcAft>
                <a:spcPts val="1680"/>
              </a:spcAft>
              <a:buClr>
                <a:schemeClr val="accent6"/>
              </a:buClr>
            </a:pPr>
            <a:r>
              <a:rPr lang="es-ES" sz="2200" dirty="0" smtClean="0">
                <a:solidFill>
                  <a:srgbClr val="FFFFFF"/>
                </a:solidFill>
                <a:latin typeface="Century Gothic" panose="020B0502020202020204" pitchFamily="34" charset="0"/>
              </a:rPr>
              <a:t>Sanción </a:t>
            </a:r>
            <a:r>
              <a:rPr lang="es-ES" sz="2200" dirty="0">
                <a:solidFill>
                  <a:srgbClr val="FFFFFF"/>
                </a:solidFill>
                <a:latin typeface="Century Gothic" panose="020B0502020202020204" pitchFamily="34" charset="0"/>
              </a:rPr>
              <a:t>por extemporaneidad después de notificado emplazamiento para declarar </a:t>
            </a:r>
            <a:r>
              <a:rPr lang="es-ES" sz="2200" dirty="0" smtClean="0">
                <a:solidFill>
                  <a:srgbClr val="FFFFFF"/>
                </a:solidFill>
                <a:latin typeface="Century Gothic" panose="020B0502020202020204" pitchFamily="34" charset="0"/>
              </a:rPr>
              <a:t>(10</a:t>
            </a:r>
            <a:r>
              <a:rPr lang="es-ES" sz="2200" dirty="0">
                <a:solidFill>
                  <a:srgbClr val="FFFFFF"/>
                </a:solidFill>
                <a:latin typeface="Century Gothic" panose="020B0502020202020204" pitchFamily="34" charset="0"/>
              </a:rPr>
              <a:t>% del impuesto a cargo)</a:t>
            </a:r>
          </a:p>
          <a:p>
            <a:pPr marL="360000" indent="-355600">
              <a:spcAft>
                <a:spcPts val="1680"/>
              </a:spcAft>
              <a:buClr>
                <a:schemeClr val="accent6"/>
              </a:buClr>
            </a:pPr>
            <a:r>
              <a:rPr lang="es-ES" sz="2200" dirty="0" smtClean="0">
                <a:solidFill>
                  <a:srgbClr val="FFFFFF"/>
                </a:solidFill>
                <a:latin typeface="Century Gothic" panose="020B0502020202020204" pitchFamily="34" charset="0"/>
              </a:rPr>
              <a:t>Sanción </a:t>
            </a:r>
            <a:r>
              <a:rPr lang="es-ES" sz="2200" dirty="0">
                <a:solidFill>
                  <a:srgbClr val="FFFFFF"/>
                </a:solidFill>
                <a:latin typeface="Century Gothic" panose="020B0502020202020204" pitchFamily="34" charset="0"/>
              </a:rPr>
              <a:t>por no declarar </a:t>
            </a:r>
            <a:r>
              <a:rPr lang="es-ES" sz="2200" dirty="0" smtClean="0">
                <a:solidFill>
                  <a:srgbClr val="FFFFFF"/>
                </a:solidFill>
                <a:latin typeface="Century Gothic" panose="020B0502020202020204" pitchFamily="34" charset="0"/>
              </a:rPr>
              <a:t>(10</a:t>
            </a:r>
            <a:r>
              <a:rPr lang="es-ES" sz="2200" dirty="0">
                <a:solidFill>
                  <a:srgbClr val="FFFFFF"/>
                </a:solidFill>
                <a:latin typeface="Century Gothic" panose="020B0502020202020204" pitchFamily="34" charset="0"/>
              </a:rPr>
              <a:t>% </a:t>
            </a:r>
            <a:r>
              <a:rPr lang="es-ES" sz="2200" dirty="0" smtClean="0">
                <a:solidFill>
                  <a:srgbClr val="FFFFFF"/>
                </a:solidFill>
                <a:latin typeface="Century Gothic" panose="020B0502020202020204" pitchFamily="34" charset="0"/>
              </a:rPr>
              <a:t>de ingresos </a:t>
            </a:r>
            <a:r>
              <a:rPr lang="es-ES" sz="2200" dirty="0">
                <a:solidFill>
                  <a:srgbClr val="FFFFFF"/>
                </a:solidFill>
                <a:latin typeface="Century Gothic" panose="020B0502020202020204" pitchFamily="34" charset="0"/>
              </a:rPr>
              <a:t>brutos)</a:t>
            </a:r>
          </a:p>
          <a:p>
            <a:pPr marL="360000" indent="-355600">
              <a:spcAft>
                <a:spcPts val="1680"/>
              </a:spcAft>
              <a:buClr>
                <a:schemeClr val="accent6"/>
              </a:buClr>
            </a:pPr>
            <a:r>
              <a:rPr lang="es-ES" sz="2200" dirty="0" smtClean="0">
                <a:solidFill>
                  <a:srgbClr val="FFFFFF"/>
                </a:solidFill>
                <a:latin typeface="Century Gothic" panose="020B0502020202020204" pitchFamily="34" charset="0"/>
              </a:rPr>
              <a:t>Sanción </a:t>
            </a:r>
            <a:r>
              <a:rPr lang="es-ES" sz="2200" dirty="0">
                <a:solidFill>
                  <a:srgbClr val="FFFFFF"/>
                </a:solidFill>
                <a:latin typeface="Century Gothic" panose="020B0502020202020204" pitchFamily="34" charset="0"/>
              </a:rPr>
              <a:t>por corrección de la declaración.-</a:t>
            </a:r>
          </a:p>
          <a:p>
            <a:pPr marL="360000" indent="-355600">
              <a:spcAft>
                <a:spcPts val="1680"/>
              </a:spcAft>
              <a:buClr>
                <a:schemeClr val="accent6"/>
              </a:buClr>
            </a:pPr>
            <a:r>
              <a:rPr lang="es-ES" sz="2200" dirty="0" smtClean="0">
                <a:solidFill>
                  <a:srgbClr val="FFFFFF"/>
                </a:solidFill>
                <a:latin typeface="Century Gothic" panose="020B0502020202020204" pitchFamily="34" charset="0"/>
              </a:rPr>
              <a:t>Sanción </a:t>
            </a:r>
            <a:r>
              <a:rPr lang="es-ES" sz="2200" dirty="0">
                <a:solidFill>
                  <a:srgbClr val="FFFFFF"/>
                </a:solidFill>
                <a:latin typeface="Century Gothic" panose="020B0502020202020204" pitchFamily="34" charset="0"/>
              </a:rPr>
              <a:t>por Inexactitud </a:t>
            </a:r>
            <a:r>
              <a:rPr lang="es-ES" sz="2200" dirty="0">
                <a:solidFill>
                  <a:srgbClr val="FFFFFF"/>
                </a:solidFill>
                <a:latin typeface="Century Gothic" panose="020B0502020202020204" pitchFamily="34" charset="0"/>
              </a:rPr>
              <a:t>(</a:t>
            </a:r>
            <a:r>
              <a:rPr lang="es-ES" sz="2200" dirty="0" smtClean="0">
                <a:solidFill>
                  <a:srgbClr val="FFFFFF"/>
                </a:solidFill>
                <a:latin typeface="Century Gothic" panose="020B0502020202020204" pitchFamily="34" charset="0"/>
              </a:rPr>
              <a:t>100%de </a:t>
            </a:r>
            <a:r>
              <a:rPr lang="es-ES" sz="2200" dirty="0">
                <a:solidFill>
                  <a:srgbClr val="FFFFFF"/>
                </a:solidFill>
                <a:latin typeface="Century Gothic" panose="020B0502020202020204" pitchFamily="34" charset="0"/>
              </a:rPr>
              <a:t>la diferencia entre el saldo a pagar o </a:t>
            </a:r>
            <a:r>
              <a:rPr lang="es-ES" sz="2200" dirty="0" smtClean="0">
                <a:solidFill>
                  <a:srgbClr val="FFFFFF"/>
                </a:solidFill>
                <a:latin typeface="Century Gothic" panose="020B0502020202020204" pitchFamily="34" charset="0"/>
              </a:rPr>
              <a:t>saldo a </a:t>
            </a:r>
            <a:r>
              <a:rPr lang="es-ES" sz="2200" dirty="0">
                <a:solidFill>
                  <a:srgbClr val="FFFFFF"/>
                </a:solidFill>
                <a:latin typeface="Century Gothic" panose="020B0502020202020204" pitchFamily="34" charset="0"/>
              </a:rPr>
              <a:t>favor)</a:t>
            </a:r>
            <a:endParaRPr lang="es-ES" sz="2200" dirty="0">
              <a:solidFill>
                <a:srgbClr val="FFFFFF"/>
              </a:solidFill>
              <a:latin typeface="Century Gothic" panose="020B0502020202020204" pitchFamily="34" charset="0"/>
            </a:endParaRPr>
          </a:p>
          <a:p>
            <a:pPr marL="360000" indent="-355600">
              <a:spcAft>
                <a:spcPts val="1680"/>
              </a:spcAft>
              <a:buClr>
                <a:schemeClr val="accent6"/>
              </a:buClr>
            </a:pPr>
            <a:r>
              <a:rPr lang="es-ES" sz="2200" dirty="0" smtClean="0">
                <a:solidFill>
                  <a:srgbClr val="FFFFFF"/>
                </a:solidFill>
                <a:latin typeface="Century Gothic" panose="020B0502020202020204" pitchFamily="34" charset="0"/>
              </a:rPr>
              <a:t>Sanción </a:t>
            </a:r>
            <a:r>
              <a:rPr lang="es-ES" sz="2200" dirty="0">
                <a:solidFill>
                  <a:srgbClr val="FFFFFF"/>
                </a:solidFill>
                <a:latin typeface="Century Gothic" panose="020B0502020202020204" pitchFamily="34" charset="0"/>
              </a:rPr>
              <a:t>por corrección aritmética</a:t>
            </a:r>
            <a:r>
              <a:rPr lang="es-ES" sz="2200" dirty="0" smtClean="0">
                <a:solidFill>
                  <a:srgbClr val="FFFFFF"/>
                </a:solidFill>
                <a:latin typeface="Century Gothic" panose="020B0502020202020204" pitchFamily="34" charset="0"/>
              </a:rPr>
              <a:t>.</a:t>
            </a:r>
          </a:p>
          <a:p>
            <a:pPr marL="360000" indent="-355600">
              <a:spcAft>
                <a:spcPts val="1680"/>
              </a:spcAft>
              <a:buClr>
                <a:schemeClr val="accent6"/>
              </a:buClr>
            </a:pPr>
            <a:r>
              <a:rPr lang="es-ES" sz="2200" dirty="0" smtClean="0">
                <a:solidFill>
                  <a:srgbClr val="FFFFFF"/>
                </a:solidFill>
                <a:latin typeface="Century Gothic" panose="020B0502020202020204" pitchFamily="34" charset="0"/>
              </a:rPr>
              <a:t>Sanción mínima, incluida la reducida es de 10 UVT ($342.700 en 2019) para el régimen ordinario y de 5 UVT ($171.350 para 2019</a:t>
            </a:r>
            <a:r>
              <a:rPr lang="es-ES" sz="2200" dirty="0" smtClean="0">
                <a:solidFill>
                  <a:srgbClr val="FFFFFF"/>
                </a:solidFill>
                <a:latin typeface="Century Gothic" panose="020B0502020202020204" pitchFamily="34" charset="0"/>
              </a:rPr>
              <a:t>) para el régimen </a:t>
            </a:r>
            <a:r>
              <a:rPr lang="es-ES" sz="2200" dirty="0" smtClean="0">
                <a:solidFill>
                  <a:srgbClr val="FFFFFF"/>
                </a:solidFill>
                <a:latin typeface="Century Gothic" panose="020B0502020202020204" pitchFamily="34" charset="0"/>
              </a:rPr>
              <a:t>simplificado</a:t>
            </a:r>
            <a:endParaRPr lang="es-ES" sz="2200" dirty="0" smtClean="0">
              <a:solidFill>
                <a:srgbClr val="FFFFFF"/>
              </a:solidFill>
              <a:latin typeface="Century Gothic" panose="020B0502020202020204" pitchFamily="34" charset="0"/>
            </a:endParaRPr>
          </a:p>
        </p:txBody>
      </p:sp>
    </p:spTree>
    <p:extLst>
      <p:ext uri="{BB962C8B-B14F-4D97-AF65-F5344CB8AC3E}">
        <p14:creationId xmlns:p14="http://schemas.microsoft.com/office/powerpoint/2010/main" val="949021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62175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858000"/>
          </a:xfrm>
        </p:spPr>
      </p:pic>
      <p:sp>
        <p:nvSpPr>
          <p:cNvPr id="6" name="CuadroTexto 5"/>
          <p:cNvSpPr txBox="1"/>
          <p:nvPr/>
        </p:nvSpPr>
        <p:spPr>
          <a:xfrm>
            <a:off x="2672251" y="3095075"/>
            <a:ext cx="740908" cy="253916"/>
          </a:xfrm>
          <a:prstGeom prst="rect">
            <a:avLst/>
          </a:prstGeom>
          <a:noFill/>
        </p:spPr>
        <p:txBody>
          <a:bodyPr wrap="none" rtlCol="0">
            <a:spAutoFit/>
          </a:bodyPr>
          <a:lstStyle/>
          <a:p>
            <a:r>
              <a:rPr lang="es-CO" sz="1050" dirty="0" smtClean="0">
                <a:solidFill>
                  <a:srgbClr val="FF0000"/>
                </a:solidFill>
                <a:latin typeface="Century Gothic" panose="020B0502020202020204" pitchFamily="34" charset="0"/>
              </a:rPr>
              <a:t>Medellín</a:t>
            </a:r>
            <a:endParaRPr lang="es-CO" sz="1050" dirty="0">
              <a:solidFill>
                <a:srgbClr val="FF0000"/>
              </a:solidFill>
              <a:latin typeface="Century Gothic" panose="020B0502020202020204" pitchFamily="34" charset="0"/>
            </a:endParaRPr>
          </a:p>
        </p:txBody>
      </p:sp>
      <p:sp>
        <p:nvSpPr>
          <p:cNvPr id="11" name="CuadroTexto 10"/>
          <p:cNvSpPr txBox="1"/>
          <p:nvPr/>
        </p:nvSpPr>
        <p:spPr>
          <a:xfrm>
            <a:off x="2453492" y="3305889"/>
            <a:ext cx="790601" cy="246221"/>
          </a:xfrm>
          <a:prstGeom prst="rect">
            <a:avLst/>
          </a:prstGeom>
          <a:noFill/>
        </p:spPr>
        <p:txBody>
          <a:bodyPr wrap="none" rtlCol="0">
            <a:spAutoFit/>
          </a:bodyPr>
          <a:lstStyle/>
          <a:p>
            <a:r>
              <a:rPr lang="es-CO" sz="1000" dirty="0" smtClean="0">
                <a:solidFill>
                  <a:srgbClr val="FF0000"/>
                </a:solidFill>
                <a:latin typeface="Century Gothic" panose="020B0502020202020204" pitchFamily="34" charset="0"/>
              </a:rPr>
              <a:t>Antioquia</a:t>
            </a:r>
            <a:endParaRPr lang="es-CO" sz="1000" dirty="0">
              <a:solidFill>
                <a:srgbClr val="FF0000"/>
              </a:solidFill>
              <a:latin typeface="Century Gothic" panose="020B0502020202020204" pitchFamily="34" charset="0"/>
            </a:endParaRPr>
          </a:p>
        </p:txBody>
      </p:sp>
      <p:sp>
        <p:nvSpPr>
          <p:cNvPr id="14" name="CuadroTexto 13"/>
          <p:cNvSpPr txBox="1"/>
          <p:nvPr/>
        </p:nvSpPr>
        <p:spPr>
          <a:xfrm>
            <a:off x="3244093" y="3585724"/>
            <a:ext cx="466794" cy="246221"/>
          </a:xfrm>
          <a:prstGeom prst="rect">
            <a:avLst/>
          </a:prstGeom>
          <a:noFill/>
        </p:spPr>
        <p:txBody>
          <a:bodyPr wrap="none" rtlCol="0">
            <a:spAutoFit/>
          </a:bodyPr>
          <a:lstStyle/>
          <a:p>
            <a:r>
              <a:rPr lang="es-CO" sz="1000" dirty="0" smtClean="0">
                <a:solidFill>
                  <a:srgbClr val="FF0000"/>
                </a:solidFill>
                <a:latin typeface="Century Gothic" panose="020B0502020202020204" pitchFamily="34" charset="0"/>
              </a:rPr>
              <a:t>2018</a:t>
            </a:r>
            <a:endParaRPr lang="es-CO" sz="1000" dirty="0">
              <a:solidFill>
                <a:srgbClr val="FF0000"/>
              </a:solidFill>
              <a:latin typeface="Century Gothic" panose="020B0502020202020204" pitchFamily="34" charset="0"/>
            </a:endParaRPr>
          </a:p>
        </p:txBody>
      </p:sp>
      <p:sp>
        <p:nvSpPr>
          <p:cNvPr id="16" name="CuadroTexto 15"/>
          <p:cNvSpPr txBox="1"/>
          <p:nvPr/>
        </p:nvSpPr>
        <p:spPr>
          <a:xfrm>
            <a:off x="10576555" y="3572075"/>
            <a:ext cx="263214" cy="246221"/>
          </a:xfrm>
          <a:prstGeom prst="rect">
            <a:avLst/>
          </a:prstGeom>
          <a:noFill/>
        </p:spPr>
        <p:txBody>
          <a:bodyPr wrap="none" rtlCol="0">
            <a:spAutoFit/>
          </a:bodyPr>
          <a:lstStyle/>
          <a:p>
            <a:r>
              <a:rPr lang="es-CO" sz="1000" dirty="0" smtClean="0">
                <a:solidFill>
                  <a:srgbClr val="FF0000"/>
                </a:solidFill>
                <a:latin typeface="Century Gothic" panose="020B0502020202020204" pitchFamily="34" charset="0"/>
              </a:rPr>
              <a:t>X</a:t>
            </a:r>
            <a:endParaRPr lang="es-CO" sz="1000" dirty="0">
              <a:solidFill>
                <a:srgbClr val="FF0000"/>
              </a:solidFill>
              <a:latin typeface="Century Gothic" panose="020B0502020202020204" pitchFamily="34" charset="0"/>
            </a:endParaRPr>
          </a:p>
        </p:txBody>
      </p:sp>
      <p:sp>
        <p:nvSpPr>
          <p:cNvPr id="22" name="CuadroTexto 21"/>
          <p:cNvSpPr txBox="1"/>
          <p:nvPr/>
        </p:nvSpPr>
        <p:spPr>
          <a:xfrm>
            <a:off x="3513702" y="4716722"/>
            <a:ext cx="2651706" cy="246221"/>
          </a:xfrm>
          <a:prstGeom prst="rect">
            <a:avLst/>
          </a:prstGeom>
          <a:noFill/>
        </p:spPr>
        <p:txBody>
          <a:bodyPr wrap="square" rtlCol="0">
            <a:spAutoFit/>
          </a:bodyPr>
          <a:lstStyle/>
          <a:p>
            <a:r>
              <a:rPr lang="es-CO" sz="1000" dirty="0" smtClean="0">
                <a:solidFill>
                  <a:srgbClr val="FF0000"/>
                </a:solidFill>
                <a:latin typeface="Century Gothic" panose="020B0502020202020204" pitchFamily="34" charset="0"/>
              </a:rPr>
              <a:t>Nombre del obligado</a:t>
            </a:r>
            <a:endParaRPr lang="es-CO" sz="1000" dirty="0">
              <a:solidFill>
                <a:srgbClr val="FF0000"/>
              </a:solidFill>
              <a:latin typeface="Century Gothic" panose="020B0502020202020204" pitchFamily="34" charset="0"/>
            </a:endParaRPr>
          </a:p>
        </p:txBody>
      </p:sp>
      <p:sp>
        <p:nvSpPr>
          <p:cNvPr id="23" name="CuadroTexto 22"/>
          <p:cNvSpPr txBox="1"/>
          <p:nvPr/>
        </p:nvSpPr>
        <p:spPr>
          <a:xfrm>
            <a:off x="2914666" y="4968713"/>
            <a:ext cx="7689047" cy="246221"/>
          </a:xfrm>
          <a:prstGeom prst="rect">
            <a:avLst/>
          </a:prstGeom>
          <a:noFill/>
        </p:spPr>
        <p:txBody>
          <a:bodyPr wrap="square" rtlCol="0">
            <a:spAutoFit/>
          </a:bodyPr>
          <a:lstStyle/>
          <a:p>
            <a:r>
              <a:rPr lang="es-CO" sz="1000" dirty="0" smtClean="0">
                <a:solidFill>
                  <a:srgbClr val="FF0000"/>
                </a:solidFill>
                <a:latin typeface="Century Gothic" panose="020B0502020202020204" pitchFamily="34" charset="0"/>
              </a:rPr>
              <a:t>Dirección a la que espera que le lleguen todas las actuaciones de la administración tributaria</a:t>
            </a:r>
            <a:endParaRPr lang="es-CO" sz="1000" dirty="0">
              <a:solidFill>
                <a:srgbClr val="FF0000"/>
              </a:solidFill>
              <a:latin typeface="Century Gothic" panose="020B0502020202020204" pitchFamily="34" charset="0"/>
            </a:endParaRPr>
          </a:p>
        </p:txBody>
      </p:sp>
      <p:sp>
        <p:nvSpPr>
          <p:cNvPr id="24" name="CuadroTexto 23"/>
          <p:cNvSpPr txBox="1"/>
          <p:nvPr/>
        </p:nvSpPr>
        <p:spPr>
          <a:xfrm>
            <a:off x="4417529" y="5137221"/>
            <a:ext cx="2979150" cy="246221"/>
          </a:xfrm>
          <a:prstGeom prst="rect">
            <a:avLst/>
          </a:prstGeom>
          <a:noFill/>
        </p:spPr>
        <p:txBody>
          <a:bodyPr wrap="square" rtlCol="0">
            <a:spAutoFit/>
          </a:bodyPr>
          <a:lstStyle/>
          <a:p>
            <a:r>
              <a:rPr lang="es-CO" sz="1000" dirty="0" smtClean="0">
                <a:solidFill>
                  <a:srgbClr val="FF0000"/>
                </a:solidFill>
                <a:latin typeface="Century Gothic" panose="020B0502020202020204" pitchFamily="34" charset="0"/>
              </a:rPr>
              <a:t>Municipio correspondiente a la dirección</a:t>
            </a:r>
            <a:endParaRPr lang="es-CO" sz="1000" dirty="0">
              <a:solidFill>
                <a:srgbClr val="FF0000"/>
              </a:solidFill>
              <a:latin typeface="Century Gothic" panose="020B0502020202020204" pitchFamily="34" charset="0"/>
            </a:endParaRPr>
          </a:p>
        </p:txBody>
      </p:sp>
      <p:sp>
        <p:nvSpPr>
          <p:cNvPr id="25" name="CuadroTexto 24"/>
          <p:cNvSpPr txBox="1"/>
          <p:nvPr/>
        </p:nvSpPr>
        <p:spPr>
          <a:xfrm>
            <a:off x="7610031" y="5471278"/>
            <a:ext cx="2651706" cy="246221"/>
          </a:xfrm>
          <a:prstGeom prst="rect">
            <a:avLst/>
          </a:prstGeom>
          <a:noFill/>
        </p:spPr>
        <p:txBody>
          <a:bodyPr wrap="square" rtlCol="0">
            <a:spAutoFit/>
          </a:bodyPr>
          <a:lstStyle/>
          <a:p>
            <a:r>
              <a:rPr lang="es-CO" sz="1000" dirty="0" smtClean="0">
                <a:solidFill>
                  <a:srgbClr val="FF0000"/>
                </a:solidFill>
                <a:latin typeface="Century Gothic" panose="020B0502020202020204" pitchFamily="34" charset="0"/>
              </a:rPr>
              <a:t>Ordinario o Simplificado</a:t>
            </a:r>
            <a:endParaRPr lang="es-CO" sz="10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475418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858000"/>
          </a:xfrm>
        </p:spPr>
      </p:pic>
      <p:cxnSp>
        <p:nvCxnSpPr>
          <p:cNvPr id="7" name="Conector angular 6"/>
          <p:cNvCxnSpPr/>
          <p:nvPr/>
        </p:nvCxnSpPr>
        <p:spPr>
          <a:xfrm rot="10800000">
            <a:off x="9855197" y="2733962"/>
            <a:ext cx="1163782" cy="74814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CuadroTexto 7"/>
          <p:cNvSpPr txBox="1"/>
          <p:nvPr/>
        </p:nvSpPr>
        <p:spPr>
          <a:xfrm>
            <a:off x="1237673" y="2514091"/>
            <a:ext cx="8617524" cy="400110"/>
          </a:xfrm>
          <a:prstGeom prst="rect">
            <a:avLst/>
          </a:prstGeom>
          <a:noFill/>
        </p:spPr>
        <p:txBody>
          <a:bodyPr wrap="square" rtlCol="0">
            <a:spAutoFit/>
          </a:bodyPr>
          <a:lstStyle/>
          <a:p>
            <a:pPr algn="r"/>
            <a:r>
              <a:rPr lang="es-CO" sz="1000" dirty="0" smtClean="0">
                <a:solidFill>
                  <a:srgbClr val="FF0000"/>
                </a:solidFill>
                <a:latin typeface="Century Gothic" panose="020B0502020202020204" pitchFamily="34" charset="0"/>
              </a:rPr>
              <a:t>Se sugiere que antes de disminuirse los ingresos por fuera de Medellín, verifique que cuenta con la información tributaria y contable que permita acreditar que efectivamente que estos ingresos no se obtuvieron en esta ciudad. Eso podrá ser verificado por la Administración </a:t>
            </a:r>
            <a:endParaRPr lang="es-CO" sz="1000" dirty="0">
              <a:solidFill>
                <a:srgbClr val="FF0000"/>
              </a:solidFill>
              <a:latin typeface="Century Gothic" panose="020B0502020202020204" pitchFamily="34" charset="0"/>
            </a:endParaRPr>
          </a:p>
        </p:txBody>
      </p:sp>
      <p:cxnSp>
        <p:nvCxnSpPr>
          <p:cNvPr id="10" name="Conector angular 9"/>
          <p:cNvCxnSpPr/>
          <p:nvPr/>
        </p:nvCxnSpPr>
        <p:spPr>
          <a:xfrm rot="10800000" flipV="1">
            <a:off x="10002984" y="4082470"/>
            <a:ext cx="1016000" cy="62807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CuadroTexto 12"/>
          <p:cNvSpPr txBox="1"/>
          <p:nvPr/>
        </p:nvSpPr>
        <p:spPr>
          <a:xfrm>
            <a:off x="1390073" y="4596879"/>
            <a:ext cx="8617524" cy="246221"/>
          </a:xfrm>
          <a:prstGeom prst="rect">
            <a:avLst/>
          </a:prstGeom>
          <a:noFill/>
        </p:spPr>
        <p:txBody>
          <a:bodyPr wrap="square" rtlCol="0">
            <a:spAutoFit/>
          </a:bodyPr>
          <a:lstStyle/>
          <a:p>
            <a:pPr algn="r"/>
            <a:r>
              <a:rPr lang="es-CO" sz="1000" dirty="0" smtClean="0">
                <a:solidFill>
                  <a:srgbClr val="FF0000"/>
                </a:solidFill>
                <a:latin typeface="Century Gothic" panose="020B0502020202020204" pitchFamily="34" charset="0"/>
              </a:rPr>
              <a:t>Sólo es posible incluir los ingresos obtenidos por la ejecución de las actividades señaladas por el artículo 46 del Acuerdo 066 de 2017</a:t>
            </a:r>
            <a:endParaRPr lang="es-CO" sz="1000" dirty="0">
              <a:solidFill>
                <a:srgbClr val="FF0000"/>
              </a:solidFill>
              <a:latin typeface="Century Gothic" panose="020B0502020202020204" pitchFamily="34" charset="0"/>
            </a:endParaRPr>
          </a:p>
        </p:txBody>
      </p:sp>
      <p:cxnSp>
        <p:nvCxnSpPr>
          <p:cNvPr id="19" name="Conector angular 18"/>
          <p:cNvCxnSpPr/>
          <p:nvPr/>
        </p:nvCxnSpPr>
        <p:spPr>
          <a:xfrm rot="10800000" flipV="1">
            <a:off x="9679708" y="4221017"/>
            <a:ext cx="1200727" cy="1173019"/>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CuadroTexto 20"/>
          <p:cNvSpPr txBox="1"/>
          <p:nvPr/>
        </p:nvSpPr>
        <p:spPr>
          <a:xfrm>
            <a:off x="1062184" y="5224746"/>
            <a:ext cx="8617524" cy="400110"/>
          </a:xfrm>
          <a:prstGeom prst="rect">
            <a:avLst/>
          </a:prstGeom>
          <a:noFill/>
        </p:spPr>
        <p:txBody>
          <a:bodyPr wrap="square" rtlCol="0">
            <a:spAutoFit/>
          </a:bodyPr>
          <a:lstStyle/>
          <a:p>
            <a:pPr algn="r"/>
            <a:r>
              <a:rPr lang="es-CO" sz="1000" dirty="0" smtClean="0">
                <a:solidFill>
                  <a:srgbClr val="FF0000"/>
                </a:solidFill>
                <a:latin typeface="Century Gothic" panose="020B0502020202020204" pitchFamily="34" charset="0"/>
              </a:rPr>
              <a:t>Sólo es posible incluir los ingresos obtenidos por la ejecución de actividades que hayan dicho objeto de exención mediante acto administrativo vigente emitido por la Subsecretaría de Ingresos de Medellín</a:t>
            </a:r>
            <a:endParaRPr lang="es-CO" sz="1000"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0731127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858000"/>
          </a:xfrm>
        </p:spPr>
      </p:pic>
    </p:spTree>
    <p:extLst>
      <p:ext uri="{BB962C8B-B14F-4D97-AF65-F5344CB8AC3E}">
        <p14:creationId xmlns:p14="http://schemas.microsoft.com/office/powerpoint/2010/main" val="3196179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65932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1999" cy="6858000"/>
          </a:xfrm>
        </p:spPr>
      </p:pic>
    </p:spTree>
    <p:extLst>
      <p:ext uri="{BB962C8B-B14F-4D97-AF65-F5344CB8AC3E}">
        <p14:creationId xmlns:p14="http://schemas.microsoft.com/office/powerpoint/2010/main" val="212225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Entrada manual 3"/>
          <p:cNvSpPr/>
          <p:nvPr/>
        </p:nvSpPr>
        <p:spPr>
          <a:xfrm>
            <a:off x="-200025" y="6019800"/>
            <a:ext cx="12563475" cy="1343025"/>
          </a:xfrm>
          <a:prstGeom prst="flowChartManualInput">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 name="Paralelogramo 4"/>
          <p:cNvSpPr/>
          <p:nvPr/>
        </p:nvSpPr>
        <p:spPr>
          <a:xfrm>
            <a:off x="-600076" y="-171450"/>
            <a:ext cx="9344025" cy="2190750"/>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6" name="CuadroTexto 5"/>
          <p:cNvSpPr txBox="1"/>
          <p:nvPr/>
        </p:nvSpPr>
        <p:spPr>
          <a:xfrm>
            <a:off x="351408" y="337691"/>
            <a:ext cx="7683514" cy="1323439"/>
          </a:xfrm>
          <a:prstGeom prst="rect">
            <a:avLst/>
          </a:prstGeom>
          <a:noFill/>
        </p:spPr>
        <p:txBody>
          <a:bodyPr wrap="none" rtlCol="0">
            <a:spAutoFit/>
          </a:bodyPr>
          <a:lstStyle/>
          <a:p>
            <a:r>
              <a:rPr lang="es-CO" sz="4000" dirty="0">
                <a:solidFill>
                  <a:schemeClr val="bg1"/>
                </a:solidFill>
                <a:latin typeface="Carter One" panose="03080802040405060005" pitchFamily="66" charset="0"/>
                <a:ea typeface="Carter One" panose="03080802040405060005" pitchFamily="66" charset="0"/>
              </a:rPr>
              <a:t>¿</a:t>
            </a:r>
            <a:r>
              <a:rPr lang="es-CO" sz="4000" dirty="0" smtClean="0">
                <a:solidFill>
                  <a:schemeClr val="bg1"/>
                </a:solidFill>
                <a:latin typeface="Carter One" panose="03080802040405060005" pitchFamily="66" charset="0"/>
                <a:ea typeface="Carter One" panose="03080802040405060005" pitchFamily="66" charset="0"/>
              </a:rPr>
              <a:t>Quienes están obligados a </a:t>
            </a:r>
          </a:p>
          <a:p>
            <a:r>
              <a:rPr lang="es-CO" sz="4000" dirty="0" smtClean="0">
                <a:solidFill>
                  <a:schemeClr val="bg1"/>
                </a:solidFill>
                <a:latin typeface="Carter One" panose="03080802040405060005" pitchFamily="66" charset="0"/>
                <a:ea typeface="Carter One" panose="03080802040405060005" pitchFamily="66" charset="0"/>
              </a:rPr>
              <a:t>presentar declaración de ICA?</a:t>
            </a:r>
            <a:endParaRPr lang="es-CO" sz="4000" dirty="0">
              <a:solidFill>
                <a:schemeClr val="bg1"/>
              </a:solidFill>
              <a:latin typeface="Carter One" panose="03080802040405060005" pitchFamily="66" charset="0"/>
              <a:ea typeface="Carter One" panose="03080802040405060005" pitchFamily="66" charset="0"/>
            </a:endParaRPr>
          </a:p>
        </p:txBody>
      </p:sp>
      <p:pic>
        <p:nvPicPr>
          <p:cNvPr id="1028" name="Picture 4" descr="Resultado de imagen para declaracion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39171">
            <a:off x="9848848" y="3574852"/>
            <a:ext cx="2346325" cy="2492573"/>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662060" y="2329217"/>
            <a:ext cx="9276023" cy="3416320"/>
          </a:xfrm>
          <a:prstGeom prst="rect">
            <a:avLst/>
          </a:prstGeom>
        </p:spPr>
        <p:txBody>
          <a:bodyPr wrap="square">
            <a:spAutoFit/>
          </a:bodyPr>
          <a:lstStyle/>
          <a:p>
            <a:pPr>
              <a:buClr>
                <a:schemeClr val="accent4"/>
              </a:buClr>
            </a:pPr>
            <a:r>
              <a:rPr lang="es-ES" sz="2400" dirty="0" smtClean="0">
                <a:solidFill>
                  <a:srgbClr val="000000"/>
                </a:solidFill>
                <a:latin typeface="Century Gothic" panose="020B0502020202020204" pitchFamily="34" charset="0"/>
              </a:rPr>
              <a:t>Personas </a:t>
            </a:r>
            <a:r>
              <a:rPr lang="es-ES" sz="2400" dirty="0">
                <a:solidFill>
                  <a:srgbClr val="000000"/>
                </a:solidFill>
                <a:latin typeface="Century Gothic" panose="020B0502020202020204" pitchFamily="34" charset="0"/>
              </a:rPr>
              <a:t>naturales, jurídicas, sociedades de hecho y demás sujetos pasivos, que realicen </a:t>
            </a:r>
            <a:r>
              <a:rPr lang="es-ES" sz="2400" dirty="0" smtClean="0">
                <a:solidFill>
                  <a:schemeClr val="accent6"/>
                </a:solidFill>
                <a:latin typeface="Carter One" panose="03080802040405060005" pitchFamily="66" charset="0"/>
                <a:ea typeface="Carter One" panose="03080802040405060005" pitchFamily="66" charset="0"/>
              </a:rPr>
              <a:t>actividades gravadas </a:t>
            </a:r>
            <a:r>
              <a:rPr lang="es-ES" sz="2400" dirty="0">
                <a:solidFill>
                  <a:schemeClr val="accent6"/>
                </a:solidFill>
                <a:latin typeface="Carter One" panose="03080802040405060005" pitchFamily="66" charset="0"/>
                <a:ea typeface="Carter One" panose="03080802040405060005" pitchFamily="66" charset="0"/>
              </a:rPr>
              <a:t>o exentas</a:t>
            </a:r>
            <a:r>
              <a:rPr lang="es-ES" sz="2400" dirty="0">
                <a:solidFill>
                  <a:srgbClr val="000000"/>
                </a:solidFill>
                <a:latin typeface="Century Gothic" panose="020B0502020202020204" pitchFamily="34" charset="0"/>
              </a:rPr>
              <a:t> del pago del </a:t>
            </a:r>
            <a:r>
              <a:rPr lang="es-ES" sz="2400" dirty="0" smtClean="0">
                <a:solidFill>
                  <a:srgbClr val="000000"/>
                </a:solidFill>
                <a:latin typeface="Century Gothic" panose="020B0502020202020204" pitchFamily="34" charset="0"/>
              </a:rPr>
              <a:t>impuesto, dentro </a:t>
            </a:r>
            <a:r>
              <a:rPr lang="es-ES" sz="2400" dirty="0">
                <a:solidFill>
                  <a:srgbClr val="000000"/>
                </a:solidFill>
                <a:latin typeface="Century Gothic" panose="020B0502020202020204" pitchFamily="34" charset="0"/>
              </a:rPr>
              <a:t>de la jurisdicción del Municipio de </a:t>
            </a:r>
            <a:r>
              <a:rPr lang="es-ES" sz="2400" dirty="0" smtClean="0">
                <a:solidFill>
                  <a:srgbClr val="000000"/>
                </a:solidFill>
                <a:latin typeface="Century Gothic" panose="020B0502020202020204" pitchFamily="34" charset="0"/>
              </a:rPr>
              <a:t>Medellín:</a:t>
            </a:r>
          </a:p>
          <a:p>
            <a:pPr marL="342900" indent="-342900">
              <a:buClr>
                <a:schemeClr val="accent4"/>
              </a:buClr>
              <a:buFont typeface="Arial" panose="020B0604020202020204" pitchFamily="34" charset="0"/>
              <a:buChar char="•"/>
            </a:pPr>
            <a:r>
              <a:rPr lang="es-ES" sz="2400" dirty="0" smtClean="0">
                <a:solidFill>
                  <a:srgbClr val="000000"/>
                </a:solidFill>
                <a:latin typeface="Century Gothic" panose="020B0502020202020204" pitchFamily="34" charset="0"/>
              </a:rPr>
              <a:t>De forma directa o indirecta.</a:t>
            </a:r>
          </a:p>
          <a:p>
            <a:pPr marL="342900" indent="-342900">
              <a:buClr>
                <a:schemeClr val="accent4"/>
              </a:buClr>
              <a:buFont typeface="Arial" panose="020B0604020202020204" pitchFamily="34" charset="0"/>
              <a:buChar char="•"/>
            </a:pPr>
            <a:r>
              <a:rPr lang="es-ES" sz="2400" dirty="0" smtClean="0">
                <a:solidFill>
                  <a:srgbClr val="000000"/>
                </a:solidFill>
                <a:latin typeface="Century Gothic" panose="020B0502020202020204" pitchFamily="34" charset="0"/>
              </a:rPr>
              <a:t>Permanente </a:t>
            </a:r>
            <a:r>
              <a:rPr lang="es-ES" sz="2400" dirty="0">
                <a:solidFill>
                  <a:srgbClr val="000000"/>
                </a:solidFill>
                <a:latin typeface="Century Gothic" panose="020B0502020202020204" pitchFamily="34" charset="0"/>
              </a:rPr>
              <a:t>u </a:t>
            </a:r>
            <a:r>
              <a:rPr lang="es-ES" sz="2400" dirty="0" smtClean="0">
                <a:solidFill>
                  <a:srgbClr val="000000"/>
                </a:solidFill>
                <a:latin typeface="Century Gothic" panose="020B0502020202020204" pitchFamily="34" charset="0"/>
              </a:rPr>
              <a:t>ocasional.</a:t>
            </a:r>
          </a:p>
          <a:p>
            <a:pPr marL="342900" indent="-342900">
              <a:buClr>
                <a:schemeClr val="accent4"/>
              </a:buClr>
              <a:buFont typeface="Arial" panose="020B0604020202020204" pitchFamily="34" charset="0"/>
              <a:buChar char="•"/>
            </a:pPr>
            <a:r>
              <a:rPr lang="es-ES" sz="2400" dirty="0" smtClean="0">
                <a:solidFill>
                  <a:srgbClr val="000000"/>
                </a:solidFill>
                <a:latin typeface="Century Gothic" panose="020B0502020202020204" pitchFamily="34" charset="0"/>
              </a:rPr>
              <a:t>Con o sin establecimiento de comercio.</a:t>
            </a:r>
          </a:p>
          <a:p>
            <a:pPr marL="342900" indent="-342900">
              <a:buClr>
                <a:schemeClr val="accent4"/>
              </a:buClr>
              <a:buFont typeface="Arial" panose="020B0604020202020204" pitchFamily="34" charset="0"/>
              <a:buChar char="•"/>
            </a:pPr>
            <a:r>
              <a:rPr lang="es-ES" sz="2400" dirty="0" smtClean="0">
                <a:solidFill>
                  <a:srgbClr val="000000"/>
                </a:solidFill>
                <a:latin typeface="Century Gothic" panose="020B0502020202020204" pitchFamily="34" charset="0"/>
              </a:rPr>
              <a:t>A través de las Tecnologías de la información y las comunicaciones.</a:t>
            </a:r>
          </a:p>
        </p:txBody>
      </p:sp>
    </p:spTree>
    <p:extLst>
      <p:ext uri="{BB962C8B-B14F-4D97-AF65-F5344CB8AC3E}">
        <p14:creationId xmlns:p14="http://schemas.microsoft.com/office/powerpoint/2010/main" val="3861960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36117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828" y="1045507"/>
            <a:ext cx="12940299" cy="5823135"/>
          </a:xfrm>
        </p:spPr>
      </p:pic>
      <p:sp>
        <p:nvSpPr>
          <p:cNvPr id="4" name="AutoShape 2" descr="Resultado de imagen para servicios tributarios medell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Rectángulo redondeado 5"/>
          <p:cNvSpPr/>
          <p:nvPr/>
        </p:nvSpPr>
        <p:spPr>
          <a:xfrm rot="21428755">
            <a:off x="-30951" y="-552843"/>
            <a:ext cx="12607518" cy="1898835"/>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7" name="Trapecio 6"/>
          <p:cNvSpPr/>
          <p:nvPr/>
        </p:nvSpPr>
        <p:spPr>
          <a:xfrm>
            <a:off x="-1339702" y="2450823"/>
            <a:ext cx="8272130" cy="5188688"/>
          </a:xfrm>
          <a:prstGeom prst="trapezoid">
            <a:avLst/>
          </a:prstGeom>
          <a:solidFill>
            <a:schemeClr val="bg1">
              <a:alpha val="85000"/>
            </a:schemeClr>
          </a:solidFill>
          <a:ln>
            <a:noFill/>
          </a:ln>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8" name="2 Título"/>
          <p:cNvSpPr txBox="1">
            <a:spLocks/>
          </p:cNvSpPr>
          <p:nvPr/>
        </p:nvSpPr>
        <p:spPr>
          <a:xfrm>
            <a:off x="199847" y="163468"/>
            <a:ext cx="8229600" cy="127134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lvl="1" algn="ctr" defTabSz="457200" rtl="0">
              <a:spcBef>
                <a:spcPct val="0"/>
              </a:spcBef>
            </a:pPr>
            <a:r>
              <a:rPr lang="es-CO" sz="4000" b="1" kern="0" dirty="0" smtClean="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cs typeface="Arial" panose="020B0604020202020204" pitchFamily="34" charset="0"/>
              </a:rPr>
              <a:t>Apoyo a declarantes</a:t>
            </a:r>
            <a:endParaRPr lang="es-CO" sz="4000" kern="0" dirty="0">
              <a:solidFill>
                <a:schemeClr val="bg1"/>
              </a:solidFill>
              <a:latin typeface="Carter One" panose="03080802040405060005" pitchFamily="66" charset="0"/>
              <a:ea typeface="Carter One" panose="03080802040405060005" pitchFamily="66" charset="0"/>
              <a:cs typeface="Arial" panose="020B0604020202020204" pitchFamily="34" charset="0"/>
            </a:endParaRPr>
          </a:p>
        </p:txBody>
      </p:sp>
      <p:sp>
        <p:nvSpPr>
          <p:cNvPr id="9" name="1 Marcador de contenido"/>
          <p:cNvSpPr txBox="1">
            <a:spLocks/>
          </p:cNvSpPr>
          <p:nvPr/>
        </p:nvSpPr>
        <p:spPr>
          <a:xfrm>
            <a:off x="0" y="2534527"/>
            <a:ext cx="5497033"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0"/>
              </a:spcBef>
              <a:buFont typeface="Wingdings" pitchFamily="2" charset="2"/>
              <a:buChar char="§"/>
              <a:tabLst>
                <a:tab pos="357188" algn="l"/>
              </a:tabLst>
              <a:defRPr/>
            </a:pPr>
            <a:r>
              <a:rPr lang="es-CO" sz="2000" dirty="0" smtClean="0">
                <a:solidFill>
                  <a:schemeClr val="accent6"/>
                </a:solidFill>
                <a:latin typeface="Carter One" panose="03080802040405060005" pitchFamily="66" charset="0"/>
                <a:ea typeface="Carter One" panose="03080802040405060005" pitchFamily="66" charset="0"/>
                <a:cs typeface="Arial" panose="020B0604020202020204" pitchFamily="34" charset="0"/>
              </a:rPr>
              <a:t>Telefónico: </a:t>
            </a:r>
            <a:r>
              <a:rPr lang="es-CO" sz="2000" dirty="0" smtClean="0">
                <a:latin typeface="Century Gothic" panose="020B0502020202020204" pitchFamily="34" charset="0"/>
                <a:cs typeface="Arial" panose="020B0604020202020204" pitchFamily="34" charset="0"/>
              </a:rPr>
              <a:t>Línea Única de Atención a la Ciudadanía 444 4144 en Medellín y 018000411144 línea nacional. </a:t>
            </a:r>
          </a:p>
          <a:p>
            <a:pPr marL="0" indent="0" algn="just">
              <a:spcBef>
                <a:spcPts val="0"/>
              </a:spcBef>
              <a:buFont typeface="Arial"/>
              <a:buNone/>
              <a:tabLst>
                <a:tab pos="357188" algn="l"/>
              </a:tabLst>
              <a:defRPr/>
            </a:pPr>
            <a:endParaRPr lang="es-CO" sz="2000" dirty="0" smtClean="0">
              <a:latin typeface="Century Gothic" panose="020B0502020202020204" pitchFamily="34" charset="0"/>
              <a:cs typeface="Arial" panose="020B0604020202020204" pitchFamily="34" charset="0"/>
            </a:endParaRPr>
          </a:p>
          <a:p>
            <a:pPr algn="just">
              <a:spcBef>
                <a:spcPts val="0"/>
              </a:spcBef>
              <a:buFont typeface="Wingdings" pitchFamily="2" charset="2"/>
              <a:buChar char="§"/>
              <a:tabLst>
                <a:tab pos="357188" algn="l"/>
              </a:tabLst>
              <a:defRPr/>
            </a:pPr>
            <a:r>
              <a:rPr lang="es-CO" sz="2000" dirty="0" smtClean="0">
                <a:solidFill>
                  <a:schemeClr val="accent6"/>
                </a:solidFill>
                <a:latin typeface="Carter One" panose="03080802040405060005" pitchFamily="66" charset="0"/>
                <a:ea typeface="Carter One" panose="03080802040405060005" pitchFamily="66" charset="0"/>
                <a:cs typeface="Arial" panose="020B0604020202020204" pitchFamily="34" charset="0"/>
              </a:rPr>
              <a:t>Virtual: </a:t>
            </a:r>
            <a:r>
              <a:rPr lang="es-CO" sz="2000" dirty="0" smtClean="0">
                <a:latin typeface="Century Gothic" panose="020B0502020202020204" pitchFamily="34" charset="0"/>
                <a:cs typeface="Arial" panose="020B0604020202020204" pitchFamily="34" charset="0"/>
              </a:rPr>
              <a:t>Chat de asesoría tributaria en </a:t>
            </a:r>
            <a:r>
              <a:rPr lang="es-CO" sz="2000" dirty="0" smtClean="0">
                <a:latin typeface="Century Gothic" panose="020B0502020202020204" pitchFamily="34" charset="0"/>
                <a:cs typeface="Arial" panose="020B0604020202020204" pitchFamily="34" charset="0"/>
                <a:hlinkClick r:id="rId3"/>
              </a:rPr>
              <a:t>www.medellin.gov.co</a:t>
            </a:r>
            <a:r>
              <a:rPr lang="es-CO" sz="2000" dirty="0" smtClean="0">
                <a:latin typeface="Century Gothic" panose="020B0502020202020204" pitchFamily="34" charset="0"/>
                <a:cs typeface="Arial" panose="020B0604020202020204" pitchFamily="34" charset="0"/>
              </a:rPr>
              <a:t> clic en chat tributario.</a:t>
            </a:r>
          </a:p>
          <a:p>
            <a:pPr marL="0" indent="0" algn="just">
              <a:spcBef>
                <a:spcPts val="0"/>
              </a:spcBef>
              <a:buFont typeface="Arial"/>
              <a:buNone/>
              <a:tabLst>
                <a:tab pos="357188" algn="l"/>
              </a:tabLst>
              <a:defRPr/>
            </a:pPr>
            <a:endParaRPr lang="es-CO" sz="2000" dirty="0" smtClean="0">
              <a:latin typeface="Century Gothic" panose="020B0502020202020204" pitchFamily="34" charset="0"/>
              <a:cs typeface="Arial" panose="020B0604020202020204" pitchFamily="34" charset="0"/>
            </a:endParaRPr>
          </a:p>
          <a:p>
            <a:pPr algn="just">
              <a:spcBef>
                <a:spcPts val="0"/>
              </a:spcBef>
              <a:buFont typeface="Wingdings" pitchFamily="2" charset="2"/>
              <a:buChar char="§"/>
              <a:tabLst>
                <a:tab pos="357188" algn="l"/>
              </a:tabLst>
              <a:defRPr/>
            </a:pPr>
            <a:r>
              <a:rPr lang="es-CO" sz="2000" dirty="0" smtClean="0">
                <a:solidFill>
                  <a:schemeClr val="accent6"/>
                </a:solidFill>
                <a:latin typeface="Carter One" panose="03080802040405060005" pitchFamily="66" charset="0"/>
                <a:ea typeface="Carter One" panose="03080802040405060005" pitchFamily="66" charset="0"/>
                <a:cs typeface="Arial" panose="020B0604020202020204" pitchFamily="34" charset="0"/>
              </a:rPr>
              <a:t>Personal: </a:t>
            </a:r>
            <a:r>
              <a:rPr lang="es-CO" sz="2000" dirty="0" smtClean="0">
                <a:latin typeface="Century Gothic" panose="020B0502020202020204" pitchFamily="34" charset="0"/>
                <a:cs typeface="Arial" panose="020B0604020202020204" pitchFamily="34" charset="0"/>
              </a:rPr>
              <a:t>Ventanillas de los Servicios Tributarios (CAM primer piso, contiguo al Concejo de Medellín. Alpujarra),</a:t>
            </a:r>
          </a:p>
          <a:p>
            <a:pPr marL="0" indent="0">
              <a:buFont typeface="Arial"/>
              <a:buNone/>
            </a:pPr>
            <a:endParaRPr lang="es-CO" sz="2000" dirty="0" smtClean="0">
              <a:latin typeface="Century Gothic" panose="020B0502020202020204" pitchFamily="34" charset="0"/>
              <a:cs typeface="Arial" panose="020B0604020202020204" pitchFamily="34" charset="0"/>
            </a:endParaRPr>
          </a:p>
          <a:p>
            <a:pPr marL="0" indent="0" algn="just">
              <a:spcBef>
                <a:spcPct val="50000"/>
              </a:spcBef>
              <a:buClr>
                <a:srgbClr val="008000"/>
              </a:buClr>
              <a:buFont typeface="Arial"/>
              <a:buNone/>
              <a:tabLst>
                <a:tab pos="357188" algn="l"/>
              </a:tabLst>
              <a:defRPr/>
            </a:pPr>
            <a:endParaRPr lang="es-MX" sz="2000" b="1" dirty="0" smtClean="0">
              <a:solidFill>
                <a:srgbClr val="C00000"/>
              </a:solidFill>
              <a:effectLst>
                <a:outerShdw blurRad="38100" dist="38100" dir="2700000" algn="tl">
                  <a:srgbClr val="000000">
                    <a:alpha val="43137"/>
                  </a:srgbClr>
                </a:outerShdw>
              </a:effectLst>
              <a:latin typeface="Century Gothic" panose="020B0502020202020204" pitchFamily="34" charset="0"/>
              <a:cs typeface="Arial" panose="020B0604020202020204" pitchFamily="34" charset="0"/>
            </a:endParaRPr>
          </a:p>
          <a:p>
            <a:endParaRPr lang="es-CO" sz="20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2281073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636391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4" name="Imagen 3"/>
          <p:cNvPicPr>
            <a:picLocks noChangeAspect="1"/>
          </p:cNvPicPr>
          <p:nvPr/>
        </p:nvPicPr>
        <p:blipFill>
          <a:blip r:embed="rId2"/>
          <a:stretch>
            <a:fillRect/>
          </a:stretch>
        </p:blipFill>
        <p:spPr>
          <a:xfrm>
            <a:off x="-24064" y="-14280"/>
            <a:ext cx="12343060" cy="6941490"/>
          </a:xfrm>
          <a:prstGeom prst="rect">
            <a:avLst/>
          </a:prstGeom>
        </p:spPr>
      </p:pic>
      <p:sp>
        <p:nvSpPr>
          <p:cNvPr id="5" name="Recortar rectángulo de esquina del mismo lado 4"/>
          <p:cNvSpPr/>
          <p:nvPr/>
        </p:nvSpPr>
        <p:spPr>
          <a:xfrm rot="10800000">
            <a:off x="-930679" y="1168992"/>
            <a:ext cx="9406549" cy="6310265"/>
          </a:xfrm>
          <a:prstGeom prst="snip2SameRect">
            <a:avLst/>
          </a:prstGeom>
          <a:solidFill>
            <a:schemeClr val="bg1">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7" name="CuadroTexto 6"/>
          <p:cNvSpPr txBox="1"/>
          <p:nvPr/>
        </p:nvSpPr>
        <p:spPr>
          <a:xfrm>
            <a:off x="244019" y="1809830"/>
            <a:ext cx="7804453" cy="4801314"/>
          </a:xfrm>
          <a:prstGeom prst="rect">
            <a:avLst/>
          </a:prstGeom>
          <a:noFill/>
        </p:spPr>
        <p:txBody>
          <a:bodyPr wrap="square" rtlCol="0">
            <a:spAutoFit/>
          </a:bodyPr>
          <a:lstStyle/>
          <a:p>
            <a:pPr>
              <a:buClr>
                <a:schemeClr val="accent6"/>
              </a:buClr>
            </a:pPr>
            <a:r>
              <a:rPr lang="es-CO" sz="3200" dirty="0" smtClean="0">
                <a:latin typeface="Century Gothic" panose="020B0502020202020204" pitchFamily="34" charset="0"/>
              </a:rPr>
              <a:t>A partir del periodo gravable 2018…</a:t>
            </a:r>
          </a:p>
          <a:p>
            <a:pPr>
              <a:buClr>
                <a:schemeClr val="accent6"/>
              </a:buClr>
            </a:pPr>
            <a:endParaRPr lang="es-CO" sz="3200" dirty="0" smtClean="0">
              <a:latin typeface="Century Gothic" panose="020B0502020202020204" pitchFamily="34" charset="0"/>
            </a:endParaRPr>
          </a:p>
          <a:p>
            <a:pPr marL="285750" indent="-285750">
              <a:buClr>
                <a:schemeClr val="accent6"/>
              </a:buClr>
              <a:buFont typeface="Arial" panose="020B0604020202020204" pitchFamily="34" charset="0"/>
              <a:buChar char="•"/>
            </a:pPr>
            <a:r>
              <a:rPr lang="es-CO" sz="3200" dirty="0" smtClean="0">
                <a:latin typeface="Century Gothic" panose="020B0502020202020204" pitchFamily="34" charset="0"/>
              </a:rPr>
              <a:t>En contratos de colaboración, el </a:t>
            </a:r>
            <a:r>
              <a:rPr lang="es-CO" sz="3200" dirty="0" smtClean="0">
                <a:solidFill>
                  <a:schemeClr val="accent6"/>
                </a:solidFill>
                <a:latin typeface="Carter One" panose="03080802040405060005" pitchFamily="66" charset="0"/>
                <a:ea typeface="Carter One" panose="03080802040405060005" pitchFamily="66" charset="0"/>
              </a:rPr>
              <a:t>socio gestor.</a:t>
            </a:r>
          </a:p>
          <a:p>
            <a:pPr>
              <a:buClr>
                <a:schemeClr val="accent6"/>
              </a:buClr>
            </a:pPr>
            <a:endParaRPr lang="es-CO" dirty="0" smtClean="0">
              <a:latin typeface="Carter One" panose="03080802040405060005" pitchFamily="66" charset="0"/>
              <a:ea typeface="Carter One" panose="03080802040405060005" pitchFamily="66" charset="0"/>
            </a:endParaRPr>
          </a:p>
          <a:p>
            <a:pPr marL="285750" indent="-285750">
              <a:buClr>
                <a:schemeClr val="accent6"/>
              </a:buClr>
              <a:buFont typeface="Arial" panose="020B0604020202020204" pitchFamily="34" charset="0"/>
              <a:buChar char="•"/>
            </a:pPr>
            <a:r>
              <a:rPr lang="es-CO" sz="3200" dirty="0" smtClean="0">
                <a:latin typeface="Century Gothic" panose="020B0502020202020204" pitchFamily="34" charset="0"/>
              </a:rPr>
              <a:t>En </a:t>
            </a:r>
            <a:r>
              <a:rPr lang="es-CO" sz="3200" dirty="0" smtClean="0">
                <a:latin typeface="Century Gothic" panose="020B0502020202020204" pitchFamily="34" charset="0"/>
              </a:rPr>
              <a:t>consorcios </a:t>
            </a:r>
            <a:r>
              <a:rPr lang="es-CO" sz="3200" dirty="0" smtClean="0">
                <a:latin typeface="Century Gothic" panose="020B0502020202020204" pitchFamily="34" charset="0"/>
              </a:rPr>
              <a:t>o uniones temporales, </a:t>
            </a:r>
            <a:r>
              <a:rPr lang="es-CO" sz="3200" dirty="0" smtClean="0">
                <a:solidFill>
                  <a:schemeClr val="accent6"/>
                </a:solidFill>
                <a:latin typeface="Carter One" panose="03080802040405060005" pitchFamily="66" charset="0"/>
                <a:ea typeface="Carter One" panose="03080802040405060005" pitchFamily="66" charset="0"/>
              </a:rPr>
              <a:t>cada uno de los asociados.</a:t>
            </a:r>
          </a:p>
          <a:p>
            <a:pPr>
              <a:buClr>
                <a:schemeClr val="accent6"/>
              </a:buClr>
            </a:pPr>
            <a:endParaRPr lang="es-CO" sz="3200" dirty="0" smtClean="0">
              <a:latin typeface="Carter One" panose="03080802040405060005" pitchFamily="66" charset="0"/>
              <a:ea typeface="Carter One" panose="03080802040405060005" pitchFamily="66" charset="0"/>
            </a:endParaRPr>
          </a:p>
          <a:p>
            <a:pPr marL="285750" indent="-285750">
              <a:buClr>
                <a:schemeClr val="accent6"/>
              </a:buClr>
              <a:buFont typeface="Arial" panose="020B0604020202020204" pitchFamily="34" charset="0"/>
              <a:buChar char="•"/>
            </a:pPr>
            <a:r>
              <a:rPr lang="es-CO" sz="3200" dirty="0" smtClean="0">
                <a:latin typeface="Century Gothic" panose="020B0502020202020204" pitchFamily="34" charset="0"/>
              </a:rPr>
              <a:t>En Patrimonios autónomos: los </a:t>
            </a:r>
            <a:r>
              <a:rPr lang="es-CO" sz="3200" dirty="0" smtClean="0">
                <a:solidFill>
                  <a:schemeClr val="accent6"/>
                </a:solidFill>
                <a:latin typeface="Carter One" panose="03080802040405060005" pitchFamily="66" charset="0"/>
                <a:ea typeface="Carter One" panose="03080802040405060005" pitchFamily="66" charset="0"/>
              </a:rPr>
              <a:t>fideicomitentes y/o beneficiarios.</a:t>
            </a:r>
            <a:endParaRPr lang="es-CO" sz="3200" dirty="0">
              <a:solidFill>
                <a:schemeClr val="accent6"/>
              </a:solidFill>
              <a:latin typeface="Carter One" panose="03080802040405060005" pitchFamily="66" charset="0"/>
              <a:ea typeface="Carter One" panose="03080802040405060005" pitchFamily="66" charset="0"/>
            </a:endParaRPr>
          </a:p>
        </p:txBody>
      </p:sp>
      <p:sp>
        <p:nvSpPr>
          <p:cNvPr id="8" name="Paralelogramo 7"/>
          <p:cNvSpPr/>
          <p:nvPr/>
        </p:nvSpPr>
        <p:spPr>
          <a:xfrm>
            <a:off x="-600076" y="-267700"/>
            <a:ext cx="11981950" cy="1996912"/>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9" name="CuadroTexto 8"/>
          <p:cNvSpPr txBox="1"/>
          <p:nvPr/>
        </p:nvSpPr>
        <p:spPr>
          <a:xfrm>
            <a:off x="200025" y="241441"/>
            <a:ext cx="10640428" cy="1323439"/>
          </a:xfrm>
          <a:prstGeom prst="rect">
            <a:avLst/>
          </a:prstGeom>
          <a:noFill/>
        </p:spPr>
        <p:txBody>
          <a:bodyPr wrap="square" rtlCol="0">
            <a:spAutoFit/>
          </a:bodyPr>
          <a:lstStyle/>
          <a:p>
            <a:r>
              <a:rPr lang="es-CO" sz="4000" dirty="0" smtClean="0">
                <a:solidFill>
                  <a:schemeClr val="bg1"/>
                </a:solidFill>
                <a:latin typeface="Carter One" panose="03080802040405060005" pitchFamily="66" charset="0"/>
                <a:ea typeface="Carter One" panose="03080802040405060005" pitchFamily="66" charset="0"/>
              </a:rPr>
              <a:t>En caso de figuras contractuales…</a:t>
            </a:r>
          </a:p>
          <a:p>
            <a:r>
              <a:rPr lang="es-CO" sz="4000" dirty="0" smtClean="0">
                <a:solidFill>
                  <a:schemeClr val="bg1"/>
                </a:solidFill>
                <a:latin typeface="Carter One" panose="03080802040405060005" pitchFamily="66" charset="0"/>
                <a:ea typeface="Carter One" panose="03080802040405060005" pitchFamily="66" charset="0"/>
              </a:rPr>
              <a:t>¿Quién debe declarar?</a:t>
            </a:r>
            <a:endParaRPr lang="es-CO" sz="4000" dirty="0">
              <a:solidFill>
                <a:schemeClr val="bg1"/>
              </a:solidFill>
              <a:latin typeface="Carter One" panose="03080802040405060005" pitchFamily="66" charset="0"/>
              <a:ea typeface="Carter One" panose="03080802040405060005" pitchFamily="66" charset="0"/>
            </a:endParaRPr>
          </a:p>
        </p:txBody>
      </p:sp>
    </p:spTree>
    <p:extLst>
      <p:ext uri="{BB962C8B-B14F-4D97-AF65-F5344CB8AC3E}">
        <p14:creationId xmlns:p14="http://schemas.microsoft.com/office/powerpoint/2010/main" val="2645628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Entrada manual 3"/>
          <p:cNvSpPr/>
          <p:nvPr/>
        </p:nvSpPr>
        <p:spPr>
          <a:xfrm>
            <a:off x="-187993" y="6091992"/>
            <a:ext cx="12563475" cy="1343025"/>
          </a:xfrm>
          <a:prstGeom prst="flowChartManualInput">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5" name="Paralelogramo 4"/>
          <p:cNvSpPr/>
          <p:nvPr/>
        </p:nvSpPr>
        <p:spPr>
          <a:xfrm>
            <a:off x="-977562" y="-207389"/>
            <a:ext cx="12680281" cy="997482"/>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6" name="CuadroTexto 5"/>
          <p:cNvSpPr txBox="1"/>
          <p:nvPr/>
        </p:nvSpPr>
        <p:spPr>
          <a:xfrm>
            <a:off x="180480" y="114229"/>
            <a:ext cx="11391260" cy="553998"/>
          </a:xfrm>
          <a:prstGeom prst="rect">
            <a:avLst/>
          </a:prstGeom>
          <a:noFill/>
        </p:spPr>
        <p:txBody>
          <a:bodyPr wrap="none" rtlCol="0">
            <a:spAutoFit/>
          </a:bodyPr>
          <a:lstStyle/>
          <a:p>
            <a:r>
              <a:rPr lang="es-CO" sz="3000" dirty="0" smtClean="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Fecha límite de presentación de declaración anual ICA 2019 </a:t>
            </a:r>
            <a:endParaRPr lang="es-CO" sz="3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p:txBody>
      </p:sp>
      <p:graphicFrame>
        <p:nvGraphicFramePr>
          <p:cNvPr id="11" name="Tabla 10"/>
          <p:cNvGraphicFramePr>
            <a:graphicFrameLocks noGrp="1"/>
          </p:cNvGraphicFramePr>
          <p:nvPr>
            <p:extLst>
              <p:ext uri="{D42A27DB-BD31-4B8C-83A1-F6EECF244321}">
                <p14:modId xmlns:p14="http://schemas.microsoft.com/office/powerpoint/2010/main" val="2134361975"/>
              </p:ext>
            </p:extLst>
          </p:nvPr>
        </p:nvGraphicFramePr>
        <p:xfrm>
          <a:off x="2273967" y="1797514"/>
          <a:ext cx="9918033" cy="4148590"/>
        </p:xfrm>
        <a:graphic>
          <a:graphicData uri="http://schemas.openxmlformats.org/drawingml/2006/table">
            <a:tbl>
              <a:tblPr firstRow="1" firstCol="1" bandRow="1">
                <a:tableStyleId>{5C22544A-7EE6-4342-B048-85BDC9FD1C3A}</a:tableStyleId>
              </a:tblPr>
              <a:tblGrid>
                <a:gridCol w="623001"/>
                <a:gridCol w="286576"/>
                <a:gridCol w="311495"/>
                <a:gridCol w="3785692"/>
                <a:gridCol w="698299"/>
                <a:gridCol w="693227"/>
                <a:gridCol w="459711"/>
                <a:gridCol w="312821"/>
                <a:gridCol w="2747211"/>
              </a:tblGrid>
              <a:tr h="299751">
                <a:tc rowSpan="2">
                  <a:txBody>
                    <a:bodyPr/>
                    <a:lstStyle/>
                    <a:p>
                      <a:pPr algn="ctr">
                        <a:spcAft>
                          <a:spcPts val="0"/>
                        </a:spcAft>
                      </a:pPr>
                      <a:r>
                        <a:rPr lang="es-CO" sz="2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0</a:t>
                      </a:r>
                      <a:endParaRPr lang="es-CO" sz="18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C0066"/>
                    </a:solidFill>
                  </a:tcPr>
                </a:tc>
                <a:tc>
                  <a:txBody>
                    <a:bodyPr/>
                    <a:lstStyle/>
                    <a:p>
                      <a:pPr>
                        <a:spcAft>
                          <a:spcPts val="0"/>
                        </a:spcAft>
                      </a:pPr>
                      <a:r>
                        <a:rPr lang="es-CO" sz="1200" dirty="0">
                          <a:solidFill>
                            <a:schemeClr val="tx1"/>
                          </a:solidFill>
                          <a:effectLst/>
                          <a:latin typeface="Century Gothic" panose="020B0502020202020204" pitchFamily="34" charset="0"/>
                        </a:rPr>
                        <a:t> </a:t>
                      </a:r>
                      <a:endParaRPr lang="es-CO" sz="11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CO" sz="1200" dirty="0">
                          <a:solidFill>
                            <a:schemeClr val="tx1"/>
                          </a:solidFill>
                          <a:effectLst/>
                          <a:latin typeface="Century Gothic" panose="020B0502020202020204" pitchFamily="34" charset="0"/>
                        </a:rPr>
                        <a:t> </a:t>
                      </a:r>
                      <a:endParaRPr lang="es-CO" sz="11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spcAft>
                          <a:spcPts val="0"/>
                        </a:spcAft>
                      </a:pPr>
                      <a:r>
                        <a:rPr lang="es-CO" sz="1800" b="0" dirty="0">
                          <a:solidFill>
                            <a:schemeClr val="tx1"/>
                          </a:solidFill>
                          <a:effectLst/>
                          <a:latin typeface="Century Gothic" panose="020B0502020202020204" pitchFamily="34" charset="0"/>
                        </a:rPr>
                        <a:t>10 de Abril de 2019</a:t>
                      </a:r>
                      <a:endParaRPr lang="es-CO" sz="1600" b="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s-CO" sz="1200" b="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2">
                  <a:txBody>
                    <a:bodyPr/>
                    <a:lstStyle/>
                    <a:p>
                      <a:pPr algn="ctr">
                        <a:spcAft>
                          <a:spcPts val="0"/>
                        </a:spcAft>
                      </a:pPr>
                      <a:r>
                        <a:rPr lang="es-CO" sz="20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5</a:t>
                      </a:r>
                      <a:endParaRPr lang="es-CO" sz="18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solidFill>
                  </a:tcPr>
                </a:tc>
                <a:tc>
                  <a:txBody>
                    <a:bodyPr/>
                    <a:lstStyle/>
                    <a:p>
                      <a:pPr>
                        <a:spcAft>
                          <a:spcPts val="0"/>
                        </a:spcAft>
                      </a:pPr>
                      <a:r>
                        <a:rPr lang="es-CO" sz="1200" b="0" dirty="0">
                          <a:solidFill>
                            <a:schemeClr val="tx1"/>
                          </a:solidFill>
                          <a:effectLst/>
                          <a:latin typeface="Century Gothic" panose="020B0502020202020204" pitchFamily="34" charset="0"/>
                        </a:rPr>
                        <a:t> </a:t>
                      </a:r>
                      <a:endParaRPr lang="es-CO" sz="1100" b="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CO" sz="1200" b="0" dirty="0">
                          <a:solidFill>
                            <a:schemeClr val="tx1"/>
                          </a:solidFill>
                          <a:effectLst/>
                          <a:latin typeface="Century Gothic" panose="020B0502020202020204" pitchFamily="34" charset="0"/>
                        </a:rPr>
                        <a:t> </a:t>
                      </a:r>
                      <a:endParaRPr lang="es-CO" sz="1100" b="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spcAft>
                          <a:spcPts val="0"/>
                        </a:spcAft>
                      </a:pPr>
                      <a:r>
                        <a:rPr lang="es-CO" sz="1800" b="0" dirty="0">
                          <a:solidFill>
                            <a:schemeClr val="tx1"/>
                          </a:solidFill>
                          <a:effectLst/>
                          <a:latin typeface="Century Gothic" panose="020B0502020202020204" pitchFamily="34" charset="0"/>
                        </a:rPr>
                        <a:t>24 de Abril de 2019</a:t>
                      </a:r>
                      <a:endParaRPr lang="es-CO" sz="1600" b="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286127">
                <a:tc vMerge="1">
                  <a:txBody>
                    <a:bodyPr/>
                    <a:lstStyle/>
                    <a:p>
                      <a:pPr algn="ctr">
                        <a:spcAft>
                          <a:spcPts val="0"/>
                        </a:spcAft>
                      </a:pPr>
                      <a:endParaRPr lang="es-CO" sz="1100" dirty="0">
                        <a:solidFill>
                          <a:schemeClr val="tx1"/>
                        </a:solidFill>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38100" cap="flat" cmpd="sng" algn="ctr">
                      <a:solidFill>
                        <a:schemeClr val="accent4"/>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4"/>
                    </a:solid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38100" cmpd="sng">
                      <a:noFill/>
                    </a:lnL>
                    <a:lnR w="12700" cmpd="sng">
                      <a:noFill/>
                    </a:lnR>
                    <a:lnT w="38100" cap="flat" cmpd="sng" algn="ctr">
                      <a:solidFill>
                        <a:srgbClr val="CC006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38100" cmpd="sng">
                      <a:noFill/>
                    </a:lnR>
                    <a:lnT w="38100" cap="flat" cmpd="sng" algn="ctr">
                      <a:solidFill>
                        <a:srgbClr val="CC006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s-CO"/>
                    </a:p>
                  </a:txBody>
                  <a:tcPr/>
                </a:tc>
                <a:tc>
                  <a:txBody>
                    <a:bodyPr/>
                    <a:lstStyle/>
                    <a:p>
                      <a:endParaRPr lang="es-CO" sz="1200" b="0">
                        <a:solidFill>
                          <a:schemeClr val="tx1"/>
                        </a:solidFill>
                        <a:effectLst/>
                        <a:latin typeface="Century Gothic" panose="020B0502020202020204" pitchFamily="34" charset="0"/>
                      </a:endParaRPr>
                    </a:p>
                  </a:txBody>
                  <a:tcPr marL="44450" marR="44450" marT="0" marB="0" anchor="ctr">
                    <a:lnL w="38100" cmpd="sng">
                      <a:noFill/>
                    </a:lnL>
                    <a:lnR w="38100" cmpd="sng">
                      <a:noFill/>
                    </a:lnR>
                    <a:lnT w="38100" cmpd="sng">
                      <a:noFill/>
                    </a:lnT>
                    <a:lnB w="12700" cmpd="sng">
                      <a:noFill/>
                    </a:lnB>
                    <a:lnTlToBr w="12700" cmpd="sng">
                      <a:noFill/>
                      <a:prstDash val="solid"/>
                    </a:lnTlToBr>
                    <a:lnBlToTr w="12700" cmpd="sng">
                      <a:noFill/>
                      <a:prstDash val="solid"/>
                    </a:lnBlToTr>
                    <a:noFill/>
                  </a:tcPr>
                </a:tc>
                <a:tc vMerge="1">
                  <a:txBody>
                    <a:bodyPr/>
                    <a:lstStyle/>
                    <a:p>
                      <a:endParaRPr lang="es-CO"/>
                    </a:p>
                  </a:txBody>
                  <a:tcPr/>
                </a:tc>
                <a:tc>
                  <a:txBody>
                    <a:bodyPr/>
                    <a:lstStyle/>
                    <a:p>
                      <a:endParaRPr lang="es-CO" sz="1200" b="0">
                        <a:solidFill>
                          <a:schemeClr val="tx1"/>
                        </a:solidFill>
                        <a:effectLst/>
                        <a:latin typeface="Century Gothic" panose="020B0502020202020204" pitchFamily="34" charset="0"/>
                      </a:endParaRPr>
                    </a:p>
                  </a:txBody>
                  <a:tcPr marL="44450" marR="44450" marT="0" marB="0" anchor="ctr">
                    <a:lnL w="38100" cmpd="sng">
                      <a:noFill/>
                    </a:lnL>
                    <a:lnR w="12700" cmpd="sng">
                      <a:noFill/>
                    </a:lnR>
                    <a:lnT w="381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s-CO" sz="1200" b="0" dirty="0">
                        <a:solidFill>
                          <a:schemeClr val="tx1"/>
                        </a:solidFill>
                        <a:effectLst/>
                        <a:latin typeface="Century Gothic" panose="020B0502020202020204" pitchFamily="34" charset="0"/>
                      </a:endParaRPr>
                    </a:p>
                  </a:txBody>
                  <a:tcPr marL="44450" marR="44450" marT="0" marB="0" anchor="ctr">
                    <a:lnL w="12700" cmpd="sng">
                      <a:noFill/>
                    </a:lnL>
                    <a:lnR w="38100" cmpd="sng">
                      <a:noFill/>
                    </a:lnR>
                    <a:lnT w="381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s-CO"/>
                    </a:p>
                  </a:txBody>
                  <a:tcPr/>
                </a:tc>
              </a:tr>
              <a:tr h="286127">
                <a:tc>
                  <a:txBody>
                    <a:bodyPr/>
                    <a:lstStyle/>
                    <a:p>
                      <a:endParaRPr lang="es-CO" sz="2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s-CO" sz="1200" dirty="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800" dirty="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s-CO" sz="1200" dirty="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20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s-CO" sz="1800" dirty="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299751">
                <a:tc rowSpan="2">
                  <a:txBody>
                    <a:bodyPr/>
                    <a:lstStyle/>
                    <a:p>
                      <a:pPr algn="ctr">
                        <a:spcAft>
                          <a:spcPts val="0"/>
                        </a:spcAft>
                      </a:pPr>
                      <a:r>
                        <a:rPr lang="es-CO" sz="2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9</a:t>
                      </a:r>
                      <a:endParaRPr lang="es-CO" sz="18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Aft>
                          <a:spcPts val="0"/>
                        </a:spcAft>
                      </a:pPr>
                      <a:r>
                        <a:rPr lang="es-CO" sz="1200" dirty="0">
                          <a:solidFill>
                            <a:schemeClr val="tx1"/>
                          </a:solidFill>
                          <a:effectLst/>
                          <a:latin typeface="Century Gothic" panose="020B0502020202020204" pitchFamily="34" charset="0"/>
                        </a:rPr>
                        <a:t> </a:t>
                      </a:r>
                      <a:endParaRPr lang="es-CO" sz="11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CO" sz="1200">
                          <a:solidFill>
                            <a:schemeClr val="tx1"/>
                          </a:solidFill>
                          <a:effectLst/>
                          <a:latin typeface="Century Gothic" panose="020B0502020202020204" pitchFamily="34" charset="0"/>
                        </a:rPr>
                        <a:t> </a:t>
                      </a:r>
                      <a:endParaRPr lang="es-CO" sz="110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spcAft>
                          <a:spcPts val="0"/>
                        </a:spcAft>
                      </a:pPr>
                      <a:r>
                        <a:rPr lang="es-CO" sz="1800" dirty="0">
                          <a:solidFill>
                            <a:schemeClr val="tx1"/>
                          </a:solidFill>
                          <a:effectLst/>
                          <a:latin typeface="Century Gothic" panose="020B0502020202020204" pitchFamily="34" charset="0"/>
                        </a:rPr>
                        <a:t>11 de Abril de 2019</a:t>
                      </a:r>
                      <a:endParaRPr lang="es-CO" sz="16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dirty="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ctr">
                        <a:spcAft>
                          <a:spcPts val="0"/>
                        </a:spcAft>
                      </a:pPr>
                      <a:r>
                        <a:rPr lang="es-CO" sz="20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4</a:t>
                      </a:r>
                      <a:endParaRPr lang="es-CO" sz="18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a:spcAft>
                          <a:spcPts val="0"/>
                        </a:spcAft>
                      </a:pPr>
                      <a:r>
                        <a:rPr lang="es-CO" sz="1200" dirty="0">
                          <a:solidFill>
                            <a:schemeClr val="tx1"/>
                          </a:solidFill>
                          <a:effectLst/>
                          <a:latin typeface="Century Gothic" panose="020B0502020202020204" pitchFamily="34" charset="0"/>
                        </a:rPr>
                        <a:t> </a:t>
                      </a:r>
                      <a:endParaRPr lang="es-CO" sz="11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CO" sz="1200">
                          <a:solidFill>
                            <a:schemeClr val="tx1"/>
                          </a:solidFill>
                          <a:effectLst/>
                          <a:latin typeface="Century Gothic" panose="020B0502020202020204" pitchFamily="34" charset="0"/>
                        </a:rPr>
                        <a:t> </a:t>
                      </a:r>
                      <a:endParaRPr lang="es-CO" sz="110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spcAft>
                          <a:spcPts val="0"/>
                        </a:spcAft>
                      </a:pPr>
                      <a:r>
                        <a:rPr lang="es-CO" sz="1800" dirty="0">
                          <a:solidFill>
                            <a:schemeClr val="tx1"/>
                          </a:solidFill>
                          <a:effectLst/>
                          <a:latin typeface="Century Gothic" panose="020B0502020202020204" pitchFamily="34" charset="0"/>
                        </a:rPr>
                        <a:t>25 de Abril de 2019</a:t>
                      </a:r>
                      <a:endParaRPr lang="es-CO" sz="16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27">
                <a:tc vMerge="1">
                  <a:txBody>
                    <a:bodyPr/>
                    <a:lstStyle/>
                    <a:p>
                      <a:endParaRPr lang="es-CO"/>
                    </a:p>
                  </a:txBody>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s-CO"/>
                    </a:p>
                  </a:txBody>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s-CO"/>
                    </a:p>
                  </a:txBody>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rgbClr val="FFC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rgbClr val="FFC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s-CO"/>
                    </a:p>
                  </a:txBody>
                  <a:tcPr/>
                </a:tc>
              </a:tr>
              <a:tr h="286127">
                <a:tc>
                  <a:txBody>
                    <a:bodyPr/>
                    <a:lstStyle/>
                    <a:p>
                      <a:endParaRPr lang="es-CO" sz="2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8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20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s-CO" sz="1800" dirty="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9751">
                <a:tc rowSpan="2">
                  <a:txBody>
                    <a:bodyPr/>
                    <a:lstStyle/>
                    <a:p>
                      <a:pPr algn="ctr">
                        <a:spcAft>
                          <a:spcPts val="0"/>
                        </a:spcAft>
                      </a:pPr>
                      <a:r>
                        <a:rPr lang="es-CO" sz="2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8</a:t>
                      </a:r>
                      <a:endParaRPr lang="es-CO" sz="18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pPr>
                        <a:spcAft>
                          <a:spcPts val="0"/>
                        </a:spcAft>
                      </a:pPr>
                      <a:r>
                        <a:rPr lang="es-CO" sz="1200" dirty="0">
                          <a:solidFill>
                            <a:schemeClr val="tx1"/>
                          </a:solidFill>
                          <a:effectLst/>
                          <a:latin typeface="Century Gothic" panose="020B0502020202020204" pitchFamily="34" charset="0"/>
                        </a:rPr>
                        <a:t> </a:t>
                      </a:r>
                      <a:endParaRPr lang="es-CO" sz="11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CO" sz="1200">
                          <a:solidFill>
                            <a:schemeClr val="tx1"/>
                          </a:solidFill>
                          <a:effectLst/>
                          <a:latin typeface="Century Gothic" panose="020B0502020202020204" pitchFamily="34" charset="0"/>
                        </a:rPr>
                        <a:t> </a:t>
                      </a:r>
                      <a:endParaRPr lang="es-CO" sz="110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spcAft>
                          <a:spcPts val="0"/>
                        </a:spcAft>
                      </a:pPr>
                      <a:r>
                        <a:rPr lang="es-CO" sz="1800" dirty="0">
                          <a:solidFill>
                            <a:schemeClr val="tx1"/>
                          </a:solidFill>
                          <a:effectLst/>
                          <a:latin typeface="Century Gothic" panose="020B0502020202020204" pitchFamily="34" charset="0"/>
                        </a:rPr>
                        <a:t>12 de Abril de 2019</a:t>
                      </a:r>
                      <a:endParaRPr lang="es-CO" sz="16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ctr">
                        <a:spcAft>
                          <a:spcPts val="0"/>
                        </a:spcAft>
                      </a:pPr>
                      <a:r>
                        <a:rPr lang="es-CO" sz="20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3</a:t>
                      </a:r>
                      <a:endParaRPr lang="es-CO" sz="18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C0066"/>
                    </a:solidFill>
                  </a:tcPr>
                </a:tc>
                <a:tc>
                  <a:txBody>
                    <a:bodyPr/>
                    <a:lstStyle/>
                    <a:p>
                      <a:pPr>
                        <a:spcAft>
                          <a:spcPts val="0"/>
                        </a:spcAft>
                      </a:pPr>
                      <a:r>
                        <a:rPr lang="es-CO" sz="1200" dirty="0">
                          <a:solidFill>
                            <a:schemeClr val="tx1"/>
                          </a:solidFill>
                          <a:effectLst/>
                          <a:latin typeface="Century Gothic" panose="020B0502020202020204" pitchFamily="34" charset="0"/>
                        </a:rPr>
                        <a:t> </a:t>
                      </a:r>
                      <a:endParaRPr lang="es-CO" sz="11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CO" sz="1200" dirty="0">
                          <a:solidFill>
                            <a:schemeClr val="tx1"/>
                          </a:solidFill>
                          <a:effectLst/>
                          <a:latin typeface="Century Gothic" panose="020B0502020202020204" pitchFamily="34" charset="0"/>
                        </a:rPr>
                        <a:t> </a:t>
                      </a:r>
                      <a:endParaRPr lang="es-CO" sz="11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CC006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spcAft>
                          <a:spcPts val="0"/>
                        </a:spcAft>
                      </a:pPr>
                      <a:r>
                        <a:rPr lang="es-CO" sz="1800" dirty="0">
                          <a:solidFill>
                            <a:schemeClr val="tx1"/>
                          </a:solidFill>
                          <a:effectLst/>
                          <a:latin typeface="Century Gothic" panose="020B0502020202020204" pitchFamily="34" charset="0"/>
                        </a:rPr>
                        <a:t>26 de Abril de 2019</a:t>
                      </a:r>
                      <a:endParaRPr lang="es-CO" sz="16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27">
                <a:tc vMerge="1">
                  <a:txBody>
                    <a:bodyPr/>
                    <a:lstStyle/>
                    <a:p>
                      <a:endParaRPr lang="es-CO"/>
                    </a:p>
                  </a:txBody>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rgbClr val="00B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rgbClr val="00B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s-CO"/>
                    </a:p>
                  </a:txBody>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s-CO"/>
                    </a:p>
                  </a:txBody>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rgbClr val="CC006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rgbClr val="CC006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s-CO"/>
                    </a:p>
                  </a:txBody>
                  <a:tcPr/>
                </a:tc>
              </a:tr>
              <a:tr h="286127">
                <a:tc>
                  <a:txBody>
                    <a:bodyPr/>
                    <a:lstStyle/>
                    <a:p>
                      <a:endParaRPr lang="es-CO" sz="2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8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20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s-CO" sz="1800" dirty="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9751">
                <a:tc rowSpan="2">
                  <a:txBody>
                    <a:bodyPr/>
                    <a:lstStyle/>
                    <a:p>
                      <a:pPr algn="ctr">
                        <a:spcAft>
                          <a:spcPts val="0"/>
                        </a:spcAft>
                      </a:pPr>
                      <a:r>
                        <a:rPr lang="es-CO" sz="2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7</a:t>
                      </a:r>
                      <a:endParaRPr lang="es-CO" sz="18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pPr>
                        <a:spcAft>
                          <a:spcPts val="0"/>
                        </a:spcAft>
                      </a:pPr>
                      <a:r>
                        <a:rPr lang="es-CO" sz="1200" dirty="0">
                          <a:solidFill>
                            <a:schemeClr val="tx1"/>
                          </a:solidFill>
                          <a:effectLst/>
                          <a:latin typeface="Century Gothic" panose="020B0502020202020204" pitchFamily="34" charset="0"/>
                        </a:rPr>
                        <a:t> </a:t>
                      </a:r>
                      <a:endParaRPr lang="es-CO" sz="11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CO" sz="1200">
                          <a:solidFill>
                            <a:schemeClr val="tx1"/>
                          </a:solidFill>
                          <a:effectLst/>
                          <a:latin typeface="Century Gothic" panose="020B0502020202020204" pitchFamily="34" charset="0"/>
                        </a:rPr>
                        <a:t> </a:t>
                      </a:r>
                      <a:endParaRPr lang="es-CO" sz="110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spcAft>
                          <a:spcPts val="0"/>
                        </a:spcAft>
                      </a:pPr>
                      <a:r>
                        <a:rPr lang="es-CO" sz="1800" dirty="0">
                          <a:solidFill>
                            <a:schemeClr val="tx1"/>
                          </a:solidFill>
                          <a:effectLst/>
                          <a:latin typeface="Century Gothic" panose="020B0502020202020204" pitchFamily="34" charset="0"/>
                        </a:rPr>
                        <a:t>22 de Abril de 2019</a:t>
                      </a:r>
                      <a:endParaRPr lang="es-CO" sz="16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ctr">
                        <a:spcAft>
                          <a:spcPts val="0"/>
                        </a:spcAft>
                      </a:pPr>
                      <a:r>
                        <a:rPr lang="es-CO" sz="20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2</a:t>
                      </a:r>
                      <a:endParaRPr lang="es-CO" sz="18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spcAft>
                          <a:spcPts val="0"/>
                        </a:spcAft>
                      </a:pPr>
                      <a:r>
                        <a:rPr lang="es-CO" sz="1200" dirty="0">
                          <a:solidFill>
                            <a:schemeClr val="tx1"/>
                          </a:solidFill>
                          <a:effectLst/>
                          <a:latin typeface="Century Gothic" panose="020B0502020202020204" pitchFamily="34" charset="0"/>
                        </a:rPr>
                        <a:t> </a:t>
                      </a:r>
                      <a:endParaRPr lang="es-CO" sz="11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CO" sz="1200">
                          <a:solidFill>
                            <a:schemeClr val="tx1"/>
                          </a:solidFill>
                          <a:effectLst/>
                          <a:latin typeface="Century Gothic" panose="020B0502020202020204" pitchFamily="34" charset="0"/>
                        </a:rPr>
                        <a:t> </a:t>
                      </a:r>
                      <a:endParaRPr lang="es-CO" sz="110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spcAft>
                          <a:spcPts val="0"/>
                        </a:spcAft>
                      </a:pPr>
                      <a:r>
                        <a:rPr lang="es-CO" sz="1800" dirty="0">
                          <a:solidFill>
                            <a:schemeClr val="tx1"/>
                          </a:solidFill>
                          <a:effectLst/>
                          <a:latin typeface="Century Gothic" panose="020B0502020202020204" pitchFamily="34" charset="0"/>
                        </a:rPr>
                        <a:t>29 de Abril de 2019</a:t>
                      </a:r>
                      <a:endParaRPr lang="es-CO" sz="16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27">
                <a:tc vMerge="1">
                  <a:txBody>
                    <a:bodyPr/>
                    <a:lstStyle/>
                    <a:p>
                      <a:endParaRPr lang="es-CO"/>
                    </a:p>
                  </a:txBody>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rgbClr val="00B05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rgbClr val="00B05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s-CO"/>
                    </a:p>
                  </a:txBody>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s-CO"/>
                    </a:p>
                  </a:txBody>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s-CO"/>
                    </a:p>
                  </a:txBody>
                  <a:tcPr/>
                </a:tc>
              </a:tr>
              <a:tr h="286127">
                <a:tc>
                  <a:txBody>
                    <a:bodyPr/>
                    <a:lstStyle/>
                    <a:p>
                      <a:endParaRPr lang="es-CO" sz="2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8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20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endParaRPr lang="es-CO" sz="1800" dirty="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99751">
                <a:tc rowSpan="2">
                  <a:txBody>
                    <a:bodyPr/>
                    <a:lstStyle/>
                    <a:p>
                      <a:pPr algn="ctr">
                        <a:spcAft>
                          <a:spcPts val="0"/>
                        </a:spcAft>
                      </a:pPr>
                      <a:r>
                        <a:rPr lang="es-CO" sz="2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6</a:t>
                      </a:r>
                      <a:endParaRPr lang="es-CO" sz="18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a:txBody>
                    <a:bodyPr/>
                    <a:lstStyle/>
                    <a:p>
                      <a:pPr>
                        <a:spcAft>
                          <a:spcPts val="0"/>
                        </a:spcAft>
                      </a:pPr>
                      <a:r>
                        <a:rPr lang="es-CO" sz="1200" dirty="0">
                          <a:solidFill>
                            <a:schemeClr val="tx1"/>
                          </a:solidFill>
                          <a:effectLst/>
                          <a:latin typeface="Century Gothic" panose="020B0502020202020204" pitchFamily="34" charset="0"/>
                        </a:rPr>
                        <a:t> </a:t>
                      </a:r>
                      <a:endParaRPr lang="es-CO" sz="11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CO" sz="1200">
                          <a:solidFill>
                            <a:schemeClr val="tx1"/>
                          </a:solidFill>
                          <a:effectLst/>
                          <a:latin typeface="Century Gothic" panose="020B0502020202020204" pitchFamily="34" charset="0"/>
                        </a:rPr>
                        <a:t> </a:t>
                      </a:r>
                      <a:endParaRPr lang="es-CO" sz="110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spcAft>
                          <a:spcPts val="0"/>
                        </a:spcAft>
                      </a:pPr>
                      <a:r>
                        <a:rPr lang="es-CO" sz="1800" dirty="0">
                          <a:solidFill>
                            <a:schemeClr val="tx1"/>
                          </a:solidFill>
                          <a:effectLst/>
                          <a:latin typeface="Century Gothic" panose="020B0502020202020204" pitchFamily="34" charset="0"/>
                        </a:rPr>
                        <a:t>23 de Abril de 2019</a:t>
                      </a:r>
                      <a:endParaRPr lang="es-CO" sz="16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CO" sz="1200" dirty="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ctr">
                        <a:spcAft>
                          <a:spcPts val="0"/>
                        </a:spcAft>
                      </a:pPr>
                      <a:r>
                        <a:rPr lang="es-CO" sz="20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1</a:t>
                      </a:r>
                      <a:endParaRPr lang="es-CO" sz="1800" b="1"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F0"/>
                    </a:solidFill>
                  </a:tcPr>
                </a:tc>
                <a:tc>
                  <a:txBody>
                    <a:bodyPr/>
                    <a:lstStyle/>
                    <a:p>
                      <a:pPr>
                        <a:spcAft>
                          <a:spcPts val="0"/>
                        </a:spcAft>
                      </a:pPr>
                      <a:r>
                        <a:rPr lang="es-CO" sz="1200" dirty="0">
                          <a:solidFill>
                            <a:schemeClr val="tx1"/>
                          </a:solidFill>
                          <a:effectLst/>
                          <a:latin typeface="Century Gothic" panose="020B0502020202020204" pitchFamily="34" charset="0"/>
                        </a:rPr>
                        <a:t> </a:t>
                      </a:r>
                      <a:endParaRPr lang="es-CO" sz="11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es-CO" sz="1200">
                          <a:solidFill>
                            <a:schemeClr val="tx1"/>
                          </a:solidFill>
                          <a:effectLst/>
                          <a:latin typeface="Century Gothic" panose="020B0502020202020204" pitchFamily="34" charset="0"/>
                        </a:rPr>
                        <a:t> </a:t>
                      </a:r>
                      <a:endParaRPr lang="es-CO" sz="110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a:spcAft>
                          <a:spcPts val="0"/>
                        </a:spcAft>
                      </a:pPr>
                      <a:r>
                        <a:rPr lang="es-CO" sz="1800" dirty="0">
                          <a:solidFill>
                            <a:schemeClr val="tx1"/>
                          </a:solidFill>
                          <a:effectLst/>
                          <a:latin typeface="Century Gothic" panose="020B0502020202020204" pitchFamily="34" charset="0"/>
                        </a:rPr>
                        <a:t>30 de Abril de 2019</a:t>
                      </a:r>
                      <a:endParaRPr lang="es-CO" sz="1600" dirty="0">
                        <a:solidFill>
                          <a:schemeClr val="tx1"/>
                        </a:solidFill>
                        <a:effectLst/>
                        <a:latin typeface="Century Gothic" panose="020B0502020202020204" pitchFamily="34" charset="0"/>
                        <a:ea typeface="Cambria" panose="02040503050406030204" pitchFamily="18"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86127">
                <a:tc vMerge="1">
                  <a:txBody>
                    <a:bodyPr/>
                    <a:lstStyle/>
                    <a:p>
                      <a:endParaRPr lang="es-CO"/>
                    </a:p>
                  </a:txBody>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rgbClr val="FFC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s-CO" sz="120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rgbClr val="FFC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s-CO"/>
                    </a:p>
                  </a:txBody>
                  <a:tcPr/>
                </a:tc>
                <a:tc>
                  <a:txBody>
                    <a:bodyPr/>
                    <a:lstStyle/>
                    <a:p>
                      <a:endParaRPr lang="es-CO" sz="1200" dirty="0">
                        <a:solidFill>
                          <a:schemeClr val="tx1"/>
                        </a:solidFill>
                        <a:effectLst/>
                        <a:latin typeface="Century Gothic" panose="020B0502020202020204" pitchFamily="34" charset="0"/>
                      </a:endParaRPr>
                    </a:p>
                  </a:txBody>
                  <a:tcPr marL="44450" marR="4445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s-CO"/>
                    </a:p>
                  </a:txBody>
                  <a:tcPr/>
                </a:tc>
                <a:tc>
                  <a:txBody>
                    <a:bodyPr/>
                    <a:lstStyle/>
                    <a:p>
                      <a:endParaRPr lang="es-CO" sz="1200" dirty="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rgbClr val="00B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s-CO" sz="1200" dirty="0">
                        <a:solidFill>
                          <a:schemeClr val="tx1"/>
                        </a:solidFill>
                        <a:effectLst/>
                        <a:latin typeface="Century Gothic" panose="020B0502020202020204" pitchFamily="34" charset="0"/>
                      </a:endParaRPr>
                    </a:p>
                  </a:txBody>
                  <a:tcPr marL="44450" marR="44450" marT="0" marB="0" anchor="ctr">
                    <a:lnL w="12700" cmpd="sng">
                      <a:noFill/>
                    </a:lnL>
                    <a:lnR w="12700" cmpd="sng">
                      <a:noFill/>
                    </a:lnR>
                    <a:lnT w="38100" cap="flat" cmpd="sng" algn="ctr">
                      <a:solidFill>
                        <a:srgbClr val="00B0F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vMerge="1">
                  <a:txBody>
                    <a:bodyPr/>
                    <a:lstStyle/>
                    <a:p>
                      <a:endParaRPr lang="es-CO"/>
                    </a:p>
                  </a:txBody>
                  <a:tcPr/>
                </a:tc>
              </a:tr>
            </a:tbl>
          </a:graphicData>
        </a:graphic>
      </p:graphicFrame>
      <p:sp>
        <p:nvSpPr>
          <p:cNvPr id="12" name="CuadroTexto 11"/>
          <p:cNvSpPr txBox="1"/>
          <p:nvPr/>
        </p:nvSpPr>
        <p:spPr>
          <a:xfrm>
            <a:off x="132347" y="1232262"/>
            <a:ext cx="6268452" cy="400110"/>
          </a:xfrm>
          <a:prstGeom prst="rect">
            <a:avLst/>
          </a:prstGeom>
          <a:noFill/>
        </p:spPr>
        <p:txBody>
          <a:bodyPr wrap="square" rtlCol="0">
            <a:spAutoFit/>
          </a:bodyPr>
          <a:lstStyle/>
          <a:p>
            <a:r>
              <a:rPr lang="es-CO" sz="2000" dirty="0" smtClean="0">
                <a:solidFill>
                  <a:srgbClr val="0070C0"/>
                </a:solidFill>
                <a:latin typeface="Carter One" panose="03080802040405060005" pitchFamily="66" charset="0"/>
                <a:ea typeface="Carter One" panose="03080802040405060005" pitchFamily="66" charset="0"/>
              </a:rPr>
              <a:t>Si su último dígito es:                   Hasta el día:</a:t>
            </a:r>
            <a:endParaRPr lang="es-CO" sz="2000" dirty="0">
              <a:solidFill>
                <a:srgbClr val="0070C0"/>
              </a:solidFill>
              <a:latin typeface="Carter One" panose="03080802040405060005" pitchFamily="66" charset="0"/>
              <a:ea typeface="Carter One" panose="03080802040405060005" pitchFamily="66" charset="0"/>
            </a:endParaRPr>
          </a:p>
        </p:txBody>
      </p:sp>
      <p:sp>
        <p:nvSpPr>
          <p:cNvPr id="13" name="CuadroTexto 12"/>
          <p:cNvSpPr txBox="1"/>
          <p:nvPr/>
        </p:nvSpPr>
        <p:spPr>
          <a:xfrm>
            <a:off x="5843357" y="1228247"/>
            <a:ext cx="6268452" cy="400110"/>
          </a:xfrm>
          <a:prstGeom prst="rect">
            <a:avLst/>
          </a:prstGeom>
          <a:noFill/>
        </p:spPr>
        <p:txBody>
          <a:bodyPr wrap="square" rtlCol="0">
            <a:spAutoFit/>
          </a:bodyPr>
          <a:lstStyle/>
          <a:p>
            <a:r>
              <a:rPr lang="es-CO" sz="2000" dirty="0" smtClean="0">
                <a:solidFill>
                  <a:srgbClr val="0070C0"/>
                </a:solidFill>
                <a:latin typeface="Carter One" panose="03080802040405060005" pitchFamily="66" charset="0"/>
                <a:ea typeface="Carter One" panose="03080802040405060005" pitchFamily="66" charset="0"/>
              </a:rPr>
              <a:t>Si su último dígito es:                      Hasta el día:</a:t>
            </a:r>
            <a:endParaRPr lang="es-CO" sz="2000" dirty="0">
              <a:solidFill>
                <a:srgbClr val="0070C0"/>
              </a:solidFill>
              <a:latin typeface="Carter One" panose="03080802040405060005" pitchFamily="66" charset="0"/>
              <a:ea typeface="Carter One" panose="03080802040405060005" pitchFamily="66" charset="0"/>
            </a:endParaRPr>
          </a:p>
        </p:txBody>
      </p:sp>
      <p:sp>
        <p:nvSpPr>
          <p:cNvPr id="14" name="CuadroTexto 13"/>
          <p:cNvSpPr txBox="1"/>
          <p:nvPr/>
        </p:nvSpPr>
        <p:spPr>
          <a:xfrm>
            <a:off x="3630000" y="6361676"/>
            <a:ext cx="8481809" cy="461665"/>
          </a:xfrm>
          <a:prstGeom prst="rect">
            <a:avLst/>
          </a:prstGeom>
          <a:noFill/>
        </p:spPr>
        <p:txBody>
          <a:bodyPr wrap="none" rtlCol="0">
            <a:spAutoFit/>
          </a:bodyPr>
          <a:lstStyle/>
          <a:p>
            <a:r>
              <a:rPr lang="es-CO" sz="2400" dirty="0" smtClean="0">
                <a:solidFill>
                  <a:schemeClr val="bg1"/>
                </a:solidFill>
                <a:latin typeface="Carter One" panose="03080802040405060005" pitchFamily="66" charset="0"/>
                <a:ea typeface="Carter One" panose="03080802040405060005" pitchFamily="66" charset="0"/>
                <a:hlinkClick r:id="rId2"/>
              </a:rPr>
              <a:t>Resolución N° 34651 de 2018 – Subsecretaría de Ingresos</a:t>
            </a:r>
            <a:endParaRPr lang="es-CO" sz="2400" dirty="0">
              <a:solidFill>
                <a:schemeClr val="bg1"/>
              </a:solidFill>
              <a:latin typeface="Carter One" panose="03080802040405060005" pitchFamily="66" charset="0"/>
              <a:ea typeface="Carter One" panose="03080802040405060005" pitchFamily="66" charset="0"/>
            </a:endParaRPr>
          </a:p>
        </p:txBody>
      </p:sp>
    </p:spTree>
    <p:extLst>
      <p:ext uri="{BB962C8B-B14F-4D97-AF65-F5344CB8AC3E}">
        <p14:creationId xmlns:p14="http://schemas.microsoft.com/office/powerpoint/2010/main" val="285778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graphicFrame>
        <p:nvGraphicFramePr>
          <p:cNvPr id="12" name="Marcador de contenido 11"/>
          <p:cNvGraphicFramePr>
            <a:graphicFrameLocks noGrp="1"/>
          </p:cNvGraphicFramePr>
          <p:nvPr>
            <p:ph idx="1"/>
          </p:nvPr>
        </p:nvGraphicFramePr>
        <p:xfrm>
          <a:off x="3354070" y="2743041"/>
          <a:ext cx="5483860" cy="2240280"/>
        </p:xfrm>
        <a:graphic>
          <a:graphicData uri="http://schemas.openxmlformats.org/drawingml/2006/table">
            <a:tbl>
              <a:tblPr firstRow="1" firstCol="1" bandRow="1">
                <a:tableStyleId>{5C22544A-7EE6-4342-B048-85BDC9FD1C3A}</a:tableStyleId>
              </a:tblPr>
              <a:tblGrid>
                <a:gridCol w="1827530"/>
                <a:gridCol w="1828165"/>
                <a:gridCol w="1828165"/>
              </a:tblGrid>
              <a:tr h="0">
                <a:tc gridSpan="3">
                  <a:txBody>
                    <a:bodyPr/>
                    <a:lstStyle/>
                    <a:p>
                      <a:pPr algn="ctr">
                        <a:spcAft>
                          <a:spcPts val="0"/>
                        </a:spcAft>
                      </a:pPr>
                      <a:r>
                        <a:rPr lang="es-CO" sz="1050">
                          <a:effectLst/>
                        </a:rPr>
                        <a:t>CENTRO ADMINISTRATIVO MUNICIPAL -CAM-</a:t>
                      </a:r>
                      <a:endParaRPr lang="es-CO" sz="1100">
                        <a:effectLst/>
                        <a:latin typeface="Calibri" panose="020F0502020204030204" pitchFamily="34" charset="0"/>
                        <a:ea typeface="Cambria" panose="02040503050406030204" pitchFamily="18" charset="0"/>
                      </a:endParaRPr>
                    </a:p>
                  </a:txBody>
                  <a:tcPr marL="68580" marR="68580" marT="0" marB="0"/>
                </a:tc>
                <a:tc hMerge="1">
                  <a:txBody>
                    <a:bodyPr/>
                    <a:lstStyle/>
                    <a:p>
                      <a:endParaRPr lang="es-CO"/>
                    </a:p>
                  </a:txBody>
                  <a:tcPr/>
                </a:tc>
                <a:tc hMerge="1">
                  <a:txBody>
                    <a:bodyPr/>
                    <a:lstStyle/>
                    <a:p>
                      <a:endParaRPr lang="es-CO"/>
                    </a:p>
                  </a:txBody>
                  <a:tcPr/>
                </a:tc>
              </a:tr>
              <a:tr h="0">
                <a:tc>
                  <a:txBody>
                    <a:bodyPr/>
                    <a:lstStyle/>
                    <a:p>
                      <a:pPr algn="ctr">
                        <a:spcAft>
                          <a:spcPts val="0"/>
                        </a:spcAft>
                      </a:pPr>
                      <a:r>
                        <a:rPr lang="es-CO" sz="1050">
                          <a:effectLst/>
                        </a:rPr>
                        <a:t>MASCERCA BELÉN</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MASCERCA CASTILLA</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MASCERCA POBLADO</a:t>
                      </a:r>
                      <a:endParaRPr lang="es-CO" sz="1100">
                        <a:effectLst/>
                        <a:latin typeface="Calibri" panose="020F0502020204030204" pitchFamily="34" charset="0"/>
                        <a:ea typeface="Cambria" panose="02040503050406030204" pitchFamily="18" charset="0"/>
                      </a:endParaRPr>
                    </a:p>
                  </a:txBody>
                  <a:tcPr marL="68580" marR="68580" marT="0" marB="0"/>
                </a:tc>
              </a:tr>
              <a:tr h="0">
                <a:tc>
                  <a:txBody>
                    <a:bodyPr/>
                    <a:lstStyle/>
                    <a:p>
                      <a:pPr algn="ctr">
                        <a:spcAft>
                          <a:spcPts val="0"/>
                        </a:spcAft>
                      </a:pPr>
                      <a:r>
                        <a:rPr lang="es-CO" sz="1050">
                          <a:effectLst/>
                        </a:rPr>
                        <a:t>MASCERCA GUAYABAL</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MASCERCA FLORESTA</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CASA DE GOBIERNO ALTAVISTA</a:t>
                      </a:r>
                      <a:endParaRPr lang="es-CO" sz="1100">
                        <a:effectLst/>
                        <a:latin typeface="Calibri" panose="020F0502020204030204" pitchFamily="34" charset="0"/>
                        <a:ea typeface="Cambria" panose="02040503050406030204" pitchFamily="18" charset="0"/>
                      </a:endParaRPr>
                    </a:p>
                  </a:txBody>
                  <a:tcPr marL="68580" marR="68580" marT="0" marB="0"/>
                </a:tc>
              </a:tr>
              <a:tr h="0">
                <a:tc>
                  <a:txBody>
                    <a:bodyPr/>
                    <a:lstStyle/>
                    <a:p>
                      <a:pPr algn="ctr">
                        <a:spcAft>
                          <a:spcPts val="0"/>
                        </a:spcAft>
                      </a:pPr>
                      <a:r>
                        <a:rPr lang="es-CO" sz="1050">
                          <a:effectLst/>
                        </a:rPr>
                        <a:t>CASA DE GOBIERNO DE PALMITAS</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CASA DE GOBIERNO DE SAN ANTONIO DE PRADO</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CASA DE GOBIERNO DE SAN CRISTÓBAL</a:t>
                      </a:r>
                      <a:endParaRPr lang="es-CO" sz="1100">
                        <a:effectLst/>
                        <a:latin typeface="Calibri" panose="020F0502020204030204" pitchFamily="34" charset="0"/>
                        <a:ea typeface="Cambria" panose="02040503050406030204" pitchFamily="18" charset="0"/>
                      </a:endParaRPr>
                    </a:p>
                  </a:txBody>
                  <a:tcPr marL="68580" marR="68580" marT="0" marB="0"/>
                </a:tc>
              </a:tr>
              <a:tr h="0">
                <a:tc>
                  <a:txBody>
                    <a:bodyPr/>
                    <a:lstStyle/>
                    <a:p>
                      <a:pPr algn="ctr">
                        <a:spcAft>
                          <a:spcPts val="0"/>
                        </a:spcAft>
                      </a:pPr>
                      <a:r>
                        <a:rPr lang="es-CO" sz="1050">
                          <a:effectLst/>
                        </a:rPr>
                        <a:t>CASA DE GOBIERNO DE SANTA ELENA</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CÁMARA DE COMERCIO DE MEDELLÍN</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FENALCO</a:t>
                      </a:r>
                      <a:endParaRPr lang="es-CO" sz="1100">
                        <a:effectLst/>
                        <a:latin typeface="Calibri" panose="020F0502020204030204" pitchFamily="34" charset="0"/>
                        <a:ea typeface="Cambria" panose="02040503050406030204" pitchFamily="18" charset="0"/>
                      </a:endParaRPr>
                    </a:p>
                  </a:txBody>
                  <a:tcPr marL="68580" marR="68580" marT="0" marB="0"/>
                </a:tc>
              </a:tr>
              <a:tr h="0">
                <a:tc>
                  <a:txBody>
                    <a:bodyPr/>
                    <a:lstStyle/>
                    <a:p>
                      <a:pPr algn="ctr">
                        <a:spcAft>
                          <a:spcPts val="0"/>
                        </a:spcAft>
                      </a:pPr>
                      <a:r>
                        <a:rPr lang="es-CO" sz="1050">
                          <a:effectLst/>
                        </a:rPr>
                        <a:t>FLORIDA PARQUE COMERCIAL</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AVENTURA CENTRO COMERCIAL</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CENTRO COMERCIAL LA CENTRAL</a:t>
                      </a:r>
                      <a:endParaRPr lang="es-CO" sz="1100">
                        <a:effectLst/>
                        <a:latin typeface="Calibri" panose="020F0502020204030204" pitchFamily="34" charset="0"/>
                        <a:ea typeface="Cambria" panose="02040503050406030204" pitchFamily="18" charset="0"/>
                      </a:endParaRPr>
                    </a:p>
                  </a:txBody>
                  <a:tcPr marL="68580" marR="68580" marT="0" marB="0"/>
                </a:tc>
              </a:tr>
              <a:tr h="0">
                <a:tc>
                  <a:txBody>
                    <a:bodyPr/>
                    <a:lstStyle/>
                    <a:p>
                      <a:pPr algn="ctr">
                        <a:spcAft>
                          <a:spcPts val="0"/>
                        </a:spcAft>
                      </a:pPr>
                      <a:r>
                        <a:rPr lang="es-CO" sz="1050">
                          <a:effectLst/>
                        </a:rPr>
                        <a:t>CENTRO COMERCIAL MONTERREY</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CENTRO COMERCIAL OVIEDO</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CENTRO COMERCIAL PREMIUM PLAZA</a:t>
                      </a:r>
                      <a:endParaRPr lang="es-CO" sz="1100">
                        <a:effectLst/>
                        <a:latin typeface="Calibri" panose="020F0502020204030204" pitchFamily="34" charset="0"/>
                        <a:ea typeface="Cambria" panose="02040503050406030204" pitchFamily="18" charset="0"/>
                      </a:endParaRPr>
                    </a:p>
                  </a:txBody>
                  <a:tcPr marL="68580" marR="68580" marT="0" marB="0"/>
                </a:tc>
              </a:tr>
              <a:tr h="0">
                <a:tc>
                  <a:txBody>
                    <a:bodyPr/>
                    <a:lstStyle/>
                    <a:p>
                      <a:pPr algn="ctr">
                        <a:spcAft>
                          <a:spcPts val="0"/>
                        </a:spcAft>
                      </a:pPr>
                      <a:r>
                        <a:rPr lang="es-CO" sz="1050">
                          <a:effectLst/>
                        </a:rPr>
                        <a:t>CENTRO COMERCIAL SANDIEGO</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a:effectLst/>
                        </a:rPr>
                        <a:t>CENTRO COMERCIAL UNICENTRO</a:t>
                      </a:r>
                      <a:endParaRPr lang="es-CO" sz="1100">
                        <a:effectLst/>
                        <a:latin typeface="Calibri" panose="020F0502020204030204" pitchFamily="34" charset="0"/>
                        <a:ea typeface="Cambria" panose="02040503050406030204" pitchFamily="18" charset="0"/>
                      </a:endParaRPr>
                    </a:p>
                  </a:txBody>
                  <a:tcPr marL="68580" marR="68580" marT="0" marB="0"/>
                </a:tc>
                <a:tc>
                  <a:txBody>
                    <a:bodyPr/>
                    <a:lstStyle/>
                    <a:p>
                      <a:pPr algn="ctr">
                        <a:spcAft>
                          <a:spcPts val="0"/>
                        </a:spcAft>
                      </a:pPr>
                      <a:r>
                        <a:rPr lang="es-CO" sz="1050" dirty="0">
                          <a:effectLst/>
                        </a:rPr>
                        <a:t>EL TESORO PARQUE COMERCIAL</a:t>
                      </a:r>
                      <a:endParaRPr lang="es-CO" sz="1100" dirty="0">
                        <a:effectLst/>
                        <a:latin typeface="Calibri" panose="020F0502020204030204" pitchFamily="34" charset="0"/>
                        <a:ea typeface="Cambria" panose="02040503050406030204" pitchFamily="18" charset="0"/>
                      </a:endParaRPr>
                    </a:p>
                  </a:txBody>
                  <a:tcPr marL="68580" marR="68580" marT="0" marB="0"/>
                </a:tc>
              </a:tr>
            </a:tbl>
          </a:graphicData>
        </a:graphic>
      </p:graphicFrame>
      <p:pic>
        <p:nvPicPr>
          <p:cNvPr id="4" name="Imagen 3"/>
          <p:cNvPicPr>
            <a:picLocks noChangeAspect="1"/>
          </p:cNvPicPr>
          <p:nvPr/>
        </p:nvPicPr>
        <p:blipFill>
          <a:blip r:embed="rId2"/>
          <a:stretch>
            <a:fillRect/>
          </a:stretch>
        </p:blipFill>
        <p:spPr>
          <a:xfrm>
            <a:off x="-14884" y="0"/>
            <a:ext cx="12221767" cy="6858000"/>
          </a:xfrm>
          <a:prstGeom prst="rect">
            <a:avLst/>
          </a:prstGeom>
        </p:spPr>
      </p:pic>
      <p:sp>
        <p:nvSpPr>
          <p:cNvPr id="7" name="Recortar rectángulo de esquina diagonal 6"/>
          <p:cNvSpPr/>
          <p:nvPr/>
        </p:nvSpPr>
        <p:spPr>
          <a:xfrm rot="324397">
            <a:off x="2652283" y="356190"/>
            <a:ext cx="12043610" cy="5782408"/>
          </a:xfrm>
          <a:prstGeom prst="snip2Diag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solidFill>
                <a:schemeClr val="bg1"/>
              </a:solidFill>
              <a:effectLst>
                <a:outerShdw blurRad="50800" dist="38100" dir="16200000" rotWithShape="0">
                  <a:prstClr val="black">
                    <a:alpha val="40000"/>
                  </a:prstClr>
                </a:outerShdw>
              </a:effectLst>
            </a:endParaRPr>
          </a:p>
        </p:txBody>
      </p:sp>
      <p:sp>
        <p:nvSpPr>
          <p:cNvPr id="9" name="Paralelogramo 8"/>
          <p:cNvSpPr/>
          <p:nvPr/>
        </p:nvSpPr>
        <p:spPr>
          <a:xfrm>
            <a:off x="830180" y="-1286512"/>
            <a:ext cx="12066670" cy="2190750"/>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0" name="CuadroTexto 9"/>
          <p:cNvSpPr txBox="1"/>
          <p:nvPr/>
        </p:nvSpPr>
        <p:spPr>
          <a:xfrm>
            <a:off x="1219124" y="136692"/>
            <a:ext cx="10972876" cy="707886"/>
          </a:xfrm>
          <a:prstGeom prst="rect">
            <a:avLst/>
          </a:prstGeom>
          <a:noFill/>
        </p:spPr>
        <p:txBody>
          <a:bodyPr wrap="none" rtlCol="0">
            <a:spAutoFit/>
          </a:bodyPr>
          <a:lstStyle/>
          <a:p>
            <a:r>
              <a:rPr lang="es-CO" sz="4000" dirty="0" smtClean="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Plazos para presentar la declaración de ICA</a:t>
            </a:r>
            <a:endParaRPr lang="es-CO" sz="4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p:txBody>
      </p:sp>
      <p:sp>
        <p:nvSpPr>
          <p:cNvPr id="11" name="CuadroTexto 10"/>
          <p:cNvSpPr txBox="1"/>
          <p:nvPr/>
        </p:nvSpPr>
        <p:spPr>
          <a:xfrm>
            <a:off x="2995717" y="910718"/>
            <a:ext cx="7808548" cy="2508379"/>
          </a:xfrm>
          <a:prstGeom prst="rect">
            <a:avLst/>
          </a:prstGeom>
          <a:noFill/>
        </p:spPr>
        <p:txBody>
          <a:bodyPr wrap="none" rtlCol="0">
            <a:spAutoFit/>
          </a:bodyPr>
          <a:lstStyle/>
          <a:p>
            <a:r>
              <a:rPr lang="es-CO" sz="2000" dirty="0" smtClean="0">
                <a:latin typeface="Century Gothic" panose="020B0502020202020204" pitchFamily="34" charset="0"/>
              </a:rPr>
              <a:t>La recepción de declaraciones inicia el 14 de Enero de 2019.</a:t>
            </a:r>
          </a:p>
          <a:p>
            <a:endParaRPr lang="es-CO" sz="800" dirty="0" smtClean="0">
              <a:latin typeface="Century Gothic" panose="020B0502020202020204" pitchFamily="34" charset="0"/>
            </a:endParaRPr>
          </a:p>
          <a:p>
            <a:r>
              <a:rPr lang="es-CO" sz="2000" dirty="0" smtClean="0">
                <a:latin typeface="Century Gothic" panose="020B0502020202020204" pitchFamily="34" charset="0"/>
              </a:rPr>
              <a:t>Los vencimientos van</a:t>
            </a:r>
            <a:r>
              <a:rPr lang="es-ES" sz="2000" dirty="0" smtClean="0">
                <a:latin typeface="Century Gothic" panose="020B0502020202020204" pitchFamily="34" charset="0"/>
              </a:rPr>
              <a:t> </a:t>
            </a:r>
            <a:r>
              <a:rPr lang="es-ES" sz="2000" dirty="0">
                <a:latin typeface="Century Gothic" panose="020B0502020202020204" pitchFamily="34" charset="0"/>
              </a:rPr>
              <a:t>entre el 10 y el 30 de </a:t>
            </a:r>
            <a:r>
              <a:rPr lang="es-ES" sz="2000" dirty="0" smtClean="0">
                <a:latin typeface="Century Gothic" panose="020B0502020202020204" pitchFamily="34" charset="0"/>
              </a:rPr>
              <a:t>Abril de 2019.</a:t>
            </a:r>
          </a:p>
          <a:p>
            <a:endParaRPr lang="es-ES" sz="800" dirty="0">
              <a:latin typeface="Century Gothic" panose="020B0502020202020204" pitchFamily="34" charset="0"/>
            </a:endParaRPr>
          </a:p>
          <a:p>
            <a:r>
              <a:rPr lang="es-ES" sz="2000" dirty="0" smtClean="0">
                <a:latin typeface="Century Gothic" panose="020B0502020202020204" pitchFamily="34" charset="0"/>
              </a:rPr>
              <a:t>Lugares para la presentación litográfica:</a:t>
            </a:r>
          </a:p>
          <a:p>
            <a:endParaRPr lang="es-CO" sz="2000" dirty="0" smtClean="0">
              <a:latin typeface="Century Gothic" panose="020B0502020202020204" pitchFamily="34" charset="0"/>
            </a:endParaRPr>
          </a:p>
          <a:p>
            <a:endParaRPr lang="es-CO" sz="2000" dirty="0">
              <a:latin typeface="Century Gothic" panose="020B0502020202020204" pitchFamily="34" charset="0"/>
            </a:endParaRPr>
          </a:p>
          <a:p>
            <a:endParaRPr lang="es-CO" sz="2000" dirty="0" smtClean="0">
              <a:latin typeface="Century Gothic" panose="020B0502020202020204" pitchFamily="34" charset="0"/>
            </a:endParaRPr>
          </a:p>
          <a:p>
            <a:endParaRPr lang="es-CO" sz="2000" dirty="0">
              <a:latin typeface="Century Gothic" panose="020B0502020202020204" pitchFamily="34" charset="0"/>
            </a:endParaRPr>
          </a:p>
        </p:txBody>
      </p:sp>
      <p:graphicFrame>
        <p:nvGraphicFramePr>
          <p:cNvPr id="13" name="Tabla 12"/>
          <p:cNvGraphicFramePr>
            <a:graphicFrameLocks noGrp="1"/>
          </p:cNvGraphicFramePr>
          <p:nvPr>
            <p:extLst>
              <p:ext uri="{D42A27DB-BD31-4B8C-83A1-F6EECF244321}">
                <p14:modId xmlns:p14="http://schemas.microsoft.com/office/powerpoint/2010/main" val="699280395"/>
              </p:ext>
            </p:extLst>
          </p:nvPr>
        </p:nvGraphicFramePr>
        <p:xfrm>
          <a:off x="3366101" y="2186533"/>
          <a:ext cx="8611570" cy="3634213"/>
        </p:xfrm>
        <a:graphic>
          <a:graphicData uri="http://schemas.openxmlformats.org/drawingml/2006/table">
            <a:tbl>
              <a:tblPr firstRow="1" firstCol="1" bandRow="1">
                <a:tableStyleId>{5940675A-B579-460E-94D1-54222C63F5DA}</a:tableStyleId>
              </a:tblPr>
              <a:tblGrid>
                <a:gridCol w="2869858"/>
                <a:gridCol w="2870856"/>
                <a:gridCol w="2870856"/>
              </a:tblGrid>
              <a:tr h="234761">
                <a:tc gridSpan="3">
                  <a:txBody>
                    <a:bodyPr/>
                    <a:lstStyle/>
                    <a:p>
                      <a:pPr algn="ctr">
                        <a:spcAft>
                          <a:spcPts val="0"/>
                        </a:spcAft>
                      </a:pPr>
                      <a:r>
                        <a:rPr lang="es-CO" sz="1400" dirty="0">
                          <a:effectLst>
                            <a:outerShdw blurRad="38100" dist="38100" dir="2700000" algn="tl">
                              <a:srgbClr val="000000">
                                <a:alpha val="43137"/>
                              </a:srgbClr>
                            </a:outerShdw>
                          </a:effectLst>
                          <a:latin typeface="Century Gothic" panose="020B0502020202020204" pitchFamily="34" charset="0"/>
                        </a:rPr>
                        <a:t>CENTRO ADMINISTRATIVO MUNICIPAL -CAM-</a:t>
                      </a:r>
                      <a:endParaRPr lang="es-CO" sz="1600" dirty="0">
                        <a:effectLst>
                          <a:outerShdw blurRad="38100" dist="38100" dir="2700000" algn="tl">
                            <a:srgbClr val="000000">
                              <a:alpha val="43137"/>
                            </a:srgbClr>
                          </a:outerShdw>
                        </a:effectLst>
                        <a:latin typeface="Century Gothic" panose="020B0502020202020204" pitchFamily="34" charset="0"/>
                        <a:ea typeface="Cambria" panose="02040503050406030204" pitchFamily="18" charset="0"/>
                      </a:endParaRPr>
                    </a:p>
                  </a:txBody>
                  <a:tcPr marL="68580" marR="68580" marT="0" marB="0"/>
                </a:tc>
                <a:tc hMerge="1">
                  <a:txBody>
                    <a:bodyPr/>
                    <a:lstStyle/>
                    <a:p>
                      <a:endParaRPr lang="es-CO"/>
                    </a:p>
                  </a:txBody>
                  <a:tcPr/>
                </a:tc>
                <a:tc hMerge="1">
                  <a:txBody>
                    <a:bodyPr/>
                    <a:lstStyle/>
                    <a:p>
                      <a:endParaRPr lang="es-CO"/>
                    </a:p>
                  </a:txBody>
                  <a:tcPr/>
                </a:tc>
              </a:tr>
              <a:tr h="234761">
                <a:tc>
                  <a:txBody>
                    <a:bodyPr/>
                    <a:lstStyle/>
                    <a:p>
                      <a:pPr algn="ctr">
                        <a:spcAft>
                          <a:spcPts val="0"/>
                        </a:spcAft>
                      </a:pPr>
                      <a:r>
                        <a:rPr lang="es-CO" sz="1400">
                          <a:effectLst/>
                          <a:latin typeface="Century Gothic" panose="020B0502020202020204" pitchFamily="34" charset="0"/>
                        </a:rPr>
                        <a:t>MASCERCA BELÉN</a:t>
                      </a:r>
                      <a:endParaRPr lang="es-CO" sz="1600">
                        <a:effectLst/>
                        <a:latin typeface="Century Gothic" panose="020B0502020202020204" pitchFamily="34" charset="0"/>
                        <a:ea typeface="Cambria" panose="02040503050406030204" pitchFamily="18" charset="0"/>
                      </a:endParaRPr>
                    </a:p>
                  </a:txBody>
                  <a:tcPr marL="68580" marR="68580" marT="0" marB="0"/>
                </a:tc>
                <a:tc>
                  <a:txBody>
                    <a:bodyPr/>
                    <a:lstStyle/>
                    <a:p>
                      <a:pPr algn="ctr">
                        <a:spcAft>
                          <a:spcPts val="0"/>
                        </a:spcAft>
                      </a:pPr>
                      <a:r>
                        <a:rPr lang="es-CO" sz="1400">
                          <a:effectLst/>
                          <a:latin typeface="Century Gothic" panose="020B0502020202020204" pitchFamily="34" charset="0"/>
                        </a:rPr>
                        <a:t>MASCERCA CASTILLA</a:t>
                      </a:r>
                      <a:endParaRPr lang="es-CO" sz="1600">
                        <a:effectLst/>
                        <a:latin typeface="Century Gothic" panose="020B0502020202020204" pitchFamily="34" charset="0"/>
                        <a:ea typeface="Cambria" panose="02040503050406030204" pitchFamily="18" charset="0"/>
                      </a:endParaRPr>
                    </a:p>
                  </a:txBody>
                  <a:tcPr marL="68580" marR="68580" marT="0" marB="0"/>
                </a:tc>
                <a:tc>
                  <a:txBody>
                    <a:bodyPr/>
                    <a:lstStyle/>
                    <a:p>
                      <a:pPr algn="ctr">
                        <a:spcAft>
                          <a:spcPts val="0"/>
                        </a:spcAft>
                      </a:pPr>
                      <a:r>
                        <a:rPr lang="es-CO" sz="1400" dirty="0">
                          <a:effectLst/>
                          <a:latin typeface="Century Gothic" panose="020B0502020202020204" pitchFamily="34" charset="0"/>
                        </a:rPr>
                        <a:t>MASCERCA POBLADO</a:t>
                      </a:r>
                      <a:endParaRPr lang="es-CO" sz="1600" dirty="0">
                        <a:effectLst/>
                        <a:latin typeface="Century Gothic" panose="020B0502020202020204" pitchFamily="34" charset="0"/>
                        <a:ea typeface="Cambria" panose="02040503050406030204" pitchFamily="18" charset="0"/>
                      </a:endParaRPr>
                    </a:p>
                  </a:txBody>
                  <a:tcPr marL="68580" marR="68580" marT="0" marB="0"/>
                </a:tc>
              </a:tr>
              <a:tr h="234761">
                <a:tc>
                  <a:txBody>
                    <a:bodyPr/>
                    <a:lstStyle/>
                    <a:p>
                      <a:pPr algn="ctr">
                        <a:spcAft>
                          <a:spcPts val="0"/>
                        </a:spcAft>
                      </a:pPr>
                      <a:r>
                        <a:rPr lang="es-CO" sz="1400" dirty="0">
                          <a:effectLst/>
                          <a:latin typeface="Century Gothic" panose="020B0502020202020204" pitchFamily="34" charset="0"/>
                        </a:rPr>
                        <a:t>MASCERCA GUAYABAL</a:t>
                      </a:r>
                      <a:endParaRPr lang="es-CO" sz="1600" dirty="0">
                        <a:effectLst/>
                        <a:latin typeface="Century Gothic" panose="020B0502020202020204" pitchFamily="34" charset="0"/>
                        <a:ea typeface="Cambria" panose="02040503050406030204" pitchFamily="18" charset="0"/>
                      </a:endParaRPr>
                    </a:p>
                  </a:txBody>
                  <a:tcPr marL="68580" marR="68580" marT="0" marB="0" anchor="ctr"/>
                </a:tc>
                <a:tc>
                  <a:txBody>
                    <a:bodyPr/>
                    <a:lstStyle/>
                    <a:p>
                      <a:pPr algn="ctr">
                        <a:spcAft>
                          <a:spcPts val="0"/>
                        </a:spcAft>
                      </a:pPr>
                      <a:r>
                        <a:rPr lang="es-CO" sz="1400">
                          <a:effectLst/>
                          <a:latin typeface="Century Gothic" panose="020B0502020202020204" pitchFamily="34" charset="0"/>
                        </a:rPr>
                        <a:t>MASCERCA FLORESTA</a:t>
                      </a:r>
                      <a:endParaRPr lang="es-CO" sz="1600">
                        <a:effectLst/>
                        <a:latin typeface="Century Gothic" panose="020B0502020202020204" pitchFamily="34" charset="0"/>
                        <a:ea typeface="Cambria" panose="02040503050406030204" pitchFamily="18" charset="0"/>
                      </a:endParaRPr>
                    </a:p>
                  </a:txBody>
                  <a:tcPr marL="68580" marR="68580" marT="0" marB="0" anchor="ctr"/>
                </a:tc>
                <a:tc>
                  <a:txBody>
                    <a:bodyPr/>
                    <a:lstStyle/>
                    <a:p>
                      <a:pPr algn="ctr">
                        <a:spcAft>
                          <a:spcPts val="0"/>
                        </a:spcAft>
                      </a:pPr>
                      <a:r>
                        <a:rPr lang="es-CO" sz="1400" dirty="0">
                          <a:effectLst/>
                          <a:latin typeface="Century Gothic" panose="020B0502020202020204" pitchFamily="34" charset="0"/>
                        </a:rPr>
                        <a:t>CASA DE GOBIERNO </a:t>
                      </a:r>
                      <a:r>
                        <a:rPr lang="es-CO" sz="1400" dirty="0" smtClean="0">
                          <a:effectLst/>
                          <a:latin typeface="Century Gothic" panose="020B0502020202020204" pitchFamily="34" charset="0"/>
                        </a:rPr>
                        <a:t>ALTAVISTA*</a:t>
                      </a:r>
                      <a:endParaRPr lang="es-CO" sz="1600" dirty="0">
                        <a:effectLst/>
                        <a:latin typeface="Century Gothic" panose="020B0502020202020204" pitchFamily="34" charset="0"/>
                        <a:ea typeface="Cambria" panose="02040503050406030204" pitchFamily="18" charset="0"/>
                      </a:endParaRPr>
                    </a:p>
                  </a:txBody>
                  <a:tcPr marL="68580" marR="68580" marT="0" marB="0" anchor="ctr"/>
                </a:tc>
              </a:tr>
              <a:tr h="469524">
                <a:tc>
                  <a:txBody>
                    <a:bodyPr/>
                    <a:lstStyle/>
                    <a:p>
                      <a:pPr algn="ctr">
                        <a:spcAft>
                          <a:spcPts val="0"/>
                        </a:spcAft>
                      </a:pPr>
                      <a:r>
                        <a:rPr lang="es-CO" sz="1400" dirty="0">
                          <a:effectLst/>
                          <a:latin typeface="Century Gothic" panose="020B0502020202020204" pitchFamily="34" charset="0"/>
                        </a:rPr>
                        <a:t>CASA DE GOBIERNO DE </a:t>
                      </a:r>
                      <a:r>
                        <a:rPr lang="es-CO" sz="1400" dirty="0" smtClean="0">
                          <a:effectLst/>
                          <a:latin typeface="Century Gothic" panose="020B0502020202020204" pitchFamily="34" charset="0"/>
                        </a:rPr>
                        <a:t>PALMITAS*</a:t>
                      </a:r>
                      <a:endParaRPr lang="es-CO" sz="1600" dirty="0">
                        <a:effectLst/>
                        <a:latin typeface="Century Gothic" panose="020B0502020202020204" pitchFamily="34" charset="0"/>
                        <a:ea typeface="Cambria" panose="02040503050406030204" pitchFamily="18" charset="0"/>
                      </a:endParaRPr>
                    </a:p>
                  </a:txBody>
                  <a:tcPr marL="68580" marR="68580" marT="0" marB="0" anchor="ctr"/>
                </a:tc>
                <a:tc>
                  <a:txBody>
                    <a:bodyPr/>
                    <a:lstStyle/>
                    <a:p>
                      <a:pPr algn="ctr">
                        <a:spcAft>
                          <a:spcPts val="0"/>
                        </a:spcAft>
                      </a:pPr>
                      <a:r>
                        <a:rPr lang="es-CO" sz="1400" dirty="0">
                          <a:effectLst/>
                          <a:latin typeface="Century Gothic" panose="020B0502020202020204" pitchFamily="34" charset="0"/>
                        </a:rPr>
                        <a:t>CASA DE GOBIERNO DE SAN ANTONIO DE </a:t>
                      </a:r>
                      <a:r>
                        <a:rPr lang="es-CO" sz="1400" dirty="0" smtClean="0">
                          <a:effectLst/>
                          <a:latin typeface="Century Gothic" panose="020B0502020202020204" pitchFamily="34" charset="0"/>
                        </a:rPr>
                        <a:t>PRADO*</a:t>
                      </a:r>
                      <a:endParaRPr lang="es-CO" sz="1600" dirty="0">
                        <a:effectLst/>
                        <a:latin typeface="Century Gothic" panose="020B0502020202020204" pitchFamily="34" charset="0"/>
                        <a:ea typeface="Cambria" panose="02040503050406030204" pitchFamily="18" charset="0"/>
                      </a:endParaRPr>
                    </a:p>
                  </a:txBody>
                  <a:tcPr marL="68580" marR="68580" marT="0" marB="0" anchor="ctr"/>
                </a:tc>
                <a:tc>
                  <a:txBody>
                    <a:bodyPr/>
                    <a:lstStyle/>
                    <a:p>
                      <a:pPr algn="ctr">
                        <a:spcAft>
                          <a:spcPts val="0"/>
                        </a:spcAft>
                      </a:pPr>
                      <a:r>
                        <a:rPr lang="es-CO" sz="1400" dirty="0">
                          <a:effectLst/>
                          <a:latin typeface="Century Gothic" panose="020B0502020202020204" pitchFamily="34" charset="0"/>
                        </a:rPr>
                        <a:t>CASA DE GOBIERNO DE SAN </a:t>
                      </a:r>
                      <a:r>
                        <a:rPr lang="es-CO" sz="1400" dirty="0" smtClean="0">
                          <a:effectLst/>
                          <a:latin typeface="Century Gothic" panose="020B0502020202020204" pitchFamily="34" charset="0"/>
                        </a:rPr>
                        <a:t>CRISTÓBAL*</a:t>
                      </a:r>
                      <a:endParaRPr lang="es-CO" sz="1600" dirty="0">
                        <a:effectLst/>
                        <a:latin typeface="Century Gothic" panose="020B0502020202020204" pitchFamily="34" charset="0"/>
                        <a:ea typeface="Cambria" panose="02040503050406030204" pitchFamily="18" charset="0"/>
                      </a:endParaRPr>
                    </a:p>
                  </a:txBody>
                  <a:tcPr marL="68580" marR="68580" marT="0" marB="0" anchor="ctr"/>
                </a:tc>
              </a:tr>
              <a:tr h="469524">
                <a:tc>
                  <a:txBody>
                    <a:bodyPr/>
                    <a:lstStyle/>
                    <a:p>
                      <a:pPr algn="ctr">
                        <a:spcAft>
                          <a:spcPts val="0"/>
                        </a:spcAft>
                      </a:pPr>
                      <a:r>
                        <a:rPr lang="es-CO" sz="1400" dirty="0">
                          <a:effectLst/>
                          <a:latin typeface="Century Gothic" panose="020B0502020202020204" pitchFamily="34" charset="0"/>
                        </a:rPr>
                        <a:t>CASA DE GOBIERNO DE SANTA </a:t>
                      </a:r>
                      <a:r>
                        <a:rPr lang="es-CO" sz="1400" dirty="0" smtClean="0">
                          <a:effectLst/>
                          <a:latin typeface="Century Gothic" panose="020B0502020202020204" pitchFamily="34" charset="0"/>
                        </a:rPr>
                        <a:t>ELENA*</a:t>
                      </a:r>
                      <a:endParaRPr lang="es-CO" sz="1600" dirty="0">
                        <a:effectLst/>
                        <a:latin typeface="Century Gothic" panose="020B0502020202020204" pitchFamily="34" charset="0"/>
                        <a:ea typeface="Cambria" panose="02040503050406030204" pitchFamily="18" charset="0"/>
                      </a:endParaRPr>
                    </a:p>
                  </a:txBody>
                  <a:tcPr marL="68580" marR="68580" marT="0" marB="0" anchor="ctr"/>
                </a:tc>
                <a:tc>
                  <a:txBody>
                    <a:bodyPr/>
                    <a:lstStyle/>
                    <a:p>
                      <a:pPr algn="ctr">
                        <a:spcAft>
                          <a:spcPts val="0"/>
                        </a:spcAft>
                      </a:pPr>
                      <a:r>
                        <a:rPr lang="es-CO" sz="1400" dirty="0">
                          <a:effectLst/>
                          <a:latin typeface="Century Gothic" panose="020B0502020202020204" pitchFamily="34" charset="0"/>
                        </a:rPr>
                        <a:t>CÁMARA DE COMERCIO DE MEDELLÍN</a:t>
                      </a:r>
                      <a:endParaRPr lang="es-CO" sz="1600" dirty="0">
                        <a:effectLst/>
                        <a:latin typeface="Century Gothic" panose="020B0502020202020204" pitchFamily="34" charset="0"/>
                        <a:ea typeface="Cambria" panose="02040503050406030204" pitchFamily="18" charset="0"/>
                      </a:endParaRPr>
                    </a:p>
                  </a:txBody>
                  <a:tcPr marL="68580" marR="68580" marT="0" marB="0" anchor="ctr"/>
                </a:tc>
                <a:tc>
                  <a:txBody>
                    <a:bodyPr/>
                    <a:lstStyle/>
                    <a:p>
                      <a:pPr algn="ctr">
                        <a:spcAft>
                          <a:spcPts val="0"/>
                        </a:spcAft>
                      </a:pPr>
                      <a:r>
                        <a:rPr lang="es-CO" sz="1400">
                          <a:effectLst/>
                          <a:latin typeface="Century Gothic" panose="020B0502020202020204" pitchFamily="34" charset="0"/>
                        </a:rPr>
                        <a:t>FENALCO</a:t>
                      </a:r>
                      <a:endParaRPr lang="es-CO" sz="1600">
                        <a:effectLst/>
                        <a:latin typeface="Century Gothic" panose="020B0502020202020204" pitchFamily="34" charset="0"/>
                        <a:ea typeface="Cambria" panose="02040503050406030204" pitchFamily="18" charset="0"/>
                      </a:endParaRPr>
                    </a:p>
                  </a:txBody>
                  <a:tcPr marL="68580" marR="68580" marT="0" marB="0" anchor="ctr"/>
                </a:tc>
              </a:tr>
              <a:tr h="443133">
                <a:tc>
                  <a:txBody>
                    <a:bodyPr/>
                    <a:lstStyle/>
                    <a:p>
                      <a:pPr algn="ctr">
                        <a:spcAft>
                          <a:spcPts val="0"/>
                        </a:spcAft>
                      </a:pPr>
                      <a:r>
                        <a:rPr lang="es-CO" sz="1400">
                          <a:effectLst/>
                          <a:latin typeface="Century Gothic" panose="020B0502020202020204" pitchFamily="34" charset="0"/>
                        </a:rPr>
                        <a:t>FLORIDA PARQUE COMERCIAL</a:t>
                      </a:r>
                      <a:endParaRPr lang="es-CO" sz="1600">
                        <a:effectLst/>
                        <a:latin typeface="Century Gothic" panose="020B0502020202020204" pitchFamily="34" charset="0"/>
                        <a:ea typeface="Cambria" panose="02040503050406030204" pitchFamily="18" charset="0"/>
                      </a:endParaRPr>
                    </a:p>
                  </a:txBody>
                  <a:tcPr marL="68580" marR="68580" marT="0" marB="0" anchor="ctr"/>
                </a:tc>
                <a:tc>
                  <a:txBody>
                    <a:bodyPr/>
                    <a:lstStyle/>
                    <a:p>
                      <a:pPr algn="ctr">
                        <a:spcAft>
                          <a:spcPts val="0"/>
                        </a:spcAft>
                      </a:pPr>
                      <a:r>
                        <a:rPr lang="es-CO" sz="1400" dirty="0">
                          <a:effectLst/>
                          <a:latin typeface="Century Gothic" panose="020B0502020202020204" pitchFamily="34" charset="0"/>
                        </a:rPr>
                        <a:t>AVENTURA CENTRO COMERCIAL</a:t>
                      </a:r>
                      <a:endParaRPr lang="es-CO" sz="1600" dirty="0">
                        <a:effectLst/>
                        <a:latin typeface="Century Gothic" panose="020B0502020202020204" pitchFamily="34" charset="0"/>
                        <a:ea typeface="Cambria" panose="02040503050406030204" pitchFamily="18" charset="0"/>
                      </a:endParaRPr>
                    </a:p>
                  </a:txBody>
                  <a:tcPr marL="68580" marR="68580" marT="0" marB="0" anchor="ctr"/>
                </a:tc>
                <a:tc>
                  <a:txBody>
                    <a:bodyPr/>
                    <a:lstStyle/>
                    <a:p>
                      <a:pPr algn="ctr">
                        <a:spcAft>
                          <a:spcPts val="0"/>
                        </a:spcAft>
                      </a:pPr>
                      <a:r>
                        <a:rPr lang="es-CO" sz="1400">
                          <a:effectLst/>
                          <a:latin typeface="Century Gothic" panose="020B0502020202020204" pitchFamily="34" charset="0"/>
                        </a:rPr>
                        <a:t>CENTRO COMERCIAL LA CENTRAL</a:t>
                      </a:r>
                      <a:endParaRPr lang="es-CO" sz="1600">
                        <a:effectLst/>
                        <a:latin typeface="Century Gothic" panose="020B0502020202020204" pitchFamily="34" charset="0"/>
                        <a:ea typeface="Cambria" panose="02040503050406030204" pitchFamily="18" charset="0"/>
                      </a:endParaRPr>
                    </a:p>
                  </a:txBody>
                  <a:tcPr marL="68580" marR="68580" marT="0" marB="0" anchor="ctr"/>
                </a:tc>
              </a:tr>
              <a:tr h="469524">
                <a:tc>
                  <a:txBody>
                    <a:bodyPr/>
                    <a:lstStyle/>
                    <a:p>
                      <a:pPr algn="ctr">
                        <a:spcAft>
                          <a:spcPts val="0"/>
                        </a:spcAft>
                      </a:pPr>
                      <a:r>
                        <a:rPr lang="es-CO" sz="1400">
                          <a:effectLst/>
                          <a:latin typeface="Century Gothic" panose="020B0502020202020204" pitchFamily="34" charset="0"/>
                        </a:rPr>
                        <a:t>CENTRO COMERCIAL MONTERREY</a:t>
                      </a:r>
                      <a:endParaRPr lang="es-CO" sz="1600">
                        <a:effectLst/>
                        <a:latin typeface="Century Gothic" panose="020B0502020202020204" pitchFamily="34" charset="0"/>
                        <a:ea typeface="Cambria" panose="02040503050406030204" pitchFamily="18" charset="0"/>
                      </a:endParaRPr>
                    </a:p>
                  </a:txBody>
                  <a:tcPr marL="68580" marR="68580" marT="0" marB="0" anchor="ctr"/>
                </a:tc>
                <a:tc>
                  <a:txBody>
                    <a:bodyPr/>
                    <a:lstStyle/>
                    <a:p>
                      <a:pPr algn="ctr">
                        <a:spcAft>
                          <a:spcPts val="0"/>
                        </a:spcAft>
                      </a:pPr>
                      <a:r>
                        <a:rPr lang="es-CO" sz="1400" dirty="0">
                          <a:effectLst/>
                          <a:latin typeface="Century Gothic" panose="020B0502020202020204" pitchFamily="34" charset="0"/>
                        </a:rPr>
                        <a:t>CENTRO COMERCIAL OVIEDO</a:t>
                      </a:r>
                      <a:endParaRPr lang="es-CO" sz="1600" dirty="0">
                        <a:effectLst/>
                        <a:latin typeface="Century Gothic" panose="020B0502020202020204" pitchFamily="34" charset="0"/>
                        <a:ea typeface="Cambria" panose="02040503050406030204" pitchFamily="18" charset="0"/>
                      </a:endParaRPr>
                    </a:p>
                  </a:txBody>
                  <a:tcPr marL="68580" marR="68580" marT="0" marB="0" anchor="ctr"/>
                </a:tc>
                <a:tc>
                  <a:txBody>
                    <a:bodyPr/>
                    <a:lstStyle/>
                    <a:p>
                      <a:pPr algn="ctr">
                        <a:spcAft>
                          <a:spcPts val="0"/>
                        </a:spcAft>
                      </a:pPr>
                      <a:r>
                        <a:rPr lang="es-CO" sz="1400" dirty="0">
                          <a:effectLst/>
                          <a:latin typeface="Century Gothic" panose="020B0502020202020204" pitchFamily="34" charset="0"/>
                        </a:rPr>
                        <a:t>CENTRO COMERCIAL PREMIUM PLAZA</a:t>
                      </a:r>
                      <a:endParaRPr lang="es-CO" sz="1600" dirty="0">
                        <a:effectLst/>
                        <a:latin typeface="Century Gothic" panose="020B0502020202020204" pitchFamily="34" charset="0"/>
                        <a:ea typeface="Cambria" panose="02040503050406030204" pitchFamily="18" charset="0"/>
                      </a:endParaRPr>
                    </a:p>
                  </a:txBody>
                  <a:tcPr marL="68580" marR="68580" marT="0" marB="0" anchor="ctr"/>
                </a:tc>
              </a:tr>
              <a:tr h="443133">
                <a:tc>
                  <a:txBody>
                    <a:bodyPr/>
                    <a:lstStyle/>
                    <a:p>
                      <a:pPr algn="ctr">
                        <a:spcAft>
                          <a:spcPts val="0"/>
                        </a:spcAft>
                      </a:pPr>
                      <a:r>
                        <a:rPr lang="es-CO" sz="1400">
                          <a:effectLst/>
                          <a:latin typeface="Century Gothic" panose="020B0502020202020204" pitchFamily="34" charset="0"/>
                        </a:rPr>
                        <a:t>CENTRO COMERCIAL SANDIEGO</a:t>
                      </a:r>
                      <a:endParaRPr lang="es-CO" sz="1600">
                        <a:effectLst/>
                        <a:latin typeface="Century Gothic" panose="020B0502020202020204" pitchFamily="34" charset="0"/>
                        <a:ea typeface="Cambria" panose="02040503050406030204" pitchFamily="18" charset="0"/>
                      </a:endParaRPr>
                    </a:p>
                  </a:txBody>
                  <a:tcPr marL="68580" marR="68580" marT="0" marB="0" anchor="ctr"/>
                </a:tc>
                <a:tc>
                  <a:txBody>
                    <a:bodyPr/>
                    <a:lstStyle/>
                    <a:p>
                      <a:pPr algn="ctr">
                        <a:spcAft>
                          <a:spcPts val="0"/>
                        </a:spcAft>
                      </a:pPr>
                      <a:r>
                        <a:rPr lang="es-CO" sz="1400" dirty="0">
                          <a:effectLst/>
                          <a:latin typeface="Century Gothic" panose="020B0502020202020204" pitchFamily="34" charset="0"/>
                        </a:rPr>
                        <a:t>CENTRO COMERCIAL UNICENTRO</a:t>
                      </a:r>
                      <a:endParaRPr lang="es-CO" sz="1600" dirty="0">
                        <a:effectLst/>
                        <a:latin typeface="Century Gothic" panose="020B0502020202020204" pitchFamily="34" charset="0"/>
                        <a:ea typeface="Cambria" panose="02040503050406030204" pitchFamily="18" charset="0"/>
                      </a:endParaRPr>
                    </a:p>
                  </a:txBody>
                  <a:tcPr marL="68580" marR="68580" marT="0" marB="0" anchor="ctr"/>
                </a:tc>
                <a:tc>
                  <a:txBody>
                    <a:bodyPr/>
                    <a:lstStyle/>
                    <a:p>
                      <a:pPr algn="ctr">
                        <a:spcAft>
                          <a:spcPts val="0"/>
                        </a:spcAft>
                      </a:pPr>
                      <a:r>
                        <a:rPr lang="es-CO" sz="1400" dirty="0">
                          <a:effectLst/>
                          <a:latin typeface="Century Gothic" panose="020B0502020202020204" pitchFamily="34" charset="0"/>
                        </a:rPr>
                        <a:t>EL TESORO PARQUE COMERCIAL</a:t>
                      </a:r>
                      <a:endParaRPr lang="es-CO" sz="1600" dirty="0">
                        <a:effectLst/>
                        <a:latin typeface="Century Gothic" panose="020B0502020202020204" pitchFamily="34" charset="0"/>
                        <a:ea typeface="Cambria" panose="02040503050406030204" pitchFamily="18" charset="0"/>
                      </a:endParaRPr>
                    </a:p>
                  </a:txBody>
                  <a:tcPr marL="68580" marR="68580" marT="0" marB="0" anchor="ctr"/>
                </a:tc>
              </a:tr>
              <a:tr h="443133">
                <a:tc gridSpan="3">
                  <a:txBody>
                    <a:bodyPr/>
                    <a:lstStyle/>
                    <a:p>
                      <a:pPr algn="r">
                        <a:spcAft>
                          <a:spcPts val="0"/>
                        </a:spcAft>
                      </a:pPr>
                      <a:r>
                        <a:rPr lang="es-CO" sz="1400" dirty="0" smtClean="0">
                          <a:effectLst/>
                          <a:latin typeface="Century Gothic" panose="020B0502020202020204" pitchFamily="34" charset="0"/>
                          <a:ea typeface="Cambria" panose="02040503050406030204" pitchFamily="18" charset="0"/>
                        </a:rPr>
                        <a:t>CENTRO</a:t>
                      </a:r>
                      <a:r>
                        <a:rPr lang="es-CO" sz="1400" baseline="0" dirty="0" smtClean="0">
                          <a:effectLst/>
                          <a:latin typeface="Century Gothic" panose="020B0502020202020204" pitchFamily="34" charset="0"/>
                          <a:ea typeface="Cambria" panose="02040503050406030204" pitchFamily="18" charset="0"/>
                        </a:rPr>
                        <a:t> COMERCIAL LOS MOLINOS</a:t>
                      </a:r>
                      <a:endParaRPr lang="es-CO" sz="1400" dirty="0">
                        <a:effectLst/>
                        <a:latin typeface="Century Gothic" panose="020B0502020202020204" pitchFamily="34" charset="0"/>
                        <a:ea typeface="Cambria" panose="02040503050406030204" pitchFamily="18" charset="0"/>
                      </a:endParaRPr>
                    </a:p>
                  </a:txBody>
                  <a:tcPr marL="68580" marR="68580" marT="0" marB="0" anchor="ctr"/>
                </a:tc>
                <a:tc hMerge="1">
                  <a:txBody>
                    <a:bodyPr/>
                    <a:lstStyle/>
                    <a:p>
                      <a:pPr algn="ctr">
                        <a:spcAft>
                          <a:spcPts val="0"/>
                        </a:spcAft>
                      </a:pPr>
                      <a:endParaRPr lang="es-CO" sz="1600">
                        <a:effectLst/>
                        <a:latin typeface="Century Gothic" panose="020B0502020202020204" pitchFamily="34" charset="0"/>
                        <a:ea typeface="Cambria" panose="02040503050406030204" pitchFamily="18" charset="0"/>
                      </a:endParaRPr>
                    </a:p>
                  </a:txBody>
                  <a:tcPr marL="68580" marR="68580" marT="0" marB="0" anchor="ctr"/>
                </a:tc>
                <a:tc hMerge="1">
                  <a:txBody>
                    <a:bodyPr/>
                    <a:lstStyle/>
                    <a:p>
                      <a:pPr algn="ctr">
                        <a:spcAft>
                          <a:spcPts val="0"/>
                        </a:spcAft>
                      </a:pPr>
                      <a:endParaRPr lang="es-CO" sz="1600" dirty="0">
                        <a:effectLst/>
                        <a:latin typeface="Century Gothic" panose="020B0502020202020204" pitchFamily="34" charset="0"/>
                        <a:ea typeface="Cambria" panose="02040503050406030204" pitchFamily="18" charset="0"/>
                      </a:endParaRPr>
                    </a:p>
                  </a:txBody>
                  <a:tcPr marL="68580" marR="68580" marT="0" marB="0" anchor="ctr"/>
                </a:tc>
              </a:tr>
            </a:tbl>
          </a:graphicData>
        </a:graphic>
      </p:graphicFrame>
      <p:sp>
        <p:nvSpPr>
          <p:cNvPr id="5" name="CuadroTexto 4"/>
          <p:cNvSpPr txBox="1"/>
          <p:nvPr/>
        </p:nvSpPr>
        <p:spPr>
          <a:xfrm>
            <a:off x="4529293" y="6187669"/>
            <a:ext cx="7617791" cy="707886"/>
          </a:xfrm>
          <a:prstGeom prst="rect">
            <a:avLst/>
          </a:prstGeom>
          <a:noFill/>
        </p:spPr>
        <p:txBody>
          <a:bodyPr wrap="none" rtlCol="0">
            <a:spAutoFit/>
          </a:bodyPr>
          <a:lstStyle/>
          <a:p>
            <a:r>
              <a:rPr lang="es-CO" sz="2000" dirty="0" smtClean="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*Se debe verificar fechas de Jornadas </a:t>
            </a:r>
          </a:p>
          <a:p>
            <a:r>
              <a:rPr lang="es-CO" sz="2000" dirty="0" smtClean="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rPr>
              <a:t>especiales de recepción de declaraciones en corregimientos</a:t>
            </a:r>
            <a:endParaRPr lang="es-CO" sz="2000" dirty="0">
              <a:solidFill>
                <a:schemeClr val="bg1"/>
              </a:solidFill>
              <a:effectLst>
                <a:outerShdw blurRad="38100" dist="38100" dir="2700000" algn="tl">
                  <a:srgbClr val="000000">
                    <a:alpha val="43137"/>
                  </a:srgbClr>
                </a:outerShdw>
              </a:effectLst>
              <a:latin typeface="Carter One" panose="03080802040405060005" pitchFamily="66" charset="0"/>
              <a:ea typeface="Carter One" panose="03080802040405060005" pitchFamily="66" charset="0"/>
            </a:endParaRPr>
          </a:p>
        </p:txBody>
      </p:sp>
    </p:spTree>
    <p:extLst>
      <p:ext uri="{BB962C8B-B14F-4D97-AF65-F5344CB8AC3E}">
        <p14:creationId xmlns:p14="http://schemas.microsoft.com/office/powerpoint/2010/main" val="1957770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Entrada manual 3"/>
          <p:cNvSpPr/>
          <p:nvPr/>
        </p:nvSpPr>
        <p:spPr>
          <a:xfrm>
            <a:off x="-187993" y="6101045"/>
            <a:ext cx="12563475" cy="1343025"/>
          </a:xfrm>
          <a:prstGeom prst="flowChartManualInput">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 name="Paralelogramo 4"/>
          <p:cNvSpPr/>
          <p:nvPr/>
        </p:nvSpPr>
        <p:spPr>
          <a:xfrm>
            <a:off x="3552824" y="-171450"/>
            <a:ext cx="9344025" cy="2190750"/>
          </a:xfrm>
          <a:prstGeom prst="parallelogram">
            <a:avLst/>
          </a:prstGeom>
          <a:solidFill>
            <a:srgbClr val="149CB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6" name="CuadroTexto 5"/>
          <p:cNvSpPr txBox="1"/>
          <p:nvPr/>
        </p:nvSpPr>
        <p:spPr>
          <a:xfrm>
            <a:off x="3951858" y="366233"/>
            <a:ext cx="8166018" cy="1323439"/>
          </a:xfrm>
          <a:prstGeom prst="rect">
            <a:avLst/>
          </a:prstGeom>
          <a:noFill/>
        </p:spPr>
        <p:txBody>
          <a:bodyPr wrap="none" rtlCol="0">
            <a:spAutoFit/>
          </a:bodyPr>
          <a:lstStyle/>
          <a:p>
            <a:r>
              <a:rPr lang="es-CO" sz="4000" dirty="0">
                <a:solidFill>
                  <a:schemeClr val="bg1"/>
                </a:solidFill>
                <a:latin typeface="Carter One" panose="03080802040405060005" pitchFamily="66" charset="0"/>
                <a:ea typeface="Carter One" panose="03080802040405060005" pitchFamily="66" charset="0"/>
              </a:rPr>
              <a:t>¿</a:t>
            </a:r>
            <a:r>
              <a:rPr lang="es-CO" sz="4000" dirty="0" smtClean="0">
                <a:solidFill>
                  <a:schemeClr val="bg1"/>
                </a:solidFill>
                <a:latin typeface="Carter One" panose="03080802040405060005" pitchFamily="66" charset="0"/>
                <a:ea typeface="Carter One" panose="03080802040405060005" pitchFamily="66" charset="0"/>
              </a:rPr>
              <a:t>Quienes NO están obligados a </a:t>
            </a:r>
          </a:p>
          <a:p>
            <a:r>
              <a:rPr lang="es-CO" sz="4000" dirty="0" smtClean="0">
                <a:solidFill>
                  <a:schemeClr val="bg1"/>
                </a:solidFill>
                <a:latin typeface="Carter One" panose="03080802040405060005" pitchFamily="66" charset="0"/>
                <a:ea typeface="Carter One" panose="03080802040405060005" pitchFamily="66" charset="0"/>
              </a:rPr>
              <a:t>presentar declaración de ICA?</a:t>
            </a:r>
            <a:endParaRPr lang="es-CO" sz="4000" dirty="0">
              <a:solidFill>
                <a:schemeClr val="bg1"/>
              </a:solidFill>
              <a:latin typeface="Carter One" panose="03080802040405060005" pitchFamily="66" charset="0"/>
              <a:ea typeface="Carter One" panose="03080802040405060005" pitchFamily="66" charset="0"/>
            </a:endParaRPr>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2950" y="2268198"/>
            <a:ext cx="3829050" cy="3829050"/>
          </a:xfrm>
          <a:prstGeom prst="rect">
            <a:avLst/>
          </a:prstGeom>
        </p:spPr>
      </p:pic>
      <p:sp>
        <p:nvSpPr>
          <p:cNvPr id="14" name="Rectángulo 13"/>
          <p:cNvSpPr/>
          <p:nvPr/>
        </p:nvSpPr>
        <p:spPr>
          <a:xfrm>
            <a:off x="428624" y="2163801"/>
            <a:ext cx="8344047" cy="3293209"/>
          </a:xfrm>
          <a:prstGeom prst="rect">
            <a:avLst/>
          </a:prstGeom>
        </p:spPr>
        <p:txBody>
          <a:bodyPr wrap="square">
            <a:spAutoFit/>
          </a:bodyPr>
          <a:lstStyle/>
          <a:p>
            <a:pPr marL="361950" indent="-276225">
              <a:buClr>
                <a:schemeClr val="accent4"/>
              </a:buClr>
            </a:pPr>
            <a:r>
              <a:rPr lang="es-ES" sz="2600" dirty="0">
                <a:solidFill>
                  <a:schemeClr val="accent4"/>
                </a:solidFill>
                <a:latin typeface="Carter One" panose="03080802040405060005" pitchFamily="66" charset="0"/>
                <a:ea typeface="Carter One" panose="03080802040405060005" pitchFamily="66" charset="0"/>
              </a:rPr>
              <a:t>1. </a:t>
            </a:r>
            <a:r>
              <a:rPr lang="es-ES" sz="2600" dirty="0" smtClean="0">
                <a:solidFill>
                  <a:schemeClr val="accent4"/>
                </a:solidFill>
                <a:latin typeface="Carter One" panose="03080802040405060005" pitchFamily="66" charset="0"/>
                <a:ea typeface="Carter One" panose="03080802040405060005" pitchFamily="66" charset="0"/>
              </a:rPr>
              <a:t> </a:t>
            </a:r>
            <a:r>
              <a:rPr lang="es-ES" sz="2600" dirty="0" smtClean="0">
                <a:solidFill>
                  <a:srgbClr val="000000"/>
                </a:solidFill>
                <a:latin typeface="Century Gothic" panose="020B0502020202020204" pitchFamily="34" charset="0"/>
              </a:rPr>
              <a:t>Las </a:t>
            </a:r>
            <a:r>
              <a:rPr lang="es-ES" sz="2600" dirty="0">
                <a:solidFill>
                  <a:srgbClr val="000000"/>
                </a:solidFill>
                <a:latin typeface="Century Gothic" panose="020B0502020202020204" pitchFamily="34" charset="0"/>
              </a:rPr>
              <a:t>personas naturales, jurídicas o sociedades de hecho que </a:t>
            </a:r>
            <a:r>
              <a:rPr lang="es-ES" sz="2600" dirty="0">
                <a:solidFill>
                  <a:schemeClr val="accent4"/>
                </a:solidFill>
                <a:latin typeface="Carter One" panose="03080802040405060005" pitchFamily="66" charset="0"/>
                <a:ea typeface="Carter One" panose="03080802040405060005" pitchFamily="66" charset="0"/>
              </a:rPr>
              <a:t>únicamente</a:t>
            </a:r>
            <a:r>
              <a:rPr lang="es-ES" sz="2600" dirty="0">
                <a:solidFill>
                  <a:srgbClr val="000000"/>
                </a:solidFill>
                <a:latin typeface="Century Gothic" panose="020B0502020202020204" pitchFamily="34" charset="0"/>
              </a:rPr>
              <a:t> desarrollen actividades consideradas de prohibido </a:t>
            </a:r>
            <a:r>
              <a:rPr lang="es-ES" sz="2600" dirty="0" smtClean="0">
                <a:solidFill>
                  <a:srgbClr val="000000"/>
                </a:solidFill>
                <a:latin typeface="Century Gothic" panose="020B0502020202020204" pitchFamily="34" charset="0"/>
              </a:rPr>
              <a:t>gravamen.</a:t>
            </a:r>
            <a:endParaRPr lang="es-ES" sz="2600" dirty="0">
              <a:solidFill>
                <a:srgbClr val="000000"/>
              </a:solidFill>
              <a:latin typeface="Century Gothic" panose="020B0502020202020204" pitchFamily="34" charset="0"/>
            </a:endParaRPr>
          </a:p>
          <a:p>
            <a:pPr marL="361950" indent="-276225">
              <a:buClr>
                <a:schemeClr val="accent4"/>
              </a:buClr>
            </a:pPr>
            <a:endParaRPr lang="es-ES" sz="2600" dirty="0">
              <a:solidFill>
                <a:srgbClr val="000000"/>
              </a:solidFill>
              <a:latin typeface="Century Gothic" panose="020B0502020202020204" pitchFamily="34" charset="0"/>
            </a:endParaRPr>
          </a:p>
          <a:p>
            <a:pPr marL="361950" indent="-276225">
              <a:buClr>
                <a:schemeClr val="accent4"/>
              </a:buClr>
            </a:pPr>
            <a:r>
              <a:rPr lang="es-ES" sz="2600" dirty="0">
                <a:solidFill>
                  <a:schemeClr val="accent4"/>
                </a:solidFill>
                <a:latin typeface="Carter One" panose="03080802040405060005" pitchFamily="66" charset="0"/>
                <a:ea typeface="Carter One" panose="03080802040405060005" pitchFamily="66" charset="0"/>
              </a:rPr>
              <a:t>2. </a:t>
            </a:r>
            <a:r>
              <a:rPr lang="es-ES" sz="2600" dirty="0">
                <a:solidFill>
                  <a:srgbClr val="000000"/>
                </a:solidFill>
                <a:latin typeface="Century Gothic" panose="020B0502020202020204" pitchFamily="34" charset="0"/>
              </a:rPr>
              <a:t>Los contribuyentes del régimen simplificado de Industria y Comercio.</a:t>
            </a:r>
          </a:p>
          <a:p>
            <a:pPr marL="361950" indent="-276225">
              <a:buClr>
                <a:schemeClr val="accent4"/>
              </a:buClr>
            </a:pPr>
            <a:endParaRPr lang="es-ES" sz="26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609131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61016" y="4053526"/>
            <a:ext cx="6275011" cy="2804474"/>
          </a:xfrm>
        </p:spPr>
      </p:pic>
      <p:sp>
        <p:nvSpPr>
          <p:cNvPr id="4" name="AutoShape 2" descr="Resultado de imagen para exenc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Rectángulo 5"/>
          <p:cNvSpPr/>
          <p:nvPr/>
        </p:nvSpPr>
        <p:spPr>
          <a:xfrm rot="341355">
            <a:off x="-1442302" y="6296923"/>
            <a:ext cx="11356157" cy="1578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7" name="Paralelogramo 6"/>
          <p:cNvSpPr/>
          <p:nvPr/>
        </p:nvSpPr>
        <p:spPr>
          <a:xfrm>
            <a:off x="-1760875" y="-732029"/>
            <a:ext cx="13164457" cy="1597194"/>
          </a:xfrm>
          <a:prstGeom prst="parallelogram">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8" name="CuadroTexto 7"/>
          <p:cNvSpPr txBox="1"/>
          <p:nvPr/>
        </p:nvSpPr>
        <p:spPr>
          <a:xfrm>
            <a:off x="155575" y="66568"/>
            <a:ext cx="9711376" cy="707886"/>
          </a:xfrm>
          <a:prstGeom prst="rect">
            <a:avLst/>
          </a:prstGeom>
          <a:noFill/>
        </p:spPr>
        <p:txBody>
          <a:bodyPr wrap="square" rtlCol="0">
            <a:spAutoFit/>
          </a:bodyPr>
          <a:lstStyle/>
          <a:p>
            <a:r>
              <a:rPr lang="es" sz="4000" dirty="0" smtClean="0">
                <a:latin typeface="Carter One" panose="03080802040405060005" pitchFamily="66" charset="0"/>
                <a:ea typeface="Carter One" panose="03080802040405060005" pitchFamily="66" charset="0"/>
              </a:rPr>
              <a:t>Contribuyentes exentos de ICA</a:t>
            </a:r>
          </a:p>
        </p:txBody>
      </p:sp>
      <p:sp>
        <p:nvSpPr>
          <p:cNvPr id="9" name="Marcador de contenido 2"/>
          <p:cNvSpPr txBox="1">
            <a:spLocks/>
          </p:cNvSpPr>
          <p:nvPr/>
        </p:nvSpPr>
        <p:spPr>
          <a:xfrm>
            <a:off x="270527" y="865165"/>
            <a:ext cx="10972800" cy="48635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400" indent="0">
              <a:spcBef>
                <a:spcPts val="0"/>
              </a:spcBef>
              <a:buClr>
                <a:schemeClr val="accent6"/>
              </a:buClr>
              <a:buNone/>
            </a:pPr>
            <a:r>
              <a:rPr lang="es-ES" sz="1000" kern="0" dirty="0" smtClean="0">
                <a:solidFill>
                  <a:srgbClr val="FFFFFF"/>
                </a:solidFill>
                <a:latin typeface="Century Gothic" panose="020B0502020202020204" pitchFamily="34" charset="0"/>
              </a:rPr>
              <a:t>Para ser consideradas exentas sus actividades, deben ser </a:t>
            </a:r>
            <a:r>
              <a:rPr lang="es-ES" sz="1000" b="1" kern="0" dirty="0" smtClean="0">
                <a:solidFill>
                  <a:srgbClr val="FFFFFF"/>
                </a:solidFill>
                <a:latin typeface="Century Gothic" panose="020B0502020202020204" pitchFamily="34" charset="0"/>
              </a:rPr>
              <a:t>reconocidos así por la Subsecretaría de Ingresos mediante acto administrativo</a:t>
            </a:r>
            <a:r>
              <a:rPr lang="es-ES" sz="1000" kern="0" dirty="0" smtClean="0">
                <a:solidFill>
                  <a:srgbClr val="FFFFFF"/>
                </a:solidFill>
                <a:latin typeface="Century Gothic" panose="020B0502020202020204" pitchFamily="34" charset="0"/>
              </a:rPr>
              <a:t>, pero en todo caso deben continuar cumpliendo con su obligación de declarar</a:t>
            </a:r>
          </a:p>
          <a:p>
            <a:pPr marL="4400" indent="0">
              <a:spcBef>
                <a:spcPts val="0"/>
              </a:spcBef>
              <a:buClr>
                <a:schemeClr val="accent6"/>
              </a:buClr>
              <a:buNone/>
            </a:pPr>
            <a:endParaRPr lang="es-ES" sz="1000" kern="0" dirty="0">
              <a:solidFill>
                <a:srgbClr val="FFFFFF"/>
              </a:solidFill>
              <a:latin typeface="Century Gothic" panose="020B0502020202020204" pitchFamily="34" charset="0"/>
            </a:endParaRPr>
          </a:p>
          <a:p>
            <a:pPr marL="360000" indent="-355600">
              <a:spcBef>
                <a:spcPts val="0"/>
              </a:spcBef>
              <a:buClr>
                <a:schemeClr val="accent6"/>
              </a:buClr>
            </a:pPr>
            <a:r>
              <a:rPr lang="es-ES" sz="1000" kern="0" dirty="0" smtClean="0">
                <a:solidFill>
                  <a:srgbClr val="FFFFFF"/>
                </a:solidFill>
                <a:latin typeface="Century Gothic" panose="020B0502020202020204" pitchFamily="34" charset="0"/>
              </a:rPr>
              <a:t>Las </a:t>
            </a:r>
            <a:r>
              <a:rPr lang="es-ES" sz="1000" kern="0" dirty="0">
                <a:solidFill>
                  <a:srgbClr val="FFFFFF"/>
                </a:solidFill>
                <a:latin typeface="Century Gothic" panose="020B0502020202020204" pitchFamily="34" charset="0"/>
              </a:rPr>
              <a:t>Entidades sin ánimo de lucro que presten el servicio </a:t>
            </a:r>
            <a:r>
              <a:rPr lang="es-ES" sz="1000" kern="0" dirty="0" smtClean="0">
                <a:solidFill>
                  <a:srgbClr val="FFFFFF"/>
                </a:solidFill>
                <a:latin typeface="Century Gothic" panose="020B0502020202020204" pitchFamily="34" charset="0"/>
              </a:rPr>
              <a:t> de </a:t>
            </a:r>
            <a:r>
              <a:rPr lang="es-ES" sz="1000" kern="0" dirty="0">
                <a:solidFill>
                  <a:srgbClr val="FFFFFF"/>
                </a:solidFill>
                <a:latin typeface="Century Gothic" panose="020B0502020202020204" pitchFamily="34" charset="0"/>
              </a:rPr>
              <a:t>Educación Superior, debidamente reconocidas </a:t>
            </a:r>
            <a:r>
              <a:rPr lang="es-ES" sz="1000" kern="0" dirty="0" smtClean="0">
                <a:solidFill>
                  <a:srgbClr val="FFFFFF"/>
                </a:solidFill>
                <a:latin typeface="Century Gothic" panose="020B0502020202020204" pitchFamily="34" charset="0"/>
              </a:rPr>
              <a:t>por el </a:t>
            </a:r>
            <a:r>
              <a:rPr lang="es-ES" sz="1000" kern="0" dirty="0">
                <a:solidFill>
                  <a:srgbClr val="FFFFFF"/>
                </a:solidFill>
                <a:latin typeface="Century Gothic" panose="020B0502020202020204" pitchFamily="34" charset="0"/>
              </a:rPr>
              <a:t>Ministerio de Educación </a:t>
            </a:r>
            <a:r>
              <a:rPr lang="es-ES" sz="1000" kern="0" dirty="0" smtClean="0">
                <a:solidFill>
                  <a:srgbClr val="FFFFFF"/>
                </a:solidFill>
                <a:latin typeface="Century Gothic" panose="020B0502020202020204" pitchFamily="34" charset="0"/>
              </a:rPr>
              <a:t>Nacional, </a:t>
            </a:r>
            <a:r>
              <a:rPr lang="es-ES" sz="1000" kern="0" dirty="0">
                <a:solidFill>
                  <a:srgbClr val="FFFFFF"/>
                </a:solidFill>
                <a:latin typeface="Century Gothic" panose="020B0502020202020204" pitchFamily="34" charset="0"/>
              </a:rPr>
              <a:t>en cuanto a los ingresos </a:t>
            </a:r>
            <a:r>
              <a:rPr lang="es-ES" sz="1000" kern="0" dirty="0" smtClean="0">
                <a:solidFill>
                  <a:srgbClr val="FFFFFF"/>
                </a:solidFill>
                <a:latin typeface="Century Gothic" panose="020B0502020202020204" pitchFamily="34" charset="0"/>
              </a:rPr>
              <a:t>que obtengan </a:t>
            </a:r>
            <a:r>
              <a:rPr lang="es-ES" sz="1000" kern="0" dirty="0">
                <a:solidFill>
                  <a:srgbClr val="FFFFFF"/>
                </a:solidFill>
                <a:latin typeface="Century Gothic" panose="020B0502020202020204" pitchFamily="34" charset="0"/>
              </a:rPr>
              <a:t>por la prestación de los servicios </a:t>
            </a:r>
            <a:r>
              <a:rPr lang="es-ES" sz="1000" kern="0" dirty="0" smtClean="0">
                <a:solidFill>
                  <a:srgbClr val="FFFFFF"/>
                </a:solidFill>
                <a:latin typeface="Century Gothic" panose="020B0502020202020204" pitchFamily="34" charset="0"/>
              </a:rPr>
              <a:t>educativos.</a:t>
            </a:r>
          </a:p>
          <a:p>
            <a:pPr marL="4400" indent="0">
              <a:spcBef>
                <a:spcPts val="0"/>
              </a:spcBef>
              <a:buClr>
                <a:schemeClr val="accent6"/>
              </a:buClr>
              <a:buNone/>
            </a:pPr>
            <a:endParaRPr lang="es-ES" sz="1000" kern="0" dirty="0" smtClean="0">
              <a:solidFill>
                <a:srgbClr val="FFFFFF"/>
              </a:solidFill>
              <a:latin typeface="Century Gothic" panose="020B0502020202020204" pitchFamily="34" charset="0"/>
            </a:endParaRPr>
          </a:p>
          <a:p>
            <a:pPr marL="360000" indent="-355600">
              <a:spcBef>
                <a:spcPts val="0"/>
              </a:spcBef>
              <a:buClr>
                <a:schemeClr val="accent6"/>
              </a:buClr>
            </a:pPr>
            <a:r>
              <a:rPr lang="es-ES" sz="1000" kern="0" dirty="0" smtClean="0">
                <a:solidFill>
                  <a:srgbClr val="FFFFFF"/>
                </a:solidFill>
                <a:latin typeface="Century Gothic" panose="020B0502020202020204" pitchFamily="34" charset="0"/>
              </a:rPr>
              <a:t>Las </a:t>
            </a:r>
            <a:r>
              <a:rPr lang="es-ES" sz="1000" kern="0" dirty="0">
                <a:solidFill>
                  <a:srgbClr val="FFFFFF"/>
                </a:solidFill>
                <a:latin typeface="Century Gothic" panose="020B0502020202020204" pitchFamily="34" charset="0"/>
              </a:rPr>
              <a:t>Entidades Públicas del orden Municipal </a:t>
            </a:r>
            <a:r>
              <a:rPr lang="es-ES" sz="1000" kern="0" dirty="0" smtClean="0">
                <a:solidFill>
                  <a:srgbClr val="FFFFFF"/>
                </a:solidFill>
                <a:latin typeface="Century Gothic" panose="020B0502020202020204" pitchFamily="34" charset="0"/>
              </a:rPr>
              <a:t>que realicen </a:t>
            </a:r>
            <a:r>
              <a:rPr lang="es-ES" sz="1000" kern="0" dirty="0">
                <a:solidFill>
                  <a:srgbClr val="FFFFFF"/>
                </a:solidFill>
                <a:latin typeface="Century Gothic" panose="020B0502020202020204" pitchFamily="34" charset="0"/>
              </a:rPr>
              <a:t>actividades de </a:t>
            </a:r>
            <a:r>
              <a:rPr lang="es-ES" sz="1000" kern="0" dirty="0" smtClean="0">
                <a:solidFill>
                  <a:srgbClr val="FFFFFF"/>
                </a:solidFill>
                <a:latin typeface="Century Gothic" panose="020B0502020202020204" pitchFamily="34" charset="0"/>
              </a:rPr>
              <a:t>recreación </a:t>
            </a:r>
            <a:r>
              <a:rPr lang="es-ES" sz="1000" kern="0" dirty="0">
                <a:solidFill>
                  <a:srgbClr val="FFFFFF"/>
                </a:solidFill>
                <a:latin typeface="Century Gothic" panose="020B0502020202020204" pitchFamily="34" charset="0"/>
              </a:rPr>
              <a:t>en cuanto a los </a:t>
            </a:r>
            <a:r>
              <a:rPr lang="es-ES" sz="1000" kern="0" dirty="0" smtClean="0">
                <a:solidFill>
                  <a:srgbClr val="FFFFFF"/>
                </a:solidFill>
                <a:latin typeface="Century Gothic" panose="020B0502020202020204" pitchFamily="34" charset="0"/>
              </a:rPr>
              <a:t>ingresos que </a:t>
            </a:r>
            <a:r>
              <a:rPr lang="es-ES" sz="1000" kern="0" dirty="0">
                <a:solidFill>
                  <a:srgbClr val="FFFFFF"/>
                </a:solidFill>
                <a:latin typeface="Century Gothic" panose="020B0502020202020204" pitchFamily="34" charset="0"/>
              </a:rPr>
              <a:t>obtengan por la prestación de los servicios </a:t>
            </a:r>
            <a:r>
              <a:rPr lang="es-ES" sz="1000" kern="0" dirty="0" smtClean="0">
                <a:solidFill>
                  <a:srgbClr val="FFFFFF"/>
                </a:solidFill>
                <a:latin typeface="Century Gothic" panose="020B0502020202020204" pitchFamily="34" charset="0"/>
              </a:rPr>
              <a:t>de recreación.</a:t>
            </a:r>
          </a:p>
          <a:p>
            <a:pPr marL="4400" indent="0">
              <a:spcBef>
                <a:spcPts val="0"/>
              </a:spcBef>
              <a:buClr>
                <a:schemeClr val="accent6"/>
              </a:buClr>
              <a:buNone/>
            </a:pPr>
            <a:endParaRPr lang="es-ES" sz="1000" kern="0" dirty="0">
              <a:solidFill>
                <a:srgbClr val="FFFFFF"/>
              </a:solidFill>
              <a:latin typeface="Century Gothic" panose="020B0502020202020204" pitchFamily="34" charset="0"/>
            </a:endParaRPr>
          </a:p>
          <a:p>
            <a:pPr marL="360000" indent="-355600">
              <a:spcBef>
                <a:spcPts val="0"/>
              </a:spcBef>
              <a:buClr>
                <a:schemeClr val="accent6"/>
              </a:buClr>
            </a:pPr>
            <a:r>
              <a:rPr lang="es-ES" sz="1000" kern="0" dirty="0" smtClean="0">
                <a:solidFill>
                  <a:srgbClr val="FFFFFF"/>
                </a:solidFill>
                <a:latin typeface="Century Gothic" panose="020B0502020202020204" pitchFamily="34" charset="0"/>
              </a:rPr>
              <a:t>Los </a:t>
            </a:r>
            <a:r>
              <a:rPr lang="es-ES" sz="1000" kern="0" dirty="0">
                <a:solidFill>
                  <a:srgbClr val="FFFFFF"/>
                </a:solidFill>
                <a:latin typeface="Century Gothic" panose="020B0502020202020204" pitchFamily="34" charset="0"/>
              </a:rPr>
              <a:t>venteros ambulantes y </a:t>
            </a:r>
            <a:r>
              <a:rPr lang="es-ES" sz="1000" kern="0" dirty="0" smtClean="0">
                <a:solidFill>
                  <a:srgbClr val="FFFFFF"/>
                </a:solidFill>
                <a:latin typeface="Century Gothic" panose="020B0502020202020204" pitchFamily="34" charset="0"/>
              </a:rPr>
              <a:t>estacionarios.</a:t>
            </a:r>
          </a:p>
          <a:p>
            <a:pPr marL="4400" indent="0">
              <a:spcBef>
                <a:spcPts val="0"/>
              </a:spcBef>
              <a:buClr>
                <a:schemeClr val="accent6"/>
              </a:buClr>
              <a:buNone/>
            </a:pPr>
            <a:endParaRPr lang="es-ES" sz="1000" kern="0" dirty="0">
              <a:solidFill>
                <a:srgbClr val="FFFFFF"/>
              </a:solidFill>
              <a:latin typeface="Century Gothic" panose="020B0502020202020204" pitchFamily="34" charset="0"/>
            </a:endParaRPr>
          </a:p>
          <a:p>
            <a:pPr marL="360000" indent="-355600">
              <a:spcBef>
                <a:spcPts val="0"/>
              </a:spcBef>
              <a:buClr>
                <a:schemeClr val="accent6"/>
              </a:buClr>
            </a:pPr>
            <a:r>
              <a:rPr lang="es-ES" sz="1000" kern="0" dirty="0" smtClean="0">
                <a:solidFill>
                  <a:srgbClr val="FFFFFF"/>
                </a:solidFill>
                <a:latin typeface="Century Gothic" panose="020B0502020202020204" pitchFamily="34" charset="0"/>
              </a:rPr>
              <a:t>Las </a:t>
            </a:r>
            <a:r>
              <a:rPr lang="es-ES" sz="1000" kern="0" dirty="0">
                <a:solidFill>
                  <a:srgbClr val="FFFFFF"/>
                </a:solidFill>
                <a:latin typeface="Century Gothic" panose="020B0502020202020204" pitchFamily="34" charset="0"/>
              </a:rPr>
              <a:t>entidades del Estado cuyo objeto social </a:t>
            </a:r>
            <a:r>
              <a:rPr lang="es-ES" sz="1000" kern="0" dirty="0" smtClean="0">
                <a:solidFill>
                  <a:srgbClr val="FFFFFF"/>
                </a:solidFill>
                <a:latin typeface="Century Gothic" panose="020B0502020202020204" pitchFamily="34" charset="0"/>
              </a:rPr>
              <a:t>sea la </a:t>
            </a:r>
            <a:r>
              <a:rPr lang="es-ES" sz="1000" kern="0" dirty="0">
                <a:solidFill>
                  <a:srgbClr val="FFFFFF"/>
                </a:solidFill>
                <a:latin typeface="Century Gothic" panose="020B0502020202020204" pitchFamily="34" charset="0"/>
              </a:rPr>
              <a:t>promoción de la Educación Superior a través </a:t>
            </a:r>
            <a:r>
              <a:rPr lang="es-ES" sz="1000" kern="0" dirty="0" smtClean="0">
                <a:solidFill>
                  <a:srgbClr val="FFFFFF"/>
                </a:solidFill>
                <a:latin typeface="Century Gothic" panose="020B0502020202020204" pitchFamily="34" charset="0"/>
              </a:rPr>
              <a:t>del otorgamiento </a:t>
            </a:r>
            <a:r>
              <a:rPr lang="es-ES" sz="1000" kern="0" dirty="0">
                <a:solidFill>
                  <a:srgbClr val="FFFFFF"/>
                </a:solidFill>
                <a:latin typeface="Century Gothic" panose="020B0502020202020204" pitchFamily="34" charset="0"/>
              </a:rPr>
              <a:t>de créditos </a:t>
            </a:r>
            <a:r>
              <a:rPr lang="es-ES" sz="1000" kern="0" dirty="0" smtClean="0">
                <a:solidFill>
                  <a:srgbClr val="FFFFFF"/>
                </a:solidFill>
                <a:latin typeface="Century Gothic" panose="020B0502020202020204" pitchFamily="34" charset="0"/>
              </a:rPr>
              <a:t>educativos, siempre que </a:t>
            </a:r>
            <a:r>
              <a:rPr lang="es-ES" sz="1000" kern="0" dirty="0">
                <a:solidFill>
                  <a:srgbClr val="FFFFFF"/>
                </a:solidFill>
                <a:latin typeface="Century Gothic" panose="020B0502020202020204" pitchFamily="34" charset="0"/>
              </a:rPr>
              <a:t>el monto del impuesto de Industria y Comercio </a:t>
            </a:r>
            <a:r>
              <a:rPr lang="es-ES" sz="1000" kern="0" dirty="0" smtClean="0">
                <a:solidFill>
                  <a:srgbClr val="FFFFFF"/>
                </a:solidFill>
                <a:latin typeface="Century Gothic" panose="020B0502020202020204" pitchFamily="34" charset="0"/>
              </a:rPr>
              <a:t>se aplique </a:t>
            </a:r>
            <a:r>
              <a:rPr lang="es-ES" sz="1000" kern="0" dirty="0">
                <a:solidFill>
                  <a:srgbClr val="FFFFFF"/>
                </a:solidFill>
                <a:latin typeface="Century Gothic" panose="020B0502020202020204" pitchFamily="34" charset="0"/>
              </a:rPr>
              <a:t>al valor del capital adeudado por </a:t>
            </a:r>
            <a:r>
              <a:rPr lang="es-ES" sz="1000" kern="0" dirty="0" smtClean="0">
                <a:solidFill>
                  <a:srgbClr val="FFFFFF"/>
                </a:solidFill>
                <a:latin typeface="Century Gothic" panose="020B0502020202020204" pitchFamily="34" charset="0"/>
              </a:rPr>
              <a:t>egresados de </a:t>
            </a:r>
            <a:r>
              <a:rPr lang="es-ES" sz="1000" kern="0" dirty="0">
                <a:solidFill>
                  <a:srgbClr val="FFFFFF"/>
                </a:solidFill>
                <a:latin typeface="Century Gothic" panose="020B0502020202020204" pitchFamily="34" charset="0"/>
              </a:rPr>
              <a:t>los estratos 1, 2 y 3, de Universidades ubicadas </a:t>
            </a:r>
            <a:r>
              <a:rPr lang="es-ES" sz="1000" kern="0" dirty="0" smtClean="0">
                <a:solidFill>
                  <a:srgbClr val="FFFFFF"/>
                </a:solidFill>
                <a:latin typeface="Century Gothic" panose="020B0502020202020204" pitchFamily="34" charset="0"/>
              </a:rPr>
              <a:t>en la </a:t>
            </a:r>
            <a:r>
              <a:rPr lang="es-ES" sz="1000" kern="0" dirty="0">
                <a:solidFill>
                  <a:srgbClr val="FFFFFF"/>
                </a:solidFill>
                <a:latin typeface="Century Gothic" panose="020B0502020202020204" pitchFamily="34" charset="0"/>
              </a:rPr>
              <a:t>ciudad de Medellín, residenciados en ésta y que </a:t>
            </a:r>
            <a:r>
              <a:rPr lang="es-ES" sz="1000" kern="0" dirty="0" smtClean="0">
                <a:solidFill>
                  <a:srgbClr val="FFFFFF"/>
                </a:solidFill>
                <a:latin typeface="Century Gothic" panose="020B0502020202020204" pitchFamily="34" charset="0"/>
              </a:rPr>
              <a:t>se encuentren </a:t>
            </a:r>
            <a:r>
              <a:rPr lang="es-ES" sz="1000" kern="0" dirty="0">
                <a:solidFill>
                  <a:srgbClr val="FFFFFF"/>
                </a:solidFill>
                <a:latin typeface="Century Gothic" panose="020B0502020202020204" pitchFamily="34" charset="0"/>
              </a:rPr>
              <a:t>en mora</a:t>
            </a:r>
            <a:r>
              <a:rPr lang="es-ES" sz="1000" kern="0" dirty="0" smtClean="0">
                <a:solidFill>
                  <a:srgbClr val="FFFFFF"/>
                </a:solidFill>
                <a:latin typeface="Century Gothic" panose="020B0502020202020204" pitchFamily="34" charset="0"/>
              </a:rPr>
              <a:t>.</a:t>
            </a:r>
          </a:p>
          <a:p>
            <a:pPr marL="360000" indent="-355600">
              <a:spcBef>
                <a:spcPts val="0"/>
              </a:spcBef>
              <a:buClr>
                <a:schemeClr val="accent6"/>
              </a:buClr>
            </a:pPr>
            <a:endParaRPr lang="es-ES" sz="1000" kern="0" dirty="0">
              <a:solidFill>
                <a:srgbClr val="FFFFFF"/>
              </a:solidFill>
              <a:latin typeface="Century Gothic" panose="020B0502020202020204" pitchFamily="34" charset="0"/>
            </a:endParaRPr>
          </a:p>
          <a:p>
            <a:pPr marL="360000" indent="-355600">
              <a:spcBef>
                <a:spcPts val="0"/>
              </a:spcBef>
              <a:buClr>
                <a:schemeClr val="accent6"/>
              </a:buClr>
            </a:pPr>
            <a:r>
              <a:rPr lang="es-ES" sz="1000" kern="0" dirty="0" smtClean="0">
                <a:solidFill>
                  <a:srgbClr val="FFFFFF"/>
                </a:solidFill>
                <a:latin typeface="Century Gothic" panose="020B0502020202020204" pitchFamily="34" charset="0"/>
              </a:rPr>
              <a:t>Las </a:t>
            </a:r>
            <a:r>
              <a:rPr lang="es-ES" sz="1000" kern="0" dirty="0">
                <a:solidFill>
                  <a:srgbClr val="FFFFFF"/>
                </a:solidFill>
                <a:latin typeface="Century Gothic" panose="020B0502020202020204" pitchFamily="34" charset="0"/>
              </a:rPr>
              <a:t>actividades realizadas por la </a:t>
            </a:r>
            <a:r>
              <a:rPr lang="es-ES" sz="1000" kern="0" dirty="0" smtClean="0">
                <a:solidFill>
                  <a:srgbClr val="FFFFFF"/>
                </a:solidFill>
                <a:latin typeface="Century Gothic" panose="020B0502020202020204" pitchFamily="34" charset="0"/>
              </a:rPr>
              <a:t>implementación de </a:t>
            </a:r>
            <a:r>
              <a:rPr lang="es-ES" sz="1000" kern="0" dirty="0">
                <a:solidFill>
                  <a:srgbClr val="FFFFFF"/>
                </a:solidFill>
                <a:latin typeface="Century Gothic" panose="020B0502020202020204" pitchFamily="34" charset="0"/>
              </a:rPr>
              <a:t>usos asociados a los </a:t>
            </a:r>
            <a:r>
              <a:rPr lang="es-ES" sz="1000" kern="0" dirty="0" err="1">
                <a:solidFill>
                  <a:srgbClr val="FFFFFF"/>
                </a:solidFill>
                <a:latin typeface="Century Gothic" panose="020B0502020202020204" pitchFamily="34" charset="0"/>
              </a:rPr>
              <a:t>cluster</a:t>
            </a:r>
            <a:r>
              <a:rPr lang="es-ES" sz="1000" kern="0" dirty="0">
                <a:solidFill>
                  <a:srgbClr val="FFFFFF"/>
                </a:solidFill>
                <a:latin typeface="Century Gothic" panose="020B0502020202020204" pitchFamily="34" charset="0"/>
              </a:rPr>
              <a:t> textil de diseño </a:t>
            </a:r>
            <a:r>
              <a:rPr lang="es-ES" sz="1000" kern="0" dirty="0" smtClean="0">
                <a:solidFill>
                  <a:srgbClr val="FFFFFF"/>
                </a:solidFill>
                <a:latin typeface="Century Gothic" panose="020B0502020202020204" pitchFamily="34" charset="0"/>
              </a:rPr>
              <a:t>y moda y </a:t>
            </a:r>
            <a:r>
              <a:rPr lang="es-ES" sz="1000" kern="0" dirty="0">
                <a:solidFill>
                  <a:srgbClr val="FFFFFF"/>
                </a:solidFill>
                <a:latin typeface="Century Gothic" panose="020B0502020202020204" pitchFamily="34" charset="0"/>
              </a:rPr>
              <a:t>desde los usos culturales y </a:t>
            </a:r>
            <a:r>
              <a:rPr lang="es-ES" sz="1000" kern="0" dirty="0" smtClean="0">
                <a:solidFill>
                  <a:srgbClr val="FFFFFF"/>
                </a:solidFill>
                <a:latin typeface="Century Gothic" panose="020B0502020202020204" pitchFamily="34" charset="0"/>
              </a:rPr>
              <a:t>artísticos, desde </a:t>
            </a:r>
            <a:r>
              <a:rPr lang="es-ES" sz="1000" kern="0" dirty="0">
                <a:solidFill>
                  <a:srgbClr val="FFFFFF"/>
                </a:solidFill>
                <a:latin typeface="Century Gothic" panose="020B0502020202020204" pitchFamily="34" charset="0"/>
              </a:rPr>
              <a:t>nuevos espacios para las artes como el </a:t>
            </a:r>
            <a:r>
              <a:rPr lang="es-ES" sz="1000" kern="0" dirty="0" smtClean="0">
                <a:solidFill>
                  <a:srgbClr val="FFFFFF"/>
                </a:solidFill>
                <a:latin typeface="Century Gothic" panose="020B0502020202020204" pitchFamily="34" charset="0"/>
              </a:rPr>
              <a:t>teatro, la </a:t>
            </a:r>
            <a:r>
              <a:rPr lang="es-ES" sz="1000" kern="0" dirty="0">
                <a:solidFill>
                  <a:srgbClr val="FFFFFF"/>
                </a:solidFill>
                <a:latin typeface="Century Gothic" panose="020B0502020202020204" pitchFamily="34" charset="0"/>
              </a:rPr>
              <a:t>danza, la música, el cine, la fotografía, la </a:t>
            </a:r>
            <a:r>
              <a:rPr lang="es-ES" sz="1000" kern="0" dirty="0" smtClean="0">
                <a:solidFill>
                  <a:srgbClr val="FFFFFF"/>
                </a:solidFill>
                <a:latin typeface="Century Gothic" panose="020B0502020202020204" pitchFamily="34" charset="0"/>
              </a:rPr>
              <a:t>literatura; conforme </a:t>
            </a:r>
            <a:r>
              <a:rPr lang="es-ES" sz="1000" kern="0" dirty="0">
                <a:solidFill>
                  <a:srgbClr val="FFFFFF"/>
                </a:solidFill>
                <a:latin typeface="Century Gothic" panose="020B0502020202020204" pitchFamily="34" charset="0"/>
              </a:rPr>
              <a:t>a la normativa de usos permitidos en </a:t>
            </a:r>
            <a:r>
              <a:rPr lang="es-ES" sz="1000" kern="0" dirty="0" smtClean="0">
                <a:solidFill>
                  <a:srgbClr val="FFFFFF"/>
                </a:solidFill>
                <a:latin typeface="Century Gothic" panose="020B0502020202020204" pitchFamily="34" charset="0"/>
              </a:rPr>
              <a:t>algunos polígonos de la ciudad.</a:t>
            </a:r>
          </a:p>
          <a:p>
            <a:pPr marL="360000" indent="-355600">
              <a:spcBef>
                <a:spcPts val="0"/>
              </a:spcBef>
              <a:buClr>
                <a:schemeClr val="accent6"/>
              </a:buClr>
            </a:pPr>
            <a:endParaRPr lang="es-ES" sz="1000" kern="0" dirty="0">
              <a:solidFill>
                <a:srgbClr val="FFFFFF"/>
              </a:solidFill>
              <a:latin typeface="Century Gothic" panose="020B0502020202020204" pitchFamily="34" charset="0"/>
            </a:endParaRPr>
          </a:p>
          <a:p>
            <a:pPr marL="360000" indent="-355600">
              <a:spcBef>
                <a:spcPts val="0"/>
              </a:spcBef>
              <a:buClr>
                <a:schemeClr val="accent6"/>
              </a:buClr>
            </a:pPr>
            <a:r>
              <a:rPr lang="es-ES" sz="1000" kern="0" dirty="0" smtClean="0">
                <a:solidFill>
                  <a:schemeClr val="bg1"/>
                </a:solidFill>
                <a:latin typeface="Century Gothic" panose="020B0502020202020204" pitchFamily="34" charset="0"/>
              </a:rPr>
              <a:t>Las </a:t>
            </a:r>
            <a:r>
              <a:rPr lang="es-ES" sz="1000" kern="0" dirty="0">
                <a:solidFill>
                  <a:schemeClr val="bg1"/>
                </a:solidFill>
                <a:latin typeface="Century Gothic" panose="020B0502020202020204" pitchFamily="34" charset="0"/>
              </a:rPr>
              <a:t>entidades de economía mixta, del orden </a:t>
            </a:r>
            <a:r>
              <a:rPr lang="es-ES" sz="1000" kern="0" dirty="0" smtClean="0">
                <a:solidFill>
                  <a:schemeClr val="bg1"/>
                </a:solidFill>
                <a:latin typeface="Century Gothic" panose="020B0502020202020204" pitchFamily="34" charset="0"/>
              </a:rPr>
              <a:t>municipal, siempre </a:t>
            </a:r>
            <a:r>
              <a:rPr lang="es-ES" sz="1000" kern="0" dirty="0">
                <a:solidFill>
                  <a:schemeClr val="bg1"/>
                </a:solidFill>
                <a:latin typeface="Century Gothic" panose="020B0502020202020204" pitchFamily="34" charset="0"/>
              </a:rPr>
              <a:t>que la participación del capital </a:t>
            </a:r>
            <a:r>
              <a:rPr lang="es-ES" sz="1000" kern="0" dirty="0" smtClean="0">
                <a:solidFill>
                  <a:schemeClr val="bg1"/>
                </a:solidFill>
                <a:latin typeface="Century Gothic" panose="020B0502020202020204" pitchFamily="34" charset="0"/>
              </a:rPr>
              <a:t>público </a:t>
            </a:r>
            <a:r>
              <a:rPr lang="es-ES" sz="1000" kern="0" dirty="0">
                <a:solidFill>
                  <a:schemeClr val="bg1"/>
                </a:solidFill>
                <a:latin typeface="Century Gothic" panose="020B0502020202020204" pitchFamily="34" charset="0"/>
              </a:rPr>
              <a:t>sea superior al 51 % y que </a:t>
            </a:r>
            <a:r>
              <a:rPr lang="es-ES" sz="1000" kern="0" dirty="0" smtClean="0">
                <a:solidFill>
                  <a:schemeClr val="bg1"/>
                </a:solidFill>
                <a:latin typeface="Century Gothic" panose="020B0502020202020204" pitchFamily="34" charset="0"/>
              </a:rPr>
              <a:t>sean destinados </a:t>
            </a:r>
            <a:r>
              <a:rPr lang="es-ES" sz="1000" kern="0" dirty="0">
                <a:solidFill>
                  <a:schemeClr val="bg1"/>
                </a:solidFill>
                <a:latin typeface="Century Gothic" panose="020B0502020202020204" pitchFamily="34" charset="0"/>
              </a:rPr>
              <a:t>de manera exclusiva a la </a:t>
            </a:r>
            <a:r>
              <a:rPr lang="es-ES" sz="1000" kern="0" dirty="0" smtClean="0">
                <a:solidFill>
                  <a:schemeClr val="bg1"/>
                </a:solidFill>
                <a:latin typeface="Century Gothic" panose="020B0502020202020204" pitchFamily="34" charset="0"/>
              </a:rPr>
              <a:t>realización de </a:t>
            </a:r>
            <a:r>
              <a:rPr lang="es-ES" sz="1000" kern="0" dirty="0">
                <a:solidFill>
                  <a:schemeClr val="bg1"/>
                </a:solidFill>
                <a:latin typeface="Century Gothic" panose="020B0502020202020204" pitchFamily="34" charset="0"/>
              </a:rPr>
              <a:t>ferias, exposiciones, congresos y </a:t>
            </a:r>
            <a:r>
              <a:rPr lang="es-ES" sz="1000" kern="0" dirty="0" smtClean="0">
                <a:solidFill>
                  <a:schemeClr val="bg1"/>
                </a:solidFill>
                <a:latin typeface="Century Gothic" panose="020B0502020202020204" pitchFamily="34" charset="0"/>
              </a:rPr>
              <a:t>certámenes y </a:t>
            </a:r>
            <a:r>
              <a:rPr lang="es-ES" sz="1000" kern="0" dirty="0">
                <a:solidFill>
                  <a:schemeClr val="bg1"/>
                </a:solidFill>
                <a:latin typeface="Century Gothic" panose="020B0502020202020204" pitchFamily="34" charset="0"/>
              </a:rPr>
              <a:t>actividades que proyecten la ciudad a </a:t>
            </a:r>
            <a:r>
              <a:rPr lang="es-ES" sz="1000" kern="0" dirty="0" smtClean="0">
                <a:solidFill>
                  <a:schemeClr val="bg1"/>
                </a:solidFill>
                <a:latin typeface="Century Gothic" panose="020B0502020202020204" pitchFamily="34" charset="0"/>
              </a:rPr>
              <a:t>nivel regional</a:t>
            </a:r>
            <a:r>
              <a:rPr lang="es-ES" sz="1000" kern="0" dirty="0">
                <a:solidFill>
                  <a:schemeClr val="bg1"/>
                </a:solidFill>
                <a:latin typeface="Century Gothic" panose="020B0502020202020204" pitchFamily="34" charset="0"/>
              </a:rPr>
              <a:t>, nacional y en el mundo y que </a:t>
            </a:r>
            <a:r>
              <a:rPr lang="es-ES" sz="1000" kern="0" dirty="0" smtClean="0">
                <a:solidFill>
                  <a:schemeClr val="bg1"/>
                </a:solidFill>
                <a:latin typeface="Century Gothic" panose="020B0502020202020204" pitchFamily="34" charset="0"/>
              </a:rPr>
              <a:t>contribuyan a </a:t>
            </a:r>
            <a:r>
              <a:rPr lang="es-ES" sz="1000" kern="0" dirty="0">
                <a:solidFill>
                  <a:schemeClr val="bg1"/>
                </a:solidFill>
                <a:latin typeface="Century Gothic" panose="020B0502020202020204" pitchFamily="34" charset="0"/>
              </a:rPr>
              <a:t>la internacionalización </a:t>
            </a:r>
            <a:r>
              <a:rPr lang="es-ES" sz="1000" kern="0" dirty="0" smtClean="0">
                <a:solidFill>
                  <a:schemeClr val="bg1"/>
                </a:solidFill>
                <a:latin typeface="Century Gothic" panose="020B0502020202020204" pitchFamily="34" charset="0"/>
              </a:rPr>
              <a:t>nacional.</a:t>
            </a:r>
          </a:p>
          <a:p>
            <a:pPr marL="360000" indent="-355600">
              <a:spcBef>
                <a:spcPts val="0"/>
              </a:spcBef>
              <a:buClr>
                <a:schemeClr val="accent6"/>
              </a:buClr>
            </a:pPr>
            <a:endParaRPr lang="es-ES" sz="1000" kern="0" dirty="0">
              <a:solidFill>
                <a:schemeClr val="bg1"/>
              </a:solidFill>
              <a:latin typeface="Century Gothic" panose="020B0502020202020204" pitchFamily="34" charset="0"/>
            </a:endParaRPr>
          </a:p>
          <a:p>
            <a:pPr marL="360000" indent="-355600">
              <a:spcBef>
                <a:spcPts val="0"/>
              </a:spcBef>
              <a:buClr>
                <a:schemeClr val="accent6"/>
              </a:buClr>
            </a:pPr>
            <a:r>
              <a:rPr lang="es-ES" sz="1000" kern="0" dirty="0" smtClean="0">
                <a:solidFill>
                  <a:schemeClr val="bg1"/>
                </a:solidFill>
                <a:latin typeface="Century Gothic" panose="020B0502020202020204" pitchFamily="34" charset="0"/>
              </a:rPr>
              <a:t>Los </a:t>
            </a:r>
            <a:r>
              <a:rPr lang="es-ES" sz="1000" kern="0" dirty="0">
                <a:solidFill>
                  <a:schemeClr val="bg1"/>
                </a:solidFill>
                <a:latin typeface="Century Gothic" panose="020B0502020202020204" pitchFamily="34" charset="0"/>
              </a:rPr>
              <a:t>canales Comunitarios de Televisión que </a:t>
            </a:r>
            <a:r>
              <a:rPr lang="es-ES" sz="1000" kern="0" dirty="0" smtClean="0">
                <a:solidFill>
                  <a:schemeClr val="bg1"/>
                </a:solidFill>
                <a:latin typeface="Century Gothic" panose="020B0502020202020204" pitchFamily="34" charset="0"/>
              </a:rPr>
              <a:t>se encuentren </a:t>
            </a:r>
            <a:r>
              <a:rPr lang="es-ES" sz="1000" kern="0" dirty="0">
                <a:solidFill>
                  <a:schemeClr val="bg1"/>
                </a:solidFill>
                <a:latin typeface="Century Gothic" panose="020B0502020202020204" pitchFamily="34" charset="0"/>
              </a:rPr>
              <a:t>debidamente autorizados por la </a:t>
            </a:r>
            <a:r>
              <a:rPr lang="es-ES" sz="1000" kern="0" dirty="0" smtClean="0">
                <a:solidFill>
                  <a:schemeClr val="bg1"/>
                </a:solidFill>
                <a:latin typeface="Century Gothic" panose="020B0502020202020204" pitchFamily="34" charset="0"/>
              </a:rPr>
              <a:t>ANTV mediante </a:t>
            </a:r>
            <a:r>
              <a:rPr lang="es-ES" sz="1000" kern="0" dirty="0">
                <a:solidFill>
                  <a:schemeClr val="bg1"/>
                </a:solidFill>
                <a:latin typeface="Century Gothic" panose="020B0502020202020204" pitchFamily="34" charset="0"/>
              </a:rPr>
              <a:t>Licencia Única para la Prestación del </a:t>
            </a:r>
            <a:r>
              <a:rPr lang="es-ES" sz="1000" kern="0" dirty="0" smtClean="0">
                <a:solidFill>
                  <a:schemeClr val="bg1"/>
                </a:solidFill>
                <a:latin typeface="Century Gothic" panose="020B0502020202020204" pitchFamily="34" charset="0"/>
              </a:rPr>
              <a:t>Servicio de </a:t>
            </a:r>
            <a:r>
              <a:rPr lang="es-ES" sz="1000" kern="0" dirty="0">
                <a:solidFill>
                  <a:schemeClr val="bg1"/>
                </a:solidFill>
                <a:latin typeface="Century Gothic" panose="020B0502020202020204" pitchFamily="34" charset="0"/>
              </a:rPr>
              <a:t>Televisión Cerrada sin Animo de Lucro, de la </a:t>
            </a:r>
            <a:r>
              <a:rPr lang="es-ES" sz="1000" kern="0" dirty="0" smtClean="0">
                <a:solidFill>
                  <a:schemeClr val="bg1"/>
                </a:solidFill>
                <a:latin typeface="Century Gothic" panose="020B0502020202020204" pitchFamily="34" charset="0"/>
              </a:rPr>
              <a:t>cual podrán </a:t>
            </a:r>
            <a:r>
              <a:rPr lang="es-ES" sz="1000" kern="0" dirty="0">
                <a:solidFill>
                  <a:schemeClr val="bg1"/>
                </a:solidFill>
                <a:latin typeface="Century Gothic" panose="020B0502020202020204" pitchFamily="34" charset="0"/>
              </a:rPr>
              <a:t>ser titulares las comunidades </a:t>
            </a:r>
            <a:r>
              <a:rPr lang="es-ES" sz="1000" kern="0" dirty="0" smtClean="0">
                <a:solidFill>
                  <a:schemeClr val="bg1"/>
                </a:solidFill>
                <a:latin typeface="Century Gothic" panose="020B0502020202020204" pitchFamily="34" charset="0"/>
              </a:rPr>
              <a:t>organizadas actualmente  licenciatarias </a:t>
            </a:r>
            <a:r>
              <a:rPr lang="es-ES" sz="1000" kern="0" dirty="0">
                <a:solidFill>
                  <a:schemeClr val="bg1"/>
                </a:solidFill>
                <a:latin typeface="Century Gothic" panose="020B0502020202020204" pitchFamily="34" charset="0"/>
              </a:rPr>
              <a:t>del servicio de </a:t>
            </a:r>
            <a:r>
              <a:rPr lang="es-ES" sz="1000" kern="0" dirty="0" smtClean="0">
                <a:solidFill>
                  <a:schemeClr val="bg1"/>
                </a:solidFill>
                <a:latin typeface="Century Gothic" panose="020B0502020202020204" pitchFamily="34" charset="0"/>
              </a:rPr>
              <a:t>televisión comunitaria </a:t>
            </a:r>
            <a:r>
              <a:rPr lang="es-ES" sz="1000" kern="0" dirty="0">
                <a:solidFill>
                  <a:schemeClr val="bg1"/>
                </a:solidFill>
                <a:latin typeface="Century Gothic" panose="020B0502020202020204" pitchFamily="34" charset="0"/>
              </a:rPr>
              <a:t>sin ánimo de lucro, las </a:t>
            </a:r>
            <a:r>
              <a:rPr lang="es-ES" sz="1000" kern="0" dirty="0" smtClean="0">
                <a:solidFill>
                  <a:schemeClr val="bg1"/>
                </a:solidFill>
                <a:latin typeface="Century Gothic" panose="020B0502020202020204" pitchFamily="34" charset="0"/>
              </a:rPr>
              <a:t>comunidades organizadas </a:t>
            </a:r>
            <a:r>
              <a:rPr lang="es-ES" sz="1000" kern="0" dirty="0">
                <a:solidFill>
                  <a:schemeClr val="bg1"/>
                </a:solidFill>
                <a:latin typeface="Century Gothic" panose="020B0502020202020204" pitchFamily="34" charset="0"/>
              </a:rPr>
              <a:t>actualmente autorizadas para </a:t>
            </a:r>
            <a:r>
              <a:rPr lang="es-ES" sz="1000" kern="0" dirty="0" smtClean="0">
                <a:solidFill>
                  <a:schemeClr val="bg1"/>
                </a:solidFill>
                <a:latin typeface="Century Gothic" panose="020B0502020202020204" pitchFamily="34" charset="0"/>
              </a:rPr>
              <a:t>la recepción </a:t>
            </a:r>
            <a:r>
              <a:rPr lang="es-ES" sz="1000" kern="0" dirty="0">
                <a:solidFill>
                  <a:schemeClr val="bg1"/>
                </a:solidFill>
                <a:latin typeface="Century Gothic" panose="020B0502020202020204" pitchFamily="34" charset="0"/>
              </a:rPr>
              <a:t>y distribución de señales incidentales y </a:t>
            </a:r>
            <a:r>
              <a:rPr lang="es-ES" sz="1000" kern="0" dirty="0" smtClean="0">
                <a:solidFill>
                  <a:schemeClr val="bg1"/>
                </a:solidFill>
                <a:latin typeface="Century Gothic" panose="020B0502020202020204" pitchFamily="34" charset="0"/>
              </a:rPr>
              <a:t>las demás </a:t>
            </a:r>
            <a:r>
              <a:rPr lang="es-ES" sz="1000" kern="0" dirty="0">
                <a:solidFill>
                  <a:schemeClr val="bg1"/>
                </a:solidFill>
                <a:latin typeface="Century Gothic" panose="020B0502020202020204" pitchFamily="34" charset="0"/>
              </a:rPr>
              <a:t>en los términos del numeral </a:t>
            </a:r>
            <a:r>
              <a:rPr lang="es-ES" sz="1000" kern="0" dirty="0" smtClean="0">
                <a:solidFill>
                  <a:schemeClr val="bg1"/>
                </a:solidFill>
                <a:latin typeface="Century Gothic" panose="020B0502020202020204" pitchFamily="34" charset="0"/>
              </a:rPr>
              <a:t>4º del </a:t>
            </a:r>
            <a:r>
              <a:rPr lang="es-ES" sz="1000" kern="0" dirty="0">
                <a:solidFill>
                  <a:schemeClr val="bg1"/>
                </a:solidFill>
                <a:latin typeface="Century Gothic" panose="020B0502020202020204" pitchFamily="34" charset="0"/>
              </a:rPr>
              <a:t>artículo 37 de la Ley 182 de </a:t>
            </a:r>
            <a:r>
              <a:rPr lang="es-ES" sz="1000" kern="0" dirty="0" smtClean="0">
                <a:solidFill>
                  <a:schemeClr val="bg1"/>
                </a:solidFill>
                <a:latin typeface="Century Gothic" panose="020B0502020202020204" pitchFamily="34" charset="0"/>
              </a:rPr>
              <a:t>1995.</a:t>
            </a:r>
          </a:p>
          <a:p>
            <a:pPr marL="360000" indent="-355600">
              <a:spcBef>
                <a:spcPts val="0"/>
              </a:spcBef>
              <a:buClr>
                <a:schemeClr val="accent6"/>
              </a:buClr>
            </a:pPr>
            <a:endParaRPr lang="es-ES" sz="1000" kern="0" dirty="0" smtClean="0">
              <a:solidFill>
                <a:schemeClr val="bg1"/>
              </a:solidFill>
              <a:latin typeface="Century Gothic" panose="020B0502020202020204" pitchFamily="34" charset="0"/>
            </a:endParaRPr>
          </a:p>
          <a:p>
            <a:pPr marL="360000" indent="-355600">
              <a:spcBef>
                <a:spcPts val="0"/>
              </a:spcBef>
              <a:buClr>
                <a:schemeClr val="accent6"/>
              </a:buClr>
              <a:tabLst>
                <a:tab pos="8253413" algn="l"/>
                <a:tab pos="8337550" algn="l"/>
                <a:tab pos="8615363" algn="l"/>
              </a:tabLst>
            </a:pPr>
            <a:r>
              <a:rPr lang="es-ES" sz="1000" kern="0" dirty="0" smtClean="0">
                <a:solidFill>
                  <a:schemeClr val="bg1"/>
                </a:solidFill>
                <a:latin typeface="Century Gothic" panose="020B0502020202020204" pitchFamily="34" charset="0"/>
              </a:rPr>
              <a:t>Las </a:t>
            </a:r>
            <a:r>
              <a:rPr lang="es-ES" sz="1000" kern="0" dirty="0">
                <a:solidFill>
                  <a:schemeClr val="bg1"/>
                </a:solidFill>
                <a:latin typeface="Century Gothic" panose="020B0502020202020204" pitchFamily="34" charset="0"/>
              </a:rPr>
              <a:t>cooperativas, las cooperativas de </a:t>
            </a:r>
            <a:r>
              <a:rPr lang="es-ES" sz="1000" kern="0" dirty="0" smtClean="0">
                <a:solidFill>
                  <a:schemeClr val="bg1"/>
                </a:solidFill>
                <a:latin typeface="Century Gothic" panose="020B0502020202020204" pitchFamily="34" charset="0"/>
              </a:rPr>
              <a:t>carácter financiero</a:t>
            </a:r>
            <a:r>
              <a:rPr lang="es-ES" sz="1000" kern="0" dirty="0">
                <a:solidFill>
                  <a:schemeClr val="bg1"/>
                </a:solidFill>
                <a:latin typeface="Century Gothic" panose="020B0502020202020204" pitchFamily="34" charset="0"/>
              </a:rPr>
              <a:t>, </a:t>
            </a:r>
            <a:r>
              <a:rPr lang="es-ES" sz="1000" kern="0" dirty="0" err="1">
                <a:solidFill>
                  <a:schemeClr val="bg1"/>
                </a:solidFill>
                <a:latin typeface="Century Gothic" panose="020B0502020202020204" pitchFamily="34" charset="0"/>
              </a:rPr>
              <a:t>precooperativas</a:t>
            </a:r>
            <a:r>
              <a:rPr lang="es-ES" sz="1000" kern="0" dirty="0">
                <a:solidFill>
                  <a:schemeClr val="bg1"/>
                </a:solidFill>
                <a:latin typeface="Century Gothic" panose="020B0502020202020204" pitchFamily="34" charset="0"/>
              </a:rPr>
              <a:t>, fondos de </a:t>
            </a:r>
            <a:r>
              <a:rPr lang="es-ES" sz="1000" kern="0" dirty="0" smtClean="0">
                <a:solidFill>
                  <a:schemeClr val="bg1"/>
                </a:solidFill>
                <a:latin typeface="Century Gothic" panose="020B0502020202020204" pitchFamily="34" charset="0"/>
              </a:rPr>
              <a:t>empleados, asociaciones </a:t>
            </a:r>
            <a:r>
              <a:rPr lang="es-ES" sz="1000" kern="0" dirty="0">
                <a:solidFill>
                  <a:schemeClr val="bg1"/>
                </a:solidFill>
                <a:latin typeface="Century Gothic" panose="020B0502020202020204" pitchFamily="34" charset="0"/>
              </a:rPr>
              <a:t>mutuales, instituciones auxiliares y </a:t>
            </a:r>
            <a:r>
              <a:rPr lang="es-ES" sz="1000" kern="0" dirty="0" smtClean="0">
                <a:solidFill>
                  <a:schemeClr val="bg1"/>
                </a:solidFill>
                <a:latin typeface="Century Gothic" panose="020B0502020202020204" pitchFamily="34" charset="0"/>
              </a:rPr>
              <a:t>de segundo </a:t>
            </a:r>
            <a:r>
              <a:rPr lang="es-ES" sz="1000" kern="0" dirty="0">
                <a:solidFill>
                  <a:schemeClr val="bg1"/>
                </a:solidFill>
                <a:latin typeface="Century Gothic" panose="020B0502020202020204" pitchFamily="34" charset="0"/>
              </a:rPr>
              <a:t>grado del sector cooperativo y </a:t>
            </a:r>
            <a:r>
              <a:rPr lang="es-ES" sz="1000" kern="0" dirty="0" smtClean="0">
                <a:solidFill>
                  <a:schemeClr val="bg1"/>
                </a:solidFill>
                <a:latin typeface="Century Gothic" panose="020B0502020202020204" pitchFamily="34" charset="0"/>
              </a:rPr>
              <a:t>solidario, constituidas </a:t>
            </a:r>
            <a:r>
              <a:rPr lang="es-ES" sz="1000" kern="0" dirty="0">
                <a:solidFill>
                  <a:schemeClr val="bg1"/>
                </a:solidFill>
                <a:latin typeface="Century Gothic" panose="020B0502020202020204" pitchFamily="34" charset="0"/>
              </a:rPr>
              <a:t>de conformidad con la legislación </a:t>
            </a:r>
            <a:r>
              <a:rPr lang="es-ES" sz="1000" kern="0" dirty="0" smtClean="0">
                <a:solidFill>
                  <a:schemeClr val="bg1"/>
                </a:solidFill>
                <a:latin typeface="Century Gothic" panose="020B0502020202020204" pitchFamily="34" charset="0"/>
              </a:rPr>
              <a:t>vigente, sobre </a:t>
            </a:r>
            <a:r>
              <a:rPr lang="es-ES" sz="1000" kern="0" dirty="0">
                <a:solidFill>
                  <a:schemeClr val="bg1"/>
                </a:solidFill>
                <a:latin typeface="Century Gothic" panose="020B0502020202020204" pitchFamily="34" charset="0"/>
              </a:rPr>
              <a:t>la totalidad de los </a:t>
            </a:r>
            <a:r>
              <a:rPr lang="es-ES" sz="1000" kern="0" dirty="0" smtClean="0">
                <a:solidFill>
                  <a:schemeClr val="bg1"/>
                </a:solidFill>
                <a:latin typeface="Century Gothic" panose="020B0502020202020204" pitchFamily="34" charset="0"/>
              </a:rPr>
              <a:t>ingresos, siempre que acrediten </a:t>
            </a:r>
            <a:r>
              <a:rPr lang="es-ES" sz="1000" kern="0" dirty="0">
                <a:solidFill>
                  <a:schemeClr val="bg1"/>
                </a:solidFill>
                <a:latin typeface="Century Gothic" panose="020B0502020202020204" pitchFamily="34" charset="0"/>
              </a:rPr>
              <a:t>anualmente </a:t>
            </a:r>
            <a:r>
              <a:rPr lang="es-ES" sz="1000" kern="0" dirty="0" smtClean="0">
                <a:solidFill>
                  <a:schemeClr val="bg1"/>
                </a:solidFill>
                <a:latin typeface="Century Gothic" panose="020B0502020202020204" pitchFamily="34" charset="0"/>
              </a:rPr>
              <a:t>el cumplimiento </a:t>
            </a:r>
            <a:r>
              <a:rPr lang="es-ES" sz="1000" kern="0" dirty="0">
                <a:solidFill>
                  <a:schemeClr val="bg1"/>
                </a:solidFill>
                <a:latin typeface="Century Gothic" panose="020B0502020202020204" pitchFamily="34" charset="0"/>
              </a:rPr>
              <a:t>de sus obligaciones de gestión </a:t>
            </a:r>
            <a:r>
              <a:rPr lang="es-ES" sz="1000" kern="0" dirty="0" smtClean="0">
                <a:solidFill>
                  <a:schemeClr val="bg1"/>
                </a:solidFill>
                <a:latin typeface="Century Gothic" panose="020B0502020202020204" pitchFamily="34" charset="0"/>
              </a:rPr>
              <a:t>social.</a:t>
            </a:r>
            <a:endParaRPr lang="es-ES" sz="1000" kern="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97086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49CBC"/>
        </a:solidFill>
        <a:effectLst/>
      </p:bgPr>
    </p:bg>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46038" r="-1"/>
          <a:stretch/>
        </p:blipFill>
        <p:spPr>
          <a:xfrm>
            <a:off x="8055201" y="-84222"/>
            <a:ext cx="5597506" cy="6942221"/>
          </a:xfrm>
          <a:prstGeom prst="rect">
            <a:avLst/>
          </a:prstGeom>
        </p:spPr>
      </p:pic>
      <p:sp>
        <p:nvSpPr>
          <p:cNvPr id="10" name="Rectángulo 9"/>
          <p:cNvSpPr/>
          <p:nvPr/>
        </p:nvSpPr>
        <p:spPr>
          <a:xfrm rot="341355">
            <a:off x="-1442302" y="6287687"/>
            <a:ext cx="11356157" cy="1578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2" name="Marcador de contenido 2"/>
          <p:cNvSpPr txBox="1">
            <a:spLocks/>
          </p:cNvSpPr>
          <p:nvPr/>
        </p:nvSpPr>
        <p:spPr>
          <a:xfrm>
            <a:off x="23410" y="982638"/>
            <a:ext cx="8397223" cy="5237677"/>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400" indent="0">
              <a:spcAft>
                <a:spcPts val="1680"/>
              </a:spcAft>
              <a:buClr>
                <a:schemeClr val="accent6"/>
              </a:buClr>
              <a:buNone/>
            </a:pPr>
            <a:r>
              <a:rPr lang="es-ES" sz="2200" dirty="0" smtClean="0">
                <a:solidFill>
                  <a:srgbClr val="FFFFFF"/>
                </a:solidFill>
                <a:latin typeface="Century Gothic" panose="020B0502020202020204" pitchFamily="34" charset="0"/>
              </a:rPr>
              <a:t>La ley señala que existen algunas actividades </a:t>
            </a:r>
            <a:r>
              <a:rPr lang="es-ES" sz="2200" dirty="0" smtClean="0">
                <a:solidFill>
                  <a:srgbClr val="FFFFFF"/>
                </a:solidFill>
                <a:latin typeface="Century Gothic" panose="020B0502020202020204" pitchFamily="34" charset="0"/>
              </a:rPr>
              <a:t>sobre las cuales no recae el ICA. </a:t>
            </a:r>
            <a:r>
              <a:rPr lang="es-ES" sz="2200" dirty="0">
                <a:solidFill>
                  <a:srgbClr val="FFFFFF"/>
                </a:solidFill>
                <a:latin typeface="Century Gothic" panose="020B0502020202020204" pitchFamily="34" charset="0"/>
              </a:rPr>
              <a:t>L</a:t>
            </a:r>
            <a:r>
              <a:rPr lang="es-ES" sz="2200" dirty="0" smtClean="0">
                <a:solidFill>
                  <a:srgbClr val="FFFFFF"/>
                </a:solidFill>
                <a:latin typeface="Century Gothic" panose="020B0502020202020204" pitchFamily="34" charset="0"/>
              </a:rPr>
              <a:t>as </a:t>
            </a:r>
            <a:r>
              <a:rPr lang="es-ES" sz="2200" dirty="0" smtClean="0">
                <a:solidFill>
                  <a:srgbClr val="FFFFFF"/>
                </a:solidFill>
                <a:latin typeface="Century Gothic" panose="020B0502020202020204" pitchFamily="34" charset="0"/>
              </a:rPr>
              <a:t>personas que se dediquen </a:t>
            </a:r>
            <a:r>
              <a:rPr lang="es-ES" sz="2200" b="1" u="sng" dirty="0" smtClean="0">
                <a:solidFill>
                  <a:srgbClr val="FFFFFF"/>
                </a:solidFill>
                <a:latin typeface="Century Gothic" panose="020B0502020202020204" pitchFamily="34" charset="0"/>
              </a:rPr>
              <a:t>exclusivamente</a:t>
            </a:r>
            <a:r>
              <a:rPr lang="es-ES" sz="2200" dirty="0" smtClean="0">
                <a:solidFill>
                  <a:srgbClr val="FFFFFF"/>
                </a:solidFill>
                <a:latin typeface="Century Gothic" panose="020B0502020202020204" pitchFamily="34" charset="0"/>
              </a:rPr>
              <a:t> a estas no están obligadas a declarar:</a:t>
            </a:r>
            <a:endParaRPr lang="es-ES" sz="2200" dirty="0">
              <a:solidFill>
                <a:srgbClr val="FFFFFF"/>
              </a:solidFill>
              <a:latin typeface="Century Gothic" panose="020B0502020202020204" pitchFamily="34" charset="0"/>
            </a:endParaRPr>
          </a:p>
          <a:p>
            <a:pPr marL="360000" indent="-355600">
              <a:spcAft>
                <a:spcPts val="1680"/>
              </a:spcAft>
              <a:buClr>
                <a:schemeClr val="accent6"/>
              </a:buClr>
            </a:pPr>
            <a:r>
              <a:rPr lang="es-ES" sz="2200" dirty="0" smtClean="0">
                <a:solidFill>
                  <a:srgbClr val="FFFFFF"/>
                </a:solidFill>
                <a:latin typeface="Century Gothic" panose="020B0502020202020204" pitchFamily="34" charset="0"/>
              </a:rPr>
              <a:t>Las </a:t>
            </a:r>
            <a:r>
              <a:rPr lang="es-ES" sz="2200" dirty="0">
                <a:solidFill>
                  <a:srgbClr val="FFFFFF"/>
                </a:solidFill>
                <a:latin typeface="Century Gothic" panose="020B0502020202020204" pitchFamily="34" charset="0"/>
              </a:rPr>
              <a:t>mercancías de cualquier género que crucen por </a:t>
            </a:r>
            <a:r>
              <a:rPr lang="es-ES" sz="2200" dirty="0" smtClean="0">
                <a:solidFill>
                  <a:srgbClr val="FFFFFF"/>
                </a:solidFill>
                <a:latin typeface="Century Gothic" panose="020B0502020202020204" pitchFamily="34" charset="0"/>
              </a:rPr>
              <a:t>la jurisdicción </a:t>
            </a:r>
            <a:r>
              <a:rPr lang="es-ES" sz="2200" dirty="0">
                <a:solidFill>
                  <a:srgbClr val="FFFFFF"/>
                </a:solidFill>
                <a:latin typeface="Century Gothic" panose="020B0502020202020204" pitchFamily="34" charset="0"/>
              </a:rPr>
              <a:t>del Municipio de Medellín encaminados </a:t>
            </a:r>
            <a:r>
              <a:rPr lang="es-ES" sz="2200" dirty="0" smtClean="0">
                <a:solidFill>
                  <a:srgbClr val="FFFFFF"/>
                </a:solidFill>
                <a:latin typeface="Century Gothic" panose="020B0502020202020204" pitchFamily="34" charset="0"/>
              </a:rPr>
              <a:t>a un </a:t>
            </a:r>
            <a:r>
              <a:rPr lang="es-ES" sz="2200" dirty="0">
                <a:solidFill>
                  <a:srgbClr val="FFFFFF"/>
                </a:solidFill>
                <a:latin typeface="Century Gothic" panose="020B0502020202020204" pitchFamily="34" charset="0"/>
              </a:rPr>
              <a:t>lugar diferente de </a:t>
            </a:r>
            <a:r>
              <a:rPr lang="es-ES" sz="2200" dirty="0" smtClean="0">
                <a:solidFill>
                  <a:srgbClr val="FFFFFF"/>
                </a:solidFill>
                <a:latin typeface="Century Gothic" panose="020B0502020202020204" pitchFamily="34" charset="0"/>
              </a:rPr>
              <a:t>este.</a:t>
            </a:r>
          </a:p>
          <a:p>
            <a:pPr marL="360000" indent="-355600">
              <a:spcAft>
                <a:spcPts val="1680"/>
              </a:spcAft>
              <a:buClr>
                <a:schemeClr val="accent6"/>
              </a:buClr>
            </a:pPr>
            <a:r>
              <a:rPr lang="es-ES" sz="2200" dirty="0" smtClean="0">
                <a:solidFill>
                  <a:srgbClr val="FFFFFF"/>
                </a:solidFill>
                <a:latin typeface="Century Gothic" panose="020B0502020202020204" pitchFamily="34" charset="0"/>
              </a:rPr>
              <a:t>La </a:t>
            </a:r>
            <a:r>
              <a:rPr lang="es-ES" sz="2200" dirty="0">
                <a:solidFill>
                  <a:srgbClr val="FFFFFF"/>
                </a:solidFill>
                <a:latin typeface="Century Gothic" panose="020B0502020202020204" pitchFamily="34" charset="0"/>
              </a:rPr>
              <a:t>producción primaria agrícola, ganadera y </a:t>
            </a:r>
            <a:r>
              <a:rPr lang="es-ES" sz="2200" dirty="0" smtClean="0">
                <a:solidFill>
                  <a:srgbClr val="FFFFFF"/>
                </a:solidFill>
                <a:latin typeface="Century Gothic" panose="020B0502020202020204" pitchFamily="34" charset="0"/>
              </a:rPr>
              <a:t>avícola.</a:t>
            </a:r>
            <a:endParaRPr lang="es-ES" sz="2200" dirty="0">
              <a:solidFill>
                <a:srgbClr val="FFFFFF"/>
              </a:solidFill>
              <a:latin typeface="Century Gothic" panose="020B0502020202020204" pitchFamily="34" charset="0"/>
            </a:endParaRPr>
          </a:p>
          <a:p>
            <a:pPr marL="360000" indent="-355600">
              <a:spcAft>
                <a:spcPts val="1680"/>
              </a:spcAft>
              <a:buClr>
                <a:schemeClr val="accent6"/>
              </a:buClr>
            </a:pPr>
            <a:r>
              <a:rPr lang="es-ES" sz="2200" dirty="0" smtClean="0">
                <a:solidFill>
                  <a:srgbClr val="FFFFFF"/>
                </a:solidFill>
                <a:latin typeface="Century Gothic" panose="020B0502020202020204" pitchFamily="34" charset="0"/>
              </a:rPr>
              <a:t>La </a:t>
            </a:r>
            <a:r>
              <a:rPr lang="es-ES" sz="2200" dirty="0">
                <a:solidFill>
                  <a:srgbClr val="FFFFFF"/>
                </a:solidFill>
                <a:latin typeface="Century Gothic" panose="020B0502020202020204" pitchFamily="34" charset="0"/>
              </a:rPr>
              <a:t>primera etapa de transformación realizada </a:t>
            </a:r>
            <a:r>
              <a:rPr lang="es-ES" sz="2200" dirty="0" smtClean="0">
                <a:solidFill>
                  <a:srgbClr val="FFFFFF"/>
                </a:solidFill>
                <a:latin typeface="Century Gothic" panose="020B0502020202020204" pitchFamily="34" charset="0"/>
              </a:rPr>
              <a:t>en predios </a:t>
            </a:r>
            <a:r>
              <a:rPr lang="es-ES" sz="2200" dirty="0">
                <a:solidFill>
                  <a:srgbClr val="FFFFFF"/>
                </a:solidFill>
                <a:latin typeface="Century Gothic" panose="020B0502020202020204" pitchFamily="34" charset="0"/>
              </a:rPr>
              <a:t>rurales cuando se trate de actividades </a:t>
            </a:r>
            <a:r>
              <a:rPr lang="es-ES" sz="2200" dirty="0" smtClean="0">
                <a:solidFill>
                  <a:srgbClr val="FFFFFF"/>
                </a:solidFill>
                <a:latin typeface="Century Gothic" panose="020B0502020202020204" pitchFamily="34" charset="0"/>
              </a:rPr>
              <a:t>de producción agropecuaria, con excepción de toda industria donde haya una transformación por elemental que ésta sea.</a:t>
            </a:r>
            <a:endParaRPr lang="es-ES" sz="2200" dirty="0">
              <a:solidFill>
                <a:srgbClr val="FFFFFF"/>
              </a:solidFill>
              <a:latin typeface="Century Gothic" panose="020B0502020202020204" pitchFamily="34" charset="0"/>
            </a:endParaRPr>
          </a:p>
          <a:p>
            <a:pPr marL="360000" indent="-355600">
              <a:spcAft>
                <a:spcPts val="1680"/>
              </a:spcAft>
              <a:buClr>
                <a:schemeClr val="accent6"/>
              </a:buClr>
            </a:pPr>
            <a:r>
              <a:rPr lang="es-ES" sz="2200" dirty="0" smtClean="0">
                <a:solidFill>
                  <a:srgbClr val="FFFFFF"/>
                </a:solidFill>
                <a:latin typeface="Century Gothic" panose="020B0502020202020204" pitchFamily="34" charset="0"/>
              </a:rPr>
              <a:t>La </a:t>
            </a:r>
            <a:r>
              <a:rPr lang="es-ES" sz="2200" dirty="0">
                <a:solidFill>
                  <a:srgbClr val="FFFFFF"/>
                </a:solidFill>
                <a:latin typeface="Century Gothic" panose="020B0502020202020204" pitchFamily="34" charset="0"/>
              </a:rPr>
              <a:t>explotación de canteras y minas diferentes a </a:t>
            </a:r>
            <a:r>
              <a:rPr lang="es-ES" sz="2200" dirty="0" smtClean="0">
                <a:solidFill>
                  <a:srgbClr val="FFFFFF"/>
                </a:solidFill>
                <a:latin typeface="Century Gothic" panose="020B0502020202020204" pitchFamily="34" charset="0"/>
              </a:rPr>
              <a:t>las de </a:t>
            </a:r>
            <a:r>
              <a:rPr lang="es-ES" sz="2200" dirty="0">
                <a:solidFill>
                  <a:srgbClr val="FFFFFF"/>
                </a:solidFill>
                <a:latin typeface="Century Gothic" panose="020B0502020202020204" pitchFamily="34" charset="0"/>
              </a:rPr>
              <a:t>sal, esmeraldas y metales preciosos, cuando </a:t>
            </a:r>
            <a:r>
              <a:rPr lang="es-ES" sz="2200" dirty="0" smtClean="0">
                <a:solidFill>
                  <a:srgbClr val="FFFFFF"/>
                </a:solidFill>
                <a:latin typeface="Century Gothic" panose="020B0502020202020204" pitchFamily="34" charset="0"/>
              </a:rPr>
              <a:t>las regalías </a:t>
            </a:r>
            <a:r>
              <a:rPr lang="es-ES" sz="2200" dirty="0">
                <a:solidFill>
                  <a:srgbClr val="FFFFFF"/>
                </a:solidFill>
                <a:latin typeface="Century Gothic" panose="020B0502020202020204" pitchFamily="34" charset="0"/>
              </a:rPr>
              <a:t>o participaciones para el municipio, </a:t>
            </a:r>
            <a:r>
              <a:rPr lang="es-ES" sz="2200" dirty="0" smtClean="0">
                <a:solidFill>
                  <a:srgbClr val="FFFFFF"/>
                </a:solidFill>
                <a:latin typeface="Century Gothic" panose="020B0502020202020204" pitchFamily="34" charset="0"/>
              </a:rPr>
              <a:t>sean iguales </a:t>
            </a:r>
            <a:r>
              <a:rPr lang="es-ES" sz="2200" dirty="0">
                <a:solidFill>
                  <a:srgbClr val="FFFFFF"/>
                </a:solidFill>
                <a:latin typeface="Century Gothic" panose="020B0502020202020204" pitchFamily="34" charset="0"/>
              </a:rPr>
              <a:t>o superiores a lo que correspondería </a:t>
            </a:r>
            <a:r>
              <a:rPr lang="es-ES" sz="2200" dirty="0" smtClean="0">
                <a:solidFill>
                  <a:srgbClr val="FFFFFF"/>
                </a:solidFill>
                <a:latin typeface="Century Gothic" panose="020B0502020202020204" pitchFamily="34" charset="0"/>
              </a:rPr>
              <a:t>pagar por ICA.</a:t>
            </a:r>
            <a:endParaRPr lang="es-ES" sz="2200" dirty="0">
              <a:solidFill>
                <a:srgbClr val="FFFFFF"/>
              </a:solidFill>
              <a:latin typeface="Century Gothic" panose="020B0502020202020204" pitchFamily="34" charset="0"/>
            </a:endParaRPr>
          </a:p>
          <a:p>
            <a:pPr marL="360000" indent="-355600">
              <a:spcAft>
                <a:spcPts val="1680"/>
              </a:spcAft>
              <a:buClr>
                <a:schemeClr val="accent6"/>
              </a:buClr>
            </a:pPr>
            <a:r>
              <a:rPr lang="es-ES" sz="2200" dirty="0" smtClean="0">
                <a:solidFill>
                  <a:srgbClr val="FFFFFF"/>
                </a:solidFill>
                <a:latin typeface="Century Gothic" panose="020B0502020202020204" pitchFamily="34" charset="0"/>
              </a:rPr>
              <a:t>La </a:t>
            </a:r>
            <a:r>
              <a:rPr lang="es-ES" sz="2200" dirty="0">
                <a:solidFill>
                  <a:srgbClr val="FFFFFF"/>
                </a:solidFill>
                <a:latin typeface="Century Gothic" panose="020B0502020202020204" pitchFamily="34" charset="0"/>
              </a:rPr>
              <a:t>propiedad horizontal de uso residencial, por </a:t>
            </a:r>
            <a:r>
              <a:rPr lang="es-ES" sz="2200" dirty="0" smtClean="0">
                <a:solidFill>
                  <a:srgbClr val="FFFFFF"/>
                </a:solidFill>
                <a:latin typeface="Century Gothic" panose="020B0502020202020204" pitchFamily="34" charset="0"/>
              </a:rPr>
              <a:t>las actividades </a:t>
            </a:r>
            <a:r>
              <a:rPr lang="es-ES" sz="2200" dirty="0">
                <a:solidFill>
                  <a:srgbClr val="FFFFFF"/>
                </a:solidFill>
                <a:latin typeface="Century Gothic" panose="020B0502020202020204" pitchFamily="34" charset="0"/>
              </a:rPr>
              <a:t>propias de su objeto social.</a:t>
            </a:r>
          </a:p>
          <a:p>
            <a:pPr marL="360000" indent="-355600">
              <a:spcAft>
                <a:spcPts val="1680"/>
              </a:spcAft>
              <a:buClr>
                <a:schemeClr val="accent6"/>
              </a:buClr>
            </a:pPr>
            <a:r>
              <a:rPr lang="es-ES" sz="2200" dirty="0" smtClean="0">
                <a:solidFill>
                  <a:srgbClr val="FFFFFF"/>
                </a:solidFill>
                <a:latin typeface="Century Gothic" panose="020B0502020202020204" pitchFamily="34" charset="0"/>
              </a:rPr>
              <a:t>Siempre que </a:t>
            </a:r>
            <a:r>
              <a:rPr lang="es-ES" sz="2200" dirty="0">
                <a:solidFill>
                  <a:srgbClr val="FFFFFF"/>
                </a:solidFill>
                <a:latin typeface="Century Gothic" panose="020B0502020202020204" pitchFamily="34" charset="0"/>
              </a:rPr>
              <a:t>no realicen </a:t>
            </a:r>
            <a:r>
              <a:rPr lang="es-ES" sz="2200" dirty="0" smtClean="0">
                <a:solidFill>
                  <a:srgbClr val="FFFFFF"/>
                </a:solidFill>
                <a:latin typeface="Century Gothic" panose="020B0502020202020204" pitchFamily="34" charset="0"/>
              </a:rPr>
              <a:t>actividades industriales </a:t>
            </a:r>
            <a:r>
              <a:rPr lang="es-ES" sz="2200" dirty="0">
                <a:solidFill>
                  <a:srgbClr val="FFFFFF"/>
                </a:solidFill>
                <a:latin typeface="Century Gothic" panose="020B0502020202020204" pitchFamily="34" charset="0"/>
              </a:rPr>
              <a:t>o </a:t>
            </a:r>
            <a:r>
              <a:rPr lang="es-ES" sz="2200" dirty="0" smtClean="0">
                <a:solidFill>
                  <a:srgbClr val="FFFFFF"/>
                </a:solidFill>
                <a:latin typeface="Century Gothic" panose="020B0502020202020204" pitchFamily="34" charset="0"/>
              </a:rPr>
              <a:t>comerciales, las </a:t>
            </a:r>
            <a:r>
              <a:rPr lang="es-ES" sz="2200" dirty="0">
                <a:solidFill>
                  <a:srgbClr val="FFFFFF"/>
                </a:solidFill>
                <a:latin typeface="Century Gothic" panose="020B0502020202020204" pitchFamily="34" charset="0"/>
              </a:rPr>
              <a:t>realizadas por los establecimientos </a:t>
            </a:r>
            <a:r>
              <a:rPr lang="es-ES" sz="2200" dirty="0" smtClean="0">
                <a:solidFill>
                  <a:srgbClr val="FFFFFF"/>
                </a:solidFill>
                <a:latin typeface="Century Gothic" panose="020B0502020202020204" pitchFamily="34" charset="0"/>
              </a:rPr>
              <a:t>educativos públicos</a:t>
            </a:r>
            <a:r>
              <a:rPr lang="es-ES" sz="2200" dirty="0">
                <a:solidFill>
                  <a:srgbClr val="FFFFFF"/>
                </a:solidFill>
                <a:latin typeface="Century Gothic" panose="020B0502020202020204" pitchFamily="34" charset="0"/>
              </a:rPr>
              <a:t>, las entidades de beneficencia, las </a:t>
            </a:r>
            <a:r>
              <a:rPr lang="es-ES" sz="2200" dirty="0" smtClean="0">
                <a:solidFill>
                  <a:srgbClr val="FFFFFF"/>
                </a:solidFill>
                <a:latin typeface="Century Gothic" panose="020B0502020202020204" pitchFamily="34" charset="0"/>
              </a:rPr>
              <a:t>culturales y </a:t>
            </a:r>
            <a:r>
              <a:rPr lang="es-ES" sz="2200" dirty="0">
                <a:solidFill>
                  <a:srgbClr val="FFFFFF"/>
                </a:solidFill>
                <a:latin typeface="Century Gothic" panose="020B0502020202020204" pitchFamily="34" charset="0"/>
              </a:rPr>
              <a:t>deportivas, los sindicatos, las asociaciones </a:t>
            </a:r>
            <a:r>
              <a:rPr lang="es-ES" sz="2200" dirty="0" smtClean="0">
                <a:solidFill>
                  <a:srgbClr val="FFFFFF"/>
                </a:solidFill>
                <a:latin typeface="Century Gothic" panose="020B0502020202020204" pitchFamily="34" charset="0"/>
              </a:rPr>
              <a:t>de profesionales </a:t>
            </a:r>
            <a:r>
              <a:rPr lang="es-ES" sz="2200" dirty="0">
                <a:solidFill>
                  <a:srgbClr val="FFFFFF"/>
                </a:solidFill>
                <a:latin typeface="Century Gothic" panose="020B0502020202020204" pitchFamily="34" charset="0"/>
              </a:rPr>
              <a:t>y gremiales sin ánimo de </a:t>
            </a:r>
            <a:r>
              <a:rPr lang="es-ES" sz="2200" dirty="0" smtClean="0">
                <a:solidFill>
                  <a:srgbClr val="FFFFFF"/>
                </a:solidFill>
                <a:latin typeface="Century Gothic" panose="020B0502020202020204" pitchFamily="34" charset="0"/>
              </a:rPr>
              <a:t>lucro, los </a:t>
            </a:r>
            <a:r>
              <a:rPr lang="es-ES" sz="2200" dirty="0">
                <a:solidFill>
                  <a:srgbClr val="FFFFFF"/>
                </a:solidFill>
                <a:latin typeface="Century Gothic" panose="020B0502020202020204" pitchFamily="34" charset="0"/>
              </a:rPr>
              <a:t>partidos políticos y los hospitales adscritos </a:t>
            </a:r>
            <a:r>
              <a:rPr lang="es-ES" sz="2200" dirty="0" smtClean="0">
                <a:solidFill>
                  <a:srgbClr val="FFFFFF"/>
                </a:solidFill>
                <a:latin typeface="Century Gothic" panose="020B0502020202020204" pitchFamily="34" charset="0"/>
              </a:rPr>
              <a:t>o vinculados </a:t>
            </a:r>
            <a:r>
              <a:rPr lang="es-ES" sz="2200" dirty="0">
                <a:solidFill>
                  <a:srgbClr val="FFFFFF"/>
                </a:solidFill>
                <a:latin typeface="Century Gothic" panose="020B0502020202020204" pitchFamily="34" charset="0"/>
              </a:rPr>
              <a:t>al Sistema Nacional de </a:t>
            </a:r>
            <a:r>
              <a:rPr lang="es-ES" sz="2200" dirty="0" smtClean="0">
                <a:solidFill>
                  <a:srgbClr val="FFFFFF"/>
                </a:solidFill>
                <a:latin typeface="Century Gothic" panose="020B0502020202020204" pitchFamily="34" charset="0"/>
              </a:rPr>
              <a:t>Salud</a:t>
            </a:r>
            <a:r>
              <a:rPr lang="es-ES" sz="2200" dirty="0">
                <a:solidFill>
                  <a:srgbClr val="FFFFFF"/>
                </a:solidFill>
                <a:latin typeface="Century Gothic" panose="020B0502020202020204" pitchFamily="34" charset="0"/>
              </a:rPr>
              <a:t>,</a:t>
            </a:r>
            <a:endParaRPr lang="es-ES" sz="2200" dirty="0" smtClean="0">
              <a:solidFill>
                <a:srgbClr val="FFFFFF"/>
              </a:solidFill>
              <a:latin typeface="Century Gothic" panose="020B0502020202020204" pitchFamily="34" charset="0"/>
            </a:endParaRPr>
          </a:p>
          <a:p>
            <a:pPr marL="4400" indent="0">
              <a:spcAft>
                <a:spcPts val="1680"/>
              </a:spcAft>
              <a:buClr>
                <a:schemeClr val="accent6"/>
              </a:buClr>
              <a:buNone/>
            </a:pPr>
            <a:endParaRPr lang="es-ES" sz="2200" dirty="0">
              <a:solidFill>
                <a:srgbClr val="FFFFFF"/>
              </a:solidFill>
              <a:latin typeface="Century Gothic" panose="020B0502020202020204" pitchFamily="34" charset="0"/>
            </a:endParaRPr>
          </a:p>
        </p:txBody>
      </p:sp>
      <p:sp>
        <p:nvSpPr>
          <p:cNvPr id="13" name="Paralelogramo 12"/>
          <p:cNvSpPr/>
          <p:nvPr/>
        </p:nvSpPr>
        <p:spPr>
          <a:xfrm>
            <a:off x="-1921130" y="-719885"/>
            <a:ext cx="13164457" cy="1597194"/>
          </a:xfrm>
          <a:prstGeom prst="parallelogram">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dirty="0"/>
          </a:p>
        </p:txBody>
      </p:sp>
      <p:sp>
        <p:nvSpPr>
          <p:cNvPr id="14" name="CuadroTexto 13"/>
          <p:cNvSpPr txBox="1"/>
          <p:nvPr/>
        </p:nvSpPr>
        <p:spPr>
          <a:xfrm>
            <a:off x="348736" y="35462"/>
            <a:ext cx="9711376" cy="707886"/>
          </a:xfrm>
          <a:prstGeom prst="rect">
            <a:avLst/>
          </a:prstGeom>
          <a:noFill/>
        </p:spPr>
        <p:txBody>
          <a:bodyPr wrap="square" rtlCol="0">
            <a:spAutoFit/>
          </a:bodyPr>
          <a:lstStyle/>
          <a:p>
            <a:r>
              <a:rPr lang="es" sz="4000" dirty="0" smtClean="0">
                <a:solidFill>
                  <a:schemeClr val="bg1"/>
                </a:solidFill>
                <a:latin typeface="Carter One" panose="03080802040405060005" pitchFamily="66" charset="0"/>
                <a:ea typeface="Carter One" panose="03080802040405060005" pitchFamily="66" charset="0"/>
              </a:rPr>
              <a:t>Actividades de Prohibido Gravamen</a:t>
            </a:r>
          </a:p>
        </p:txBody>
      </p:sp>
    </p:spTree>
    <p:extLst>
      <p:ext uri="{BB962C8B-B14F-4D97-AF65-F5344CB8AC3E}">
        <p14:creationId xmlns:p14="http://schemas.microsoft.com/office/powerpoint/2010/main" val="256893756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12258</TotalTime>
  <Words>3049</Words>
  <Application>Microsoft Office PowerPoint</Application>
  <PresentationFormat>Panorámica</PresentationFormat>
  <Paragraphs>282</Paragraphs>
  <Slides>32</Slides>
  <Notes>3</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32</vt:i4>
      </vt:variant>
    </vt:vector>
  </HeadingPairs>
  <TitlesOfParts>
    <vt:vector size="41" baseType="lpstr">
      <vt:lpstr>Arial</vt:lpstr>
      <vt:lpstr>Calibri</vt:lpstr>
      <vt:lpstr>Cambria</vt:lpstr>
      <vt:lpstr>Carter One</vt:lpstr>
      <vt:lpstr>Century Gothic</vt:lpstr>
      <vt:lpstr>Segoe UI</vt:lpstr>
      <vt:lpstr>Wingdings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Alejandra Restrepo</dc:creator>
  <cp:lastModifiedBy>Gabriel Jaime Alzate Henao</cp:lastModifiedBy>
  <cp:revision>512</cp:revision>
  <cp:lastPrinted>2016-06-08T19:46:05Z</cp:lastPrinted>
  <dcterms:created xsi:type="dcterms:W3CDTF">2016-04-27T19:00:00Z</dcterms:created>
  <dcterms:modified xsi:type="dcterms:W3CDTF">2019-03-15T20:51:46Z</dcterms:modified>
</cp:coreProperties>
</file>