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ommentAuthors.xml" ContentType="application/vnd.openxmlformats-officedocument.presentationml.commentAuthors+xml"/>
  <Override PartName="/ppt/charts/chart7.xml" ContentType="application/vnd.openxmlformats-officedocument.drawingml.chart+xml"/>
  <Override PartName="/ppt/charts/chart2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omments/comment1.xml" ContentType="application/vnd.openxmlformats-officedocument.presentationml.comments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06" r:id="rId2"/>
    <p:sldId id="327" r:id="rId3"/>
    <p:sldId id="328" r:id="rId4"/>
    <p:sldId id="329" r:id="rId5"/>
    <p:sldId id="330" r:id="rId6"/>
    <p:sldId id="331" r:id="rId7"/>
    <p:sldId id="333" r:id="rId8"/>
    <p:sldId id="344" r:id="rId9"/>
    <p:sldId id="343" r:id="rId10"/>
    <p:sldId id="332" r:id="rId11"/>
    <p:sldId id="279" r:id="rId12"/>
    <p:sldId id="307" r:id="rId13"/>
    <p:sldId id="334" r:id="rId14"/>
    <p:sldId id="335" r:id="rId15"/>
    <p:sldId id="336" r:id="rId16"/>
    <p:sldId id="337" r:id="rId17"/>
    <p:sldId id="338" r:id="rId18"/>
    <p:sldId id="339" r:id="rId19"/>
    <p:sldId id="340" r:id="rId20"/>
    <p:sldId id="341" r:id="rId21"/>
    <p:sldId id="346" r:id="rId22"/>
    <p:sldId id="310" r:id="rId23"/>
    <p:sldId id="347" r:id="rId24"/>
    <p:sldId id="318" r:id="rId25"/>
    <p:sldId id="312" r:id="rId26"/>
    <p:sldId id="342" r:id="rId27"/>
    <p:sldId id="319" r:id="rId28"/>
    <p:sldId id="320" r:id="rId29"/>
    <p:sldId id="321" r:id="rId30"/>
    <p:sldId id="322" r:id="rId31"/>
    <p:sldId id="323" r:id="rId32"/>
    <p:sldId id="345" r:id="rId33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 Evolution V2" initials="WEV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43" autoAdjust="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5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F:\datos_graficos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Libro2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98699808\AppData\Roaming\Microsoft\Excel\Origen_Me..%5b1%5d%20(version%201)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98699808\AppData\Roaming\Microsoft\Excel\Origen_Me..%5b1%5d%20(version%201).xls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datos_graficos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Libro2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Libro2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F:\datos_grafico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F:\datos_graficos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datos_graficos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datos_graficos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datos_grafico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Libro2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Libro2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datos_grafico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datos_grafico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F:\datos_grafico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F:\datos_grafico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F:\datos_grafico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O"/>
  <c:chart>
    <c:title>
      <c:tx>
        <c:rich>
          <a:bodyPr/>
          <a:lstStyle/>
          <a:p>
            <a:pPr>
              <a:defRPr/>
            </a:pPr>
            <a:r>
              <a:rPr lang="es-CO" dirty="0"/>
              <a:t>Censo </a:t>
            </a:r>
            <a:r>
              <a:rPr lang="es-CO" dirty="0" smtClean="0"/>
              <a:t>2009</a:t>
            </a:r>
          </a:p>
          <a:p>
            <a:pPr>
              <a:defRPr/>
            </a:pPr>
            <a:r>
              <a:rPr lang="es-CO" dirty="0" smtClean="0"/>
              <a:t>Habitantes </a:t>
            </a:r>
            <a:r>
              <a:rPr lang="es-CO" dirty="0"/>
              <a:t>en Situación de Calle de la Ciudad de Medellín y sus corregimientos.</a:t>
            </a:r>
          </a:p>
        </c:rich>
      </c:tx>
      <c:layout/>
    </c:title>
    <c:view3D>
      <c:rotY val="0"/>
      <c:perspective val="30"/>
    </c:view3D>
    <c:plotArea>
      <c:layout>
        <c:manualLayout>
          <c:layoutTarget val="inner"/>
          <c:xMode val="edge"/>
          <c:yMode val="edge"/>
          <c:x val="2.0670039231589107E-2"/>
          <c:y val="0.24717190664165664"/>
          <c:w val="0.9587422137045587"/>
          <c:h val="0.51950619184934255"/>
        </c:manualLayout>
      </c:layout>
      <c:bar3D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Censo 2009Habitantes en Situación de Calle de la Ciudad de Medellín y sus corregimientos.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dPt>
            <c:idx val="1"/>
            <c:spPr>
              <a:solidFill>
                <a:schemeClr val="accent2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2"/>
            <c:spPr>
              <a:solidFill>
                <a:srgbClr val="00B05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Lbls>
            <c:dLbl>
              <c:idx val="0"/>
              <c:layout>
                <c:manualLayout>
                  <c:x val="8.9786128029079957E-3"/>
                  <c:y val="-5.0370017824313856E-2"/>
                </c:manualLayout>
              </c:layout>
              <c:showVal val="1"/>
            </c:dLbl>
            <c:dLbl>
              <c:idx val="1"/>
              <c:layout>
                <c:manualLayout>
                  <c:x val="1.7957225605815992E-3"/>
                  <c:y val="-2.6666480024636747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-2.6666480024636747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es-CO"/>
              </a:p>
            </c:txPr>
            <c:showVal val="1"/>
          </c:dLbls>
          <c:cat>
            <c:strRef>
              <c:f>Hoja1!$A$2:$A$4</c:f>
              <c:strCache>
                <c:ptCount val="3"/>
                <c:pt idx="0">
                  <c:v>Habitante de Calle</c:v>
                </c:pt>
                <c:pt idx="1">
                  <c:v>Habitante en Calle</c:v>
                </c:pt>
                <c:pt idx="2">
                  <c:v>Habitante en Situación de Calle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3381</c:v>
                </c:pt>
                <c:pt idx="1">
                  <c:v>20971</c:v>
                </c:pt>
                <c:pt idx="2">
                  <c:v>24352</c:v>
                </c:pt>
              </c:numCache>
            </c:numRef>
          </c:val>
        </c:ser>
        <c:shape val="cylinder"/>
        <c:axId val="131124224"/>
        <c:axId val="131355776"/>
        <c:axId val="0"/>
      </c:bar3DChart>
      <c:catAx>
        <c:axId val="131124224"/>
        <c:scaling>
          <c:orientation val="minMax"/>
        </c:scaling>
        <c:axPos val="b"/>
        <c:tickLblPos val="nextTo"/>
        <c:crossAx val="131355776"/>
        <c:crosses val="autoZero"/>
        <c:auto val="1"/>
        <c:lblAlgn val="ctr"/>
        <c:lblOffset val="100"/>
      </c:catAx>
      <c:valAx>
        <c:axId val="131355776"/>
        <c:scaling>
          <c:orientation val="minMax"/>
        </c:scaling>
        <c:delete val="1"/>
        <c:axPos val="l"/>
        <c:numFmt formatCode="General" sourceLinked="1"/>
        <c:tickLblPos val="nextTo"/>
        <c:crossAx val="131124224"/>
        <c:crosses val="autoZero"/>
        <c:crossBetween val="between"/>
      </c:valAx>
    </c:plotArea>
    <c:plotVisOnly val="1"/>
  </c:chart>
  <c:spPr>
    <a:scene3d>
      <a:camera prst="orthographicFront"/>
      <a:lightRig rig="threePt" dir="t"/>
    </a:scene3d>
    <a:sp3d>
      <a:bevelT w="165100" prst="coolSlant"/>
    </a:sp3d>
  </c:spPr>
  <c:txPr>
    <a:bodyPr/>
    <a:lstStyle/>
    <a:p>
      <a:pPr>
        <a:defRPr sz="1800"/>
      </a:pPr>
      <a:endParaRPr lang="es-CO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O"/>
  <c:chart>
    <c:title>
      <c:tx>
        <c:rich>
          <a:bodyPr/>
          <a:lstStyle/>
          <a:p>
            <a:pPr>
              <a:defRPr/>
            </a:pPr>
            <a:r>
              <a:rPr lang="es-ES" sz="1800" b="1" i="0" baseline="0"/>
              <a:t>AFILIACIÓN AL SGSSS</a:t>
            </a:r>
          </a:p>
        </c:rich>
      </c:tx>
      <c:layout/>
    </c:title>
    <c:view3D>
      <c:rAngAx val="1"/>
    </c:view3D>
    <c:plotArea>
      <c:layout>
        <c:manualLayout>
          <c:layoutTarget val="inner"/>
          <c:xMode val="edge"/>
          <c:yMode val="edge"/>
          <c:x val="0.11117676662098656"/>
          <c:y val="0.15192982456140361"/>
          <c:w val="0.79729898806896926"/>
          <c:h val="0.71900566376571362"/>
        </c:manualLayout>
      </c:layout>
      <c:bar3DChart>
        <c:barDir val="col"/>
        <c:grouping val="clustered"/>
        <c:ser>
          <c:idx val="0"/>
          <c:order val="0"/>
          <c:tx>
            <c:strRef>
              <c:f>Hoja1!$BD$4</c:f>
              <c:strCache>
                <c:ptCount val="1"/>
                <c:pt idx="0">
                  <c:v>Si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dLbls>
            <c:showVal val="1"/>
          </c:dLbls>
          <c:cat>
            <c:strRef>
              <c:f>Hoja1!$BE$3:$BF$3</c:f>
              <c:strCache>
                <c:ptCount val="2"/>
                <c:pt idx="0">
                  <c:v>Habitante de la Calle</c:v>
                </c:pt>
                <c:pt idx="1">
                  <c:v>Habitante en Calle</c:v>
                </c:pt>
              </c:strCache>
            </c:strRef>
          </c:cat>
          <c:val>
            <c:numRef>
              <c:f>Hoja1!$BE$4:$BF$4</c:f>
              <c:numCache>
                <c:formatCode>General</c:formatCode>
                <c:ptCount val="2"/>
                <c:pt idx="0">
                  <c:v>2021</c:v>
                </c:pt>
                <c:pt idx="1">
                  <c:v>17914</c:v>
                </c:pt>
              </c:numCache>
            </c:numRef>
          </c:val>
        </c:ser>
        <c:ser>
          <c:idx val="1"/>
          <c:order val="1"/>
          <c:tx>
            <c:strRef>
              <c:f>Hoja1!$BD$5</c:f>
              <c:strCache>
                <c:ptCount val="1"/>
                <c:pt idx="0">
                  <c:v>No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dLbls>
            <c:showVal val="1"/>
          </c:dLbls>
          <c:cat>
            <c:strRef>
              <c:f>Hoja1!$BE$3:$BF$3</c:f>
              <c:strCache>
                <c:ptCount val="2"/>
                <c:pt idx="0">
                  <c:v>Habitante de la Calle</c:v>
                </c:pt>
                <c:pt idx="1">
                  <c:v>Habitante en Calle</c:v>
                </c:pt>
              </c:strCache>
            </c:strRef>
          </c:cat>
          <c:val>
            <c:numRef>
              <c:f>Hoja1!$BE$5:$BF$5</c:f>
              <c:numCache>
                <c:formatCode>General</c:formatCode>
                <c:ptCount val="2"/>
                <c:pt idx="0">
                  <c:v>1308</c:v>
                </c:pt>
                <c:pt idx="1">
                  <c:v>3012</c:v>
                </c:pt>
              </c:numCache>
            </c:numRef>
          </c:val>
        </c:ser>
        <c:shape val="cone"/>
        <c:axId val="77373824"/>
        <c:axId val="79712640"/>
        <c:axId val="0"/>
      </c:bar3DChart>
      <c:catAx>
        <c:axId val="77373824"/>
        <c:scaling>
          <c:orientation val="minMax"/>
        </c:scaling>
        <c:axPos val="b"/>
        <c:tickLblPos val="nextTo"/>
        <c:crossAx val="79712640"/>
        <c:crosses val="autoZero"/>
        <c:auto val="1"/>
        <c:lblAlgn val="ctr"/>
        <c:lblOffset val="100"/>
      </c:catAx>
      <c:valAx>
        <c:axId val="79712640"/>
        <c:scaling>
          <c:orientation val="minMax"/>
        </c:scaling>
        <c:axPos val="l"/>
        <c:numFmt formatCode="General" sourceLinked="1"/>
        <c:tickLblPos val="nextTo"/>
        <c:crossAx val="7737382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200" b="1"/>
      </a:pPr>
      <a:endParaRPr lang="es-CO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O"/>
  <c:chart>
    <c:title>
      <c:tx>
        <c:rich>
          <a:bodyPr/>
          <a:lstStyle/>
          <a:p>
            <a:pPr>
              <a:defRPr lang="es-ES" sz="1600"/>
            </a:pPr>
            <a:r>
              <a:rPr lang="es-ES" sz="1800" dirty="0" smtClean="0"/>
              <a:t>TIPO DE DISCAPACIDAD </a:t>
            </a:r>
            <a:r>
              <a:rPr lang="es-ES" sz="1800" dirty="0"/>
              <a:t>DE LOS HABITANTES EN </a:t>
            </a:r>
            <a:r>
              <a:rPr lang="es-ES" sz="1800" dirty="0" smtClean="0"/>
              <a:t>SITUACIÓN </a:t>
            </a:r>
            <a:r>
              <a:rPr lang="es-ES" sz="1800" dirty="0"/>
              <a:t>DE CALLE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Hoja2!$B$1</c:f>
              <c:strCache>
                <c:ptCount val="1"/>
                <c:pt idx="0">
                  <c:v>de Calle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dLbls>
            <c:dLbl>
              <c:idx val="0"/>
              <c:layout>
                <c:manualLayout>
                  <c:x val="9.4394619556236563E-3"/>
                  <c:y val="5.5410867583660782E-2"/>
                </c:manualLayout>
              </c:layout>
              <c:showVal val="1"/>
            </c:dLbl>
            <c:dLbl>
              <c:idx val="1"/>
              <c:layout>
                <c:manualLayout>
                  <c:x val="1.4159192933435438E-2"/>
                  <c:y val="5.7719653732979971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3.9249364538426416E-2"/>
                </c:manualLayout>
              </c:layout>
              <c:showVal val="1"/>
            </c:dLbl>
            <c:txPr>
              <a:bodyPr/>
              <a:lstStyle/>
              <a:p>
                <a:pPr>
                  <a:defRPr lang="es-ES">
                    <a:solidFill>
                      <a:schemeClr val="bg1"/>
                    </a:solidFill>
                  </a:defRPr>
                </a:pPr>
                <a:endParaRPr lang="es-CO"/>
              </a:p>
            </c:txPr>
            <c:showVal val="1"/>
          </c:dLbls>
          <c:cat>
            <c:strRef>
              <c:f>Hoja2!$A$2:$A$4</c:f>
              <c:strCache>
                <c:ptCount val="3"/>
                <c:pt idx="0">
                  <c:v>fisica</c:v>
                </c:pt>
                <c:pt idx="1">
                  <c:v>sensorial</c:v>
                </c:pt>
                <c:pt idx="2">
                  <c:v>Mental </c:v>
                </c:pt>
              </c:strCache>
            </c:strRef>
          </c:cat>
          <c:val>
            <c:numRef>
              <c:f>Hoja2!$B$2:$B$4</c:f>
              <c:numCache>
                <c:formatCode>General</c:formatCode>
                <c:ptCount val="3"/>
                <c:pt idx="0">
                  <c:v>344</c:v>
                </c:pt>
                <c:pt idx="1">
                  <c:v>310</c:v>
                </c:pt>
                <c:pt idx="2">
                  <c:v>115</c:v>
                </c:pt>
              </c:numCache>
            </c:numRef>
          </c:val>
        </c:ser>
        <c:ser>
          <c:idx val="1"/>
          <c:order val="1"/>
          <c:tx>
            <c:strRef>
              <c:f>Hoja2!$C$1</c:f>
              <c:strCache>
                <c:ptCount val="1"/>
                <c:pt idx="0">
                  <c:v>En Calle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dLbls>
            <c:dLbl>
              <c:idx val="0"/>
              <c:layout>
                <c:manualLayout>
                  <c:x val="6.2929746370824109E-3"/>
                  <c:y val="6.6954798330256776E-2"/>
                </c:manualLayout>
              </c:layout>
              <c:showVal val="1"/>
            </c:dLbl>
            <c:dLbl>
              <c:idx val="1"/>
              <c:layout>
                <c:manualLayout>
                  <c:x val="1.1012705614894241E-2"/>
                  <c:y val="5.7719653732979971E-2"/>
                </c:manualLayout>
              </c:layout>
              <c:showVal val="1"/>
            </c:dLbl>
            <c:dLbl>
              <c:idx val="2"/>
              <c:layout>
                <c:manualLayout>
                  <c:x val="9.4394619556236563E-3"/>
                  <c:y val="5.5410867583660782E-2"/>
                </c:manualLayout>
              </c:layout>
              <c:showVal val="1"/>
            </c:dLbl>
            <c:txPr>
              <a:bodyPr/>
              <a:lstStyle/>
              <a:p>
                <a:pPr>
                  <a:defRPr lang="es-ES">
                    <a:solidFill>
                      <a:schemeClr val="bg1"/>
                    </a:solidFill>
                  </a:defRPr>
                </a:pPr>
                <a:endParaRPr lang="es-CO"/>
              </a:p>
            </c:txPr>
            <c:showVal val="1"/>
          </c:dLbls>
          <c:cat>
            <c:strRef>
              <c:f>Hoja2!$A$2:$A$4</c:f>
              <c:strCache>
                <c:ptCount val="3"/>
                <c:pt idx="0">
                  <c:v>fisica</c:v>
                </c:pt>
                <c:pt idx="1">
                  <c:v>sensorial</c:v>
                </c:pt>
                <c:pt idx="2">
                  <c:v>Mental </c:v>
                </c:pt>
              </c:strCache>
            </c:strRef>
          </c:cat>
          <c:val>
            <c:numRef>
              <c:f>Hoja2!$C$2:$C$4</c:f>
              <c:numCache>
                <c:formatCode>General</c:formatCode>
                <c:ptCount val="3"/>
                <c:pt idx="0">
                  <c:v>1526</c:v>
                </c:pt>
                <c:pt idx="1">
                  <c:v>2156</c:v>
                </c:pt>
                <c:pt idx="2">
                  <c:v>433</c:v>
                </c:pt>
              </c:numCache>
            </c:numRef>
          </c:val>
        </c:ser>
        <c:shape val="cylinder"/>
        <c:axId val="141207808"/>
        <c:axId val="141213696"/>
        <c:axId val="0"/>
      </c:bar3DChart>
      <c:catAx>
        <c:axId val="141207808"/>
        <c:scaling>
          <c:orientation val="minMax"/>
        </c:scaling>
        <c:axPos val="b"/>
        <c:tickLblPos val="nextTo"/>
        <c:txPr>
          <a:bodyPr/>
          <a:lstStyle/>
          <a:p>
            <a:pPr>
              <a:defRPr lang="es-ES" sz="1300"/>
            </a:pPr>
            <a:endParaRPr lang="es-CO"/>
          </a:p>
        </c:txPr>
        <c:crossAx val="141213696"/>
        <c:crosses val="autoZero"/>
        <c:auto val="1"/>
        <c:lblAlgn val="ctr"/>
        <c:lblOffset val="100"/>
      </c:catAx>
      <c:valAx>
        <c:axId val="141213696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lang="es-ES"/>
            </a:pPr>
            <a:endParaRPr lang="es-CO"/>
          </a:p>
        </c:txPr>
        <c:crossAx val="14120780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es-ES"/>
          </a:pPr>
          <a:endParaRPr lang="es-CO"/>
        </a:p>
      </c:txPr>
    </c:legend>
    <c:plotVisOnly val="1"/>
  </c:chart>
  <c:txPr>
    <a:bodyPr/>
    <a:lstStyle/>
    <a:p>
      <a:pPr>
        <a:defRPr sz="1200" b="1"/>
      </a:pPr>
      <a:endParaRPr lang="es-CO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O"/>
  <c:chart>
    <c:title>
      <c:tx>
        <c:rich>
          <a:bodyPr/>
          <a:lstStyle/>
          <a:p>
            <a:pPr algn="ctr" rtl="0">
              <a:defRPr lang="es-ES"/>
            </a:pPr>
            <a:r>
              <a:rPr lang="es-ES" sz="1800" dirty="0" smtClean="0"/>
              <a:t>ADICCIONES EN LOS HABITANTES EN SITUACIÓN</a:t>
            </a:r>
            <a:r>
              <a:rPr lang="es-ES" sz="1800" baseline="0" dirty="0" smtClean="0"/>
              <a:t> DE CALLE POR CICLOS VITALES</a:t>
            </a:r>
            <a:endParaRPr lang="es-ES" sz="1800" dirty="0"/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Hoja5!$B$3</c:f>
              <c:strCache>
                <c:ptCount val="1"/>
                <c:pt idx="0">
                  <c:v>NNA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dLbls>
            <c:dLbl>
              <c:idx val="0"/>
              <c:layout>
                <c:manualLayout>
                  <c:x val="-1.4571847007998223E-3"/>
                  <c:y val="-1.8002686936463626E-2"/>
                </c:manualLayout>
              </c:layout>
              <c:showVal val="1"/>
            </c:dLbl>
            <c:dLbl>
              <c:idx val="1"/>
              <c:layout>
                <c:manualLayout>
                  <c:x val="1.4571847007998223E-3"/>
                  <c:y val="-2.2503358670579642E-2"/>
                </c:manualLayout>
              </c:layout>
              <c:showVal val="1"/>
            </c:dLbl>
            <c:dLbl>
              <c:idx val="2"/>
              <c:layout>
                <c:manualLayout>
                  <c:x val="-1.4571847007998223E-3"/>
                  <c:y val="-2.2503358670579642E-2"/>
                </c:manualLayout>
              </c:layout>
              <c:showVal val="1"/>
            </c:dLbl>
            <c:txPr>
              <a:bodyPr/>
              <a:lstStyle/>
              <a:p>
                <a:pPr>
                  <a:defRPr lang="es-ES"/>
                </a:pPr>
                <a:endParaRPr lang="es-CO"/>
              </a:p>
            </c:txPr>
            <c:showVal val="1"/>
          </c:dLbls>
          <c:cat>
            <c:strRef>
              <c:f>Hoja5!$C$2:$E$2</c:f>
              <c:strCache>
                <c:ptCount val="3"/>
                <c:pt idx="0">
                  <c:v>Consumo de sustancias psicoactivas ilegales</c:v>
                </c:pt>
                <c:pt idx="1">
                  <c:v>Consumo de sustancias psicoactivas legales</c:v>
                </c:pt>
                <c:pt idx="2">
                  <c:v> Adicción al juego (maquinitas, loterÍas, etc.)</c:v>
                </c:pt>
              </c:strCache>
            </c:strRef>
          </c:cat>
          <c:val>
            <c:numRef>
              <c:f>Hoja5!$C$3:$E$3</c:f>
              <c:numCache>
                <c:formatCode>General</c:formatCode>
                <c:ptCount val="3"/>
                <c:pt idx="0">
                  <c:v>342</c:v>
                </c:pt>
                <c:pt idx="1">
                  <c:v>293</c:v>
                </c:pt>
                <c:pt idx="2">
                  <c:v>127</c:v>
                </c:pt>
              </c:numCache>
            </c:numRef>
          </c:val>
        </c:ser>
        <c:ser>
          <c:idx val="1"/>
          <c:order val="1"/>
          <c:tx>
            <c:strRef>
              <c:f>Hoja5!$B$4</c:f>
              <c:strCache>
                <c:ptCount val="1"/>
                <c:pt idx="0">
                  <c:v>ADULTOS JÓVENES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2"/>
              <c:layout>
                <c:manualLayout>
                  <c:x val="8.7431082047989342E-3"/>
                  <c:y val="-1.5752351069405791E-2"/>
                </c:manualLayout>
              </c:layout>
              <c:showVal val="1"/>
            </c:dLbl>
            <c:txPr>
              <a:bodyPr/>
              <a:lstStyle/>
              <a:p>
                <a:pPr>
                  <a:defRPr lang="es-ES"/>
                </a:pPr>
                <a:endParaRPr lang="es-CO"/>
              </a:p>
            </c:txPr>
            <c:showVal val="1"/>
          </c:dLbls>
          <c:cat>
            <c:strRef>
              <c:f>Hoja5!$C$2:$E$2</c:f>
              <c:strCache>
                <c:ptCount val="3"/>
                <c:pt idx="0">
                  <c:v>Consumo de sustancias psicoactivas ilegales</c:v>
                </c:pt>
                <c:pt idx="1">
                  <c:v>Consumo de sustancias psicoactivas legales</c:v>
                </c:pt>
                <c:pt idx="2">
                  <c:v> Adicción al juego (maquinitas, loterÍas, etc.)</c:v>
                </c:pt>
              </c:strCache>
            </c:strRef>
          </c:cat>
          <c:val>
            <c:numRef>
              <c:f>Hoja5!$C$4:$E$4</c:f>
              <c:numCache>
                <c:formatCode>General</c:formatCode>
                <c:ptCount val="3"/>
                <c:pt idx="0">
                  <c:v>4131</c:v>
                </c:pt>
                <c:pt idx="1">
                  <c:v>8791</c:v>
                </c:pt>
                <c:pt idx="2">
                  <c:v>1522</c:v>
                </c:pt>
              </c:numCache>
            </c:numRef>
          </c:val>
        </c:ser>
        <c:ser>
          <c:idx val="2"/>
          <c:order val="2"/>
          <c:tx>
            <c:strRef>
              <c:f>Hoja5!$B$5</c:f>
              <c:strCache>
                <c:ptCount val="1"/>
                <c:pt idx="0">
                  <c:v>ADULTOS MAYORES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dLbls>
            <c:dLbl>
              <c:idx val="0"/>
              <c:layout>
                <c:manualLayout>
                  <c:x val="1.1657477606398603E-2"/>
                  <c:y val="-2.2503358670579642E-2"/>
                </c:manualLayout>
              </c:layout>
              <c:showVal val="1"/>
            </c:dLbl>
            <c:dLbl>
              <c:idx val="1"/>
              <c:layout>
                <c:manualLayout>
                  <c:x val="1.1657477606398549E-2"/>
                  <c:y val="-1.1251679335289793E-2"/>
                </c:manualLayout>
              </c:layout>
              <c:showVal val="1"/>
            </c:dLbl>
            <c:dLbl>
              <c:idx val="2"/>
              <c:layout>
                <c:manualLayout>
                  <c:x val="1.1657477606398603E-2"/>
                  <c:y val="-1.5752351069405708E-2"/>
                </c:manualLayout>
              </c:layout>
              <c:showVal val="1"/>
            </c:dLbl>
            <c:txPr>
              <a:bodyPr/>
              <a:lstStyle/>
              <a:p>
                <a:pPr>
                  <a:defRPr lang="es-ES"/>
                </a:pPr>
                <a:endParaRPr lang="es-CO"/>
              </a:p>
            </c:txPr>
            <c:showVal val="1"/>
          </c:dLbls>
          <c:cat>
            <c:strRef>
              <c:f>Hoja5!$C$2:$E$2</c:f>
              <c:strCache>
                <c:ptCount val="3"/>
                <c:pt idx="0">
                  <c:v>Consumo de sustancias psicoactivas ilegales</c:v>
                </c:pt>
                <c:pt idx="1">
                  <c:v>Consumo de sustancias psicoactivas legales</c:v>
                </c:pt>
                <c:pt idx="2">
                  <c:v> Adicción al juego (maquinitas, loterÍas, etc.)</c:v>
                </c:pt>
              </c:strCache>
            </c:strRef>
          </c:cat>
          <c:val>
            <c:numRef>
              <c:f>Hoja5!$C$5:$E$5</c:f>
              <c:numCache>
                <c:formatCode>General</c:formatCode>
                <c:ptCount val="3"/>
                <c:pt idx="0">
                  <c:v>139</c:v>
                </c:pt>
                <c:pt idx="1">
                  <c:v>1082</c:v>
                </c:pt>
                <c:pt idx="2">
                  <c:v>210</c:v>
                </c:pt>
              </c:numCache>
            </c:numRef>
          </c:val>
        </c:ser>
        <c:shape val="cylinder"/>
        <c:axId val="141265920"/>
        <c:axId val="141280000"/>
        <c:axId val="0"/>
      </c:bar3DChart>
      <c:catAx>
        <c:axId val="141265920"/>
        <c:scaling>
          <c:orientation val="minMax"/>
        </c:scaling>
        <c:axPos val="b"/>
        <c:tickLblPos val="nextTo"/>
        <c:txPr>
          <a:bodyPr/>
          <a:lstStyle/>
          <a:p>
            <a:pPr algn="just">
              <a:defRPr lang="es-ES"/>
            </a:pPr>
            <a:endParaRPr lang="es-CO"/>
          </a:p>
        </c:txPr>
        <c:crossAx val="141280000"/>
        <c:crosses val="autoZero"/>
        <c:auto val="1"/>
        <c:lblAlgn val="ctr"/>
        <c:lblOffset val="100"/>
      </c:catAx>
      <c:valAx>
        <c:axId val="141280000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lang="es-ES"/>
            </a:pPr>
            <a:endParaRPr lang="es-CO"/>
          </a:p>
        </c:txPr>
        <c:crossAx val="14126592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es-ES"/>
          </a:pPr>
          <a:endParaRPr lang="es-CO"/>
        </a:p>
      </c:txPr>
    </c:legend>
    <c:plotVisOnly val="1"/>
  </c:chart>
  <c:txPr>
    <a:bodyPr/>
    <a:lstStyle/>
    <a:p>
      <a:pPr>
        <a:defRPr sz="1200" b="1"/>
      </a:pPr>
      <a:endParaRPr lang="es-CO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O"/>
  <c:chart>
    <c:title>
      <c:tx>
        <c:rich>
          <a:bodyPr/>
          <a:lstStyle/>
          <a:p>
            <a:pPr>
              <a:defRPr/>
            </a:pPr>
            <a:r>
              <a:rPr lang="es-ES" sz="1800" b="1" i="0" baseline="0"/>
              <a:t>NNA EN SITUACIÓN DE CALLE DE MEDELLIN Y OTRAS CIUDADES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Hoja1!$I$6</c:f>
              <c:strCache>
                <c:ptCount val="1"/>
                <c:pt idx="0">
                  <c:v>Medellin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dLbls>
            <c:dLbl>
              <c:idx val="0"/>
              <c:layout>
                <c:manualLayout>
                  <c:x val="1.1461318051575934E-2"/>
                  <c:y val="0.10381184103811847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s-CO"/>
                </a:p>
              </c:txPr>
              <c:showVal val="1"/>
            </c:dLbl>
            <c:showVal val="1"/>
          </c:dLbls>
          <c:cat>
            <c:strRef>
              <c:f>Hoja1!$H$7</c:f>
              <c:strCache>
                <c:ptCount val="1"/>
                <c:pt idx="0">
                  <c:v>Niños, niñas y adolescentes</c:v>
                </c:pt>
              </c:strCache>
            </c:strRef>
          </c:cat>
          <c:val>
            <c:numRef>
              <c:f>Hoja1!$I$7</c:f>
              <c:numCache>
                <c:formatCode>###0</c:formatCode>
                <c:ptCount val="1"/>
                <c:pt idx="0">
                  <c:v>654</c:v>
                </c:pt>
              </c:numCache>
            </c:numRef>
          </c:val>
        </c:ser>
        <c:ser>
          <c:idx val="1"/>
          <c:order val="1"/>
          <c:tx>
            <c:strRef>
              <c:f>Hoja1!$J$6</c:f>
              <c:strCache>
                <c:ptCount val="1"/>
                <c:pt idx="0">
                  <c:v>Area Metropolitana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dLbls>
            <c:dLbl>
              <c:idx val="0"/>
              <c:layout>
                <c:manualLayout>
                  <c:x val="1.1461318051575934E-2"/>
                  <c:y val="-4.2173560421735617E-2"/>
                </c:manualLayout>
              </c:layout>
              <c:showVal val="1"/>
            </c:dLbl>
            <c:showVal val="1"/>
          </c:dLbls>
          <c:cat>
            <c:strRef>
              <c:f>Hoja1!$H$7</c:f>
              <c:strCache>
                <c:ptCount val="1"/>
                <c:pt idx="0">
                  <c:v>Niños, niñas y adolescentes</c:v>
                </c:pt>
              </c:strCache>
            </c:strRef>
          </c:cat>
          <c:val>
            <c:numRef>
              <c:f>Hoja1!$J$7</c:f>
              <c:numCache>
                <c:formatCode>###0</c:formatCode>
                <c:ptCount val="1"/>
                <c:pt idx="0">
                  <c:v>39</c:v>
                </c:pt>
              </c:numCache>
            </c:numRef>
          </c:val>
        </c:ser>
        <c:ser>
          <c:idx val="2"/>
          <c:order val="2"/>
          <c:tx>
            <c:strRef>
              <c:f>Hoja1!$K$6</c:f>
              <c:strCache>
                <c:ptCount val="1"/>
                <c:pt idx="0">
                  <c:v>Municipios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dLbls>
            <c:dLbl>
              <c:idx val="0"/>
              <c:layout>
                <c:manualLayout>
                  <c:x val="1.7191977077363897E-2"/>
                  <c:y val="-3.2441200324412015E-2"/>
                </c:manualLayout>
              </c:layout>
              <c:showVal val="1"/>
            </c:dLbl>
            <c:showVal val="1"/>
          </c:dLbls>
          <c:cat>
            <c:strRef>
              <c:f>Hoja1!$H$7</c:f>
              <c:strCache>
                <c:ptCount val="1"/>
                <c:pt idx="0">
                  <c:v>Niños, niñas y adolescentes</c:v>
                </c:pt>
              </c:strCache>
            </c:strRef>
          </c:cat>
          <c:val>
            <c:numRef>
              <c:f>Hoja1!$K$7</c:f>
              <c:numCache>
                <c:formatCode>###0</c:formatCode>
                <c:ptCount val="1"/>
                <c:pt idx="0">
                  <c:v>251</c:v>
                </c:pt>
              </c:numCache>
            </c:numRef>
          </c:val>
        </c:ser>
        <c:ser>
          <c:idx val="3"/>
          <c:order val="3"/>
          <c:tx>
            <c:strRef>
              <c:f>Hoja1!$L$6</c:f>
              <c:strCache>
                <c:ptCount val="1"/>
                <c:pt idx="0">
                  <c:v>Mpios otros Deptos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dLbls>
            <c:dLbl>
              <c:idx val="0"/>
              <c:layout>
                <c:manualLayout>
                  <c:x val="2.101241642788915E-2"/>
                  <c:y val="-3.8929440389294405E-2"/>
                </c:manualLayout>
              </c:layout>
              <c:showVal val="1"/>
            </c:dLbl>
            <c:showVal val="1"/>
          </c:dLbls>
          <c:cat>
            <c:strRef>
              <c:f>Hoja1!$H$7</c:f>
              <c:strCache>
                <c:ptCount val="1"/>
                <c:pt idx="0">
                  <c:v>Niños, niñas y adolescentes</c:v>
                </c:pt>
              </c:strCache>
            </c:strRef>
          </c:cat>
          <c:val>
            <c:numRef>
              <c:f>Hoja1!$L$7</c:f>
              <c:numCache>
                <c:formatCode>###0</c:formatCode>
                <c:ptCount val="1"/>
                <c:pt idx="0">
                  <c:v>136</c:v>
                </c:pt>
              </c:numCache>
            </c:numRef>
          </c:val>
        </c:ser>
        <c:shape val="cylinder"/>
        <c:axId val="102504320"/>
        <c:axId val="102505856"/>
        <c:axId val="0"/>
      </c:bar3DChart>
      <c:catAx>
        <c:axId val="102504320"/>
        <c:scaling>
          <c:orientation val="minMax"/>
        </c:scaling>
        <c:axPos val="b"/>
        <c:tickLblPos val="nextTo"/>
        <c:crossAx val="102505856"/>
        <c:crosses val="autoZero"/>
        <c:auto val="1"/>
        <c:lblAlgn val="ctr"/>
        <c:lblOffset val="100"/>
      </c:catAx>
      <c:valAx>
        <c:axId val="102505856"/>
        <c:scaling>
          <c:orientation val="minMax"/>
        </c:scaling>
        <c:axPos val="l"/>
        <c:numFmt formatCode="###0" sourceLinked="1"/>
        <c:tickLblPos val="nextTo"/>
        <c:crossAx val="10250432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200" b="1"/>
      </a:pPr>
      <a:endParaRPr lang="es-CO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O"/>
  <c:chart>
    <c:title>
      <c:tx>
        <c:rich>
          <a:bodyPr/>
          <a:lstStyle/>
          <a:p>
            <a:pPr>
              <a:defRPr lang="es-ES" sz="1440"/>
            </a:pPr>
            <a:r>
              <a:rPr lang="es-ES" sz="1800" dirty="0"/>
              <a:t>ADULTOS </a:t>
            </a:r>
            <a:r>
              <a:rPr lang="es-ES" sz="1800" dirty="0" smtClean="0"/>
              <a:t>EN</a:t>
            </a:r>
            <a:r>
              <a:rPr lang="es-ES" sz="1800" baseline="0" dirty="0" smtClean="0"/>
              <a:t> SITUACIÓN DE CALLE DE MEDELLIN Y OTRAS CIUDADES</a:t>
            </a:r>
            <a:endParaRPr lang="es-ES" sz="1800" dirty="0"/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Hoja1!$M$3</c:f>
              <c:strCache>
                <c:ptCount val="1"/>
                <c:pt idx="0">
                  <c:v>Medellín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dLbls>
            <c:txPr>
              <a:bodyPr rot="-5400000" vert="horz"/>
              <a:lstStyle/>
              <a:p>
                <a:pPr>
                  <a:defRPr lang="es-ES"/>
                </a:pPr>
                <a:endParaRPr lang="es-CO"/>
              </a:p>
            </c:txPr>
            <c:showVal val="1"/>
          </c:dLbls>
          <c:cat>
            <c:strRef>
              <c:f>Hoja1!$N$2:$T$2</c:f>
              <c:strCache>
                <c:ptCount val="3"/>
                <c:pt idx="0">
                  <c:v>Habitante de la Calle</c:v>
                </c:pt>
                <c:pt idx="1">
                  <c:v>Habitante en Calle</c:v>
                </c:pt>
                <c:pt idx="2">
                  <c:v>Habitante en Situacion de Calle</c:v>
                </c:pt>
              </c:strCache>
            </c:strRef>
          </c:cat>
          <c:val>
            <c:numRef>
              <c:f>Hoja1!$N$3:$T$3</c:f>
              <c:numCache>
                <c:formatCode>General</c:formatCode>
                <c:ptCount val="3"/>
                <c:pt idx="0">
                  <c:v>1498</c:v>
                </c:pt>
                <c:pt idx="1">
                  <c:v>6812</c:v>
                </c:pt>
                <c:pt idx="2">
                  <c:v>8310</c:v>
                </c:pt>
              </c:numCache>
            </c:numRef>
          </c:val>
        </c:ser>
        <c:ser>
          <c:idx val="1"/>
          <c:order val="1"/>
          <c:tx>
            <c:strRef>
              <c:f>Hoja1!$M$4</c:f>
              <c:strCache>
                <c:ptCount val="1"/>
                <c:pt idx="0">
                  <c:v>Area metropolitana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dLbls>
            <c:txPr>
              <a:bodyPr rot="-5400000" vert="horz"/>
              <a:lstStyle/>
              <a:p>
                <a:pPr>
                  <a:defRPr lang="es-ES"/>
                </a:pPr>
                <a:endParaRPr lang="es-CO"/>
              </a:p>
            </c:txPr>
            <c:showVal val="1"/>
          </c:dLbls>
          <c:cat>
            <c:strRef>
              <c:f>Hoja1!$N$2:$T$2</c:f>
              <c:strCache>
                <c:ptCount val="3"/>
                <c:pt idx="0">
                  <c:v>Habitante de la Calle</c:v>
                </c:pt>
                <c:pt idx="1">
                  <c:v>Habitante en Calle</c:v>
                </c:pt>
                <c:pt idx="2">
                  <c:v>Habitante en Situacion de Calle</c:v>
                </c:pt>
              </c:strCache>
            </c:strRef>
          </c:cat>
          <c:val>
            <c:numRef>
              <c:f>Hoja1!$N$4:$T$4</c:f>
              <c:numCache>
                <c:formatCode>General</c:formatCode>
                <c:ptCount val="3"/>
                <c:pt idx="0">
                  <c:v>152</c:v>
                </c:pt>
                <c:pt idx="1">
                  <c:v>548</c:v>
                </c:pt>
                <c:pt idx="2">
                  <c:v>700</c:v>
                </c:pt>
              </c:numCache>
            </c:numRef>
          </c:val>
        </c:ser>
        <c:ser>
          <c:idx val="2"/>
          <c:order val="2"/>
          <c:tx>
            <c:strRef>
              <c:f>Hoja1!$M$5</c:f>
              <c:strCache>
                <c:ptCount val="1"/>
                <c:pt idx="0">
                  <c:v>Municipios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dLbls>
            <c:txPr>
              <a:bodyPr rot="-5400000" vert="horz"/>
              <a:lstStyle/>
              <a:p>
                <a:pPr>
                  <a:defRPr lang="es-ES"/>
                </a:pPr>
                <a:endParaRPr lang="es-CO"/>
              </a:p>
            </c:txPr>
            <c:showVal val="1"/>
          </c:dLbls>
          <c:cat>
            <c:strRef>
              <c:f>Hoja1!$N$2:$T$2</c:f>
              <c:strCache>
                <c:ptCount val="3"/>
                <c:pt idx="0">
                  <c:v>Habitante de la Calle</c:v>
                </c:pt>
                <c:pt idx="1">
                  <c:v>Habitante en Calle</c:v>
                </c:pt>
                <c:pt idx="2">
                  <c:v>Habitante en Situacion de Calle</c:v>
                </c:pt>
              </c:strCache>
            </c:strRef>
          </c:cat>
          <c:val>
            <c:numRef>
              <c:f>Hoja1!$N$5:$T$5</c:f>
              <c:numCache>
                <c:formatCode>General</c:formatCode>
                <c:ptCount val="3"/>
                <c:pt idx="0">
                  <c:v>764</c:v>
                </c:pt>
                <c:pt idx="1">
                  <c:v>6530</c:v>
                </c:pt>
                <c:pt idx="2">
                  <c:v>7294</c:v>
                </c:pt>
              </c:numCache>
            </c:numRef>
          </c:val>
        </c:ser>
        <c:ser>
          <c:idx val="3"/>
          <c:order val="3"/>
          <c:tx>
            <c:strRef>
              <c:f>Hoja1!$M$6</c:f>
              <c:strCache>
                <c:ptCount val="1"/>
                <c:pt idx="0">
                  <c:v>Mpios otros Deptos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dLbls>
            <c:txPr>
              <a:bodyPr rot="-5400000" vert="horz"/>
              <a:lstStyle/>
              <a:p>
                <a:pPr>
                  <a:defRPr lang="es-ES"/>
                </a:pPr>
                <a:endParaRPr lang="es-CO"/>
              </a:p>
            </c:txPr>
            <c:showVal val="1"/>
          </c:dLbls>
          <c:cat>
            <c:strRef>
              <c:f>Hoja1!$N$2:$T$2</c:f>
              <c:strCache>
                <c:ptCount val="3"/>
                <c:pt idx="0">
                  <c:v>Habitante de la Calle</c:v>
                </c:pt>
                <c:pt idx="1">
                  <c:v>Habitante en Calle</c:v>
                </c:pt>
                <c:pt idx="2">
                  <c:v>Habitante en Situacion de Calle</c:v>
                </c:pt>
              </c:strCache>
            </c:strRef>
          </c:cat>
          <c:val>
            <c:numRef>
              <c:f>Hoja1!$N$6:$T$6</c:f>
              <c:numCache>
                <c:formatCode>General</c:formatCode>
                <c:ptCount val="3"/>
                <c:pt idx="0">
                  <c:v>556</c:v>
                </c:pt>
                <c:pt idx="1">
                  <c:v>3012</c:v>
                </c:pt>
                <c:pt idx="2">
                  <c:v>3568</c:v>
                </c:pt>
              </c:numCache>
            </c:numRef>
          </c:val>
        </c:ser>
        <c:shape val="cone"/>
        <c:axId val="141329536"/>
        <c:axId val="141331072"/>
        <c:axId val="0"/>
      </c:bar3DChart>
      <c:catAx>
        <c:axId val="141329536"/>
        <c:scaling>
          <c:orientation val="minMax"/>
        </c:scaling>
        <c:axPos val="b"/>
        <c:tickLblPos val="nextTo"/>
        <c:txPr>
          <a:bodyPr/>
          <a:lstStyle/>
          <a:p>
            <a:pPr>
              <a:defRPr lang="es-ES"/>
            </a:pPr>
            <a:endParaRPr lang="es-CO"/>
          </a:p>
        </c:txPr>
        <c:crossAx val="141331072"/>
        <c:crosses val="autoZero"/>
        <c:auto val="1"/>
        <c:lblAlgn val="ctr"/>
        <c:lblOffset val="100"/>
      </c:catAx>
      <c:valAx>
        <c:axId val="141331072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lang="es-ES"/>
            </a:pPr>
            <a:endParaRPr lang="es-CO"/>
          </a:p>
        </c:txPr>
        <c:crossAx val="14132953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es-ES"/>
          </a:pPr>
          <a:endParaRPr lang="es-CO"/>
        </a:p>
      </c:txPr>
    </c:legend>
    <c:plotVisOnly val="1"/>
  </c:chart>
  <c:spPr>
    <a:effectLst>
      <a:outerShdw blurRad="50800" dist="38100" dir="5400000" algn="t" rotWithShape="0">
        <a:prstClr val="black">
          <a:alpha val="40000"/>
        </a:prstClr>
      </a:outerShdw>
    </a:effectLst>
    <a:scene3d>
      <a:camera prst="orthographicFront"/>
      <a:lightRig rig="threePt" dir="t"/>
    </a:scene3d>
    <a:sp3d>
      <a:bevelT/>
    </a:sp3d>
  </c:spPr>
  <c:txPr>
    <a:bodyPr/>
    <a:lstStyle/>
    <a:p>
      <a:pPr>
        <a:defRPr sz="1200" b="1"/>
      </a:pPr>
      <a:endParaRPr lang="es-CO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O"/>
  <c:chart>
    <c:title>
      <c:tx>
        <c:rich>
          <a:bodyPr/>
          <a:lstStyle/>
          <a:p>
            <a:pPr>
              <a:defRPr/>
            </a:pPr>
            <a:r>
              <a:rPr lang="es-ES" sz="1800" b="1" i="0" baseline="0"/>
              <a:t>ADULTOS MAYORES EN SITUACIÓN DE CALLE DE MEDELLIN Y OTRAS CIUDADES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Hoja1!$I$17</c:f>
              <c:strCache>
                <c:ptCount val="1"/>
                <c:pt idx="0">
                  <c:v>Medellin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dLbls>
            <c:dLbl>
              <c:idx val="0"/>
              <c:layout>
                <c:manualLayout>
                  <c:x val="1.2475546210356373E-2"/>
                  <c:y val="-3.6781468428756903E-2"/>
                </c:manualLayout>
              </c:layout>
              <c:showVal val="1"/>
            </c:dLbl>
            <c:showVal val="1"/>
          </c:dLbls>
          <c:cat>
            <c:strRef>
              <c:f>Hoja1!$H$18</c:f>
              <c:strCache>
                <c:ptCount val="1"/>
                <c:pt idx="0">
                  <c:v>Adultos mayores</c:v>
                </c:pt>
              </c:strCache>
            </c:strRef>
          </c:cat>
          <c:val>
            <c:numRef>
              <c:f>Hoja1!$I$18</c:f>
              <c:numCache>
                <c:formatCode>###0</c:formatCode>
                <c:ptCount val="1"/>
                <c:pt idx="0">
                  <c:v>647</c:v>
                </c:pt>
              </c:numCache>
            </c:numRef>
          </c:val>
        </c:ser>
        <c:ser>
          <c:idx val="1"/>
          <c:order val="1"/>
          <c:tx>
            <c:strRef>
              <c:f>Hoja1!$J$17</c:f>
              <c:strCache>
                <c:ptCount val="1"/>
                <c:pt idx="0">
                  <c:v>Area Metropolitana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dLbls>
            <c:dLbl>
              <c:idx val="0"/>
              <c:layout>
                <c:manualLayout>
                  <c:x val="2.0272762591829106E-2"/>
                  <c:y val="-4.4663211663490431E-2"/>
                </c:manualLayout>
              </c:layout>
              <c:showVal val="1"/>
            </c:dLbl>
            <c:showVal val="1"/>
          </c:dLbls>
          <c:cat>
            <c:strRef>
              <c:f>Hoja1!$H$18</c:f>
              <c:strCache>
                <c:ptCount val="1"/>
                <c:pt idx="0">
                  <c:v>Adultos mayores</c:v>
                </c:pt>
              </c:strCache>
            </c:strRef>
          </c:cat>
          <c:val>
            <c:numRef>
              <c:f>Hoja1!$J$18</c:f>
              <c:numCache>
                <c:formatCode>###0</c:formatCode>
                <c:ptCount val="1"/>
                <c:pt idx="0">
                  <c:v>127</c:v>
                </c:pt>
              </c:numCache>
            </c:numRef>
          </c:val>
        </c:ser>
        <c:ser>
          <c:idx val="2"/>
          <c:order val="2"/>
          <c:tx>
            <c:strRef>
              <c:f>Hoja1!$K$17</c:f>
              <c:strCache>
                <c:ptCount val="1"/>
                <c:pt idx="0">
                  <c:v>Municipios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dLbls>
            <c:dLbl>
              <c:idx val="0"/>
              <c:layout>
                <c:manualLayout>
                  <c:x val="1.403498948665092E-2"/>
                  <c:y val="-3.9408716173668111E-2"/>
                </c:manualLayout>
              </c:layout>
              <c:showVal val="1"/>
            </c:dLbl>
            <c:showVal val="1"/>
          </c:dLbls>
          <c:cat>
            <c:strRef>
              <c:f>Hoja1!$H$18</c:f>
              <c:strCache>
                <c:ptCount val="1"/>
                <c:pt idx="0">
                  <c:v>Adultos mayores</c:v>
                </c:pt>
              </c:strCache>
            </c:strRef>
          </c:cat>
          <c:val>
            <c:numRef>
              <c:f>Hoja1!$K$18</c:f>
              <c:numCache>
                <c:formatCode>###0</c:formatCode>
                <c:ptCount val="1"/>
                <c:pt idx="0">
                  <c:v>2041</c:v>
                </c:pt>
              </c:numCache>
            </c:numRef>
          </c:val>
        </c:ser>
        <c:ser>
          <c:idx val="3"/>
          <c:order val="3"/>
          <c:tx>
            <c:strRef>
              <c:f>Hoja1!$L$17</c:f>
              <c:strCache>
                <c:ptCount val="1"/>
                <c:pt idx="0">
                  <c:v>Mpios otros Deptos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dLbls>
            <c:dLbl>
              <c:idx val="0"/>
              <c:layout>
                <c:manualLayout>
                  <c:x val="1.5594432762945467E-2"/>
                  <c:y val="-3.6781468428756903E-2"/>
                </c:manualLayout>
              </c:layout>
              <c:showVal val="1"/>
            </c:dLbl>
            <c:showVal val="1"/>
          </c:dLbls>
          <c:cat>
            <c:strRef>
              <c:f>Hoja1!$H$18</c:f>
              <c:strCache>
                <c:ptCount val="1"/>
                <c:pt idx="0">
                  <c:v>Adultos mayores</c:v>
                </c:pt>
              </c:strCache>
            </c:strRef>
          </c:cat>
          <c:val>
            <c:numRef>
              <c:f>Hoja1!$L$18</c:f>
              <c:numCache>
                <c:formatCode>###0</c:formatCode>
                <c:ptCount val="1"/>
                <c:pt idx="0">
                  <c:v>585</c:v>
                </c:pt>
              </c:numCache>
            </c:numRef>
          </c:val>
        </c:ser>
        <c:shape val="cylinder"/>
        <c:axId val="95166848"/>
        <c:axId val="103003648"/>
        <c:axId val="0"/>
      </c:bar3DChart>
      <c:catAx>
        <c:axId val="95166848"/>
        <c:scaling>
          <c:orientation val="minMax"/>
        </c:scaling>
        <c:axPos val="b"/>
        <c:tickLblPos val="nextTo"/>
        <c:crossAx val="103003648"/>
        <c:crosses val="autoZero"/>
        <c:auto val="1"/>
        <c:lblAlgn val="ctr"/>
        <c:lblOffset val="100"/>
      </c:catAx>
      <c:valAx>
        <c:axId val="103003648"/>
        <c:scaling>
          <c:orientation val="minMax"/>
        </c:scaling>
        <c:axPos val="l"/>
        <c:numFmt formatCode="###0" sourceLinked="1"/>
        <c:tickLblPos val="nextTo"/>
        <c:crossAx val="9516684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200" b="1"/>
      </a:pPr>
      <a:endParaRPr lang="es-CO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O"/>
  <c:chart>
    <c:title>
      <c:tx>
        <c:rich>
          <a:bodyPr/>
          <a:lstStyle/>
          <a:p>
            <a:pPr>
              <a:defRPr sz="1800"/>
            </a:pPr>
            <a:r>
              <a:rPr lang="es-ES" sz="1800"/>
              <a:t>PERMANENCIA DEL HABITANTE EN SITUACIÓN DE CALLE EN LA CIUDAD DE MEDELLÍN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Hoja2!$K$4</c:f>
              <c:strCache>
                <c:ptCount val="1"/>
                <c:pt idx="0">
                  <c:v>De Calle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dLbls>
            <c:showVal val="1"/>
          </c:dLbls>
          <c:cat>
            <c:strRef>
              <c:f>Hoja2!$J$5:$J$8</c:f>
              <c:strCache>
                <c:ptCount val="4"/>
                <c:pt idx="0">
                  <c:v>Menos 6 meses</c:v>
                </c:pt>
                <c:pt idx="1">
                  <c:v>Más de 6  y menos de 1 año</c:v>
                </c:pt>
                <c:pt idx="2">
                  <c:v>Más de 1 y menos de 5 años</c:v>
                </c:pt>
                <c:pt idx="3">
                  <c:v>5 años o más</c:v>
                </c:pt>
              </c:strCache>
            </c:strRef>
          </c:cat>
          <c:val>
            <c:numRef>
              <c:f>Hoja2!$K$5:$K$8</c:f>
              <c:numCache>
                <c:formatCode>General</c:formatCode>
                <c:ptCount val="4"/>
                <c:pt idx="0">
                  <c:v>170</c:v>
                </c:pt>
                <c:pt idx="1">
                  <c:v>162</c:v>
                </c:pt>
                <c:pt idx="2">
                  <c:v>623</c:v>
                </c:pt>
                <c:pt idx="3">
                  <c:v>2407</c:v>
                </c:pt>
              </c:numCache>
            </c:numRef>
          </c:val>
        </c:ser>
        <c:ser>
          <c:idx val="1"/>
          <c:order val="1"/>
          <c:tx>
            <c:strRef>
              <c:f>Hoja2!$L$4</c:f>
              <c:strCache>
                <c:ptCount val="1"/>
                <c:pt idx="0">
                  <c:v>En Calle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dLbls>
            <c:showVal val="1"/>
          </c:dLbls>
          <c:cat>
            <c:strRef>
              <c:f>Hoja2!$J$5:$J$8</c:f>
              <c:strCache>
                <c:ptCount val="4"/>
                <c:pt idx="0">
                  <c:v>Menos 6 meses</c:v>
                </c:pt>
                <c:pt idx="1">
                  <c:v>Más de 6  y menos de 1 año</c:v>
                </c:pt>
                <c:pt idx="2">
                  <c:v>Más de 1 y menos de 5 años</c:v>
                </c:pt>
                <c:pt idx="3">
                  <c:v>5 años o más</c:v>
                </c:pt>
              </c:strCache>
            </c:strRef>
          </c:cat>
          <c:val>
            <c:numRef>
              <c:f>Hoja2!$L$5:$L$8</c:f>
              <c:numCache>
                <c:formatCode>General</c:formatCode>
                <c:ptCount val="4"/>
                <c:pt idx="0">
                  <c:v>1637</c:v>
                </c:pt>
                <c:pt idx="1">
                  <c:v>1166</c:v>
                </c:pt>
                <c:pt idx="2">
                  <c:v>3689</c:v>
                </c:pt>
                <c:pt idx="3">
                  <c:v>14430</c:v>
                </c:pt>
              </c:numCache>
            </c:numRef>
          </c:val>
        </c:ser>
        <c:shape val="cylinder"/>
        <c:axId val="93648000"/>
        <c:axId val="93799936"/>
        <c:axId val="0"/>
      </c:bar3DChart>
      <c:catAx>
        <c:axId val="93648000"/>
        <c:scaling>
          <c:orientation val="minMax"/>
        </c:scaling>
        <c:axPos val="b"/>
        <c:tickLblPos val="nextTo"/>
        <c:crossAx val="93799936"/>
        <c:crosses val="autoZero"/>
        <c:auto val="1"/>
        <c:lblAlgn val="ctr"/>
        <c:lblOffset val="100"/>
      </c:catAx>
      <c:valAx>
        <c:axId val="93799936"/>
        <c:scaling>
          <c:orientation val="minMax"/>
        </c:scaling>
        <c:axPos val="l"/>
        <c:numFmt formatCode="General" sourceLinked="1"/>
        <c:tickLblPos val="nextTo"/>
        <c:crossAx val="9364800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200" b="1"/>
      </a:pPr>
      <a:endParaRPr lang="es-CO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O"/>
  <c:chart>
    <c:title>
      <c:tx>
        <c:rich>
          <a:bodyPr/>
          <a:lstStyle/>
          <a:p>
            <a:pPr>
              <a:defRPr lang="es-ES" sz="1440"/>
            </a:pPr>
            <a:r>
              <a:rPr lang="en-US" sz="1800" dirty="0"/>
              <a:t>COMUNA EN DONDE DUERME EL HABITANTE </a:t>
            </a:r>
            <a:r>
              <a:rPr lang="en-US" sz="1800" dirty="0" smtClean="0"/>
              <a:t>DE CALLE</a:t>
            </a:r>
            <a:endParaRPr lang="en-US" sz="1800" dirty="0"/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Hoja3!$C$2</c:f>
              <c:strCache>
                <c:ptCount val="1"/>
                <c:pt idx="0">
                  <c:v>Habitante de la Calle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dLbls>
            <c:dLbl>
              <c:idx val="1"/>
              <c:layout>
                <c:manualLayout>
                  <c:x val="-1.532556323254987E-3"/>
                  <c:y val="-4.6175722986383965E-3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-1.6161503045234421E-2"/>
                </c:manualLayout>
              </c:layout>
              <c:showVal val="1"/>
            </c:dLbl>
            <c:dLbl>
              <c:idx val="3"/>
              <c:layout>
                <c:manualLayout>
                  <c:x val="-1.532556323254987E-3"/>
                  <c:y val="-2.3087861493191992E-2"/>
                </c:manualLayout>
              </c:layout>
              <c:showVal val="1"/>
            </c:dLbl>
            <c:dLbl>
              <c:idx val="4"/>
              <c:layout>
                <c:manualLayout>
                  <c:x val="3.0651126465100886E-3"/>
                  <c:y val="-2.3087861493191992E-2"/>
                </c:manualLayout>
              </c:layout>
              <c:showVal val="1"/>
            </c:dLbl>
            <c:txPr>
              <a:bodyPr/>
              <a:lstStyle/>
              <a:p>
                <a:pPr>
                  <a:defRPr lang="es-ES"/>
                </a:pPr>
                <a:endParaRPr lang="es-CO"/>
              </a:p>
            </c:txPr>
            <c:showVal val="1"/>
          </c:dLbls>
          <c:cat>
            <c:strRef>
              <c:f>Hoja3!$B$3:$B$7</c:f>
              <c:strCache>
                <c:ptCount val="5"/>
                <c:pt idx="0">
                  <c:v>Candelaria</c:v>
                </c:pt>
                <c:pt idx="1">
                  <c:v>Laureles</c:v>
                </c:pt>
                <c:pt idx="2">
                  <c:v>Guayabal</c:v>
                </c:pt>
                <c:pt idx="3">
                  <c:v>Aranjuez</c:v>
                </c:pt>
                <c:pt idx="4">
                  <c:v>Belén</c:v>
                </c:pt>
              </c:strCache>
            </c:strRef>
          </c:cat>
          <c:val>
            <c:numRef>
              <c:f>Hoja3!$C$3:$C$7</c:f>
              <c:numCache>
                <c:formatCode>General</c:formatCode>
                <c:ptCount val="5"/>
                <c:pt idx="0">
                  <c:v>2705</c:v>
                </c:pt>
                <c:pt idx="1">
                  <c:v>131</c:v>
                </c:pt>
                <c:pt idx="2">
                  <c:v>83</c:v>
                </c:pt>
                <c:pt idx="3">
                  <c:v>60</c:v>
                </c:pt>
                <c:pt idx="4">
                  <c:v>56</c:v>
                </c:pt>
              </c:numCache>
            </c:numRef>
          </c:val>
        </c:ser>
        <c:shape val="cone"/>
        <c:axId val="141388800"/>
        <c:axId val="141411072"/>
        <c:axId val="0"/>
      </c:bar3DChart>
      <c:catAx>
        <c:axId val="141388800"/>
        <c:scaling>
          <c:orientation val="minMax"/>
        </c:scaling>
        <c:axPos val="b"/>
        <c:tickLblPos val="nextTo"/>
        <c:txPr>
          <a:bodyPr/>
          <a:lstStyle/>
          <a:p>
            <a:pPr>
              <a:defRPr lang="es-ES"/>
            </a:pPr>
            <a:endParaRPr lang="es-CO"/>
          </a:p>
        </c:txPr>
        <c:crossAx val="141411072"/>
        <c:crosses val="autoZero"/>
        <c:auto val="1"/>
        <c:lblAlgn val="ctr"/>
        <c:lblOffset val="100"/>
      </c:catAx>
      <c:valAx>
        <c:axId val="141411072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lang="es-ES"/>
            </a:pPr>
            <a:endParaRPr lang="es-CO"/>
          </a:p>
        </c:txPr>
        <c:crossAx val="141388800"/>
        <c:crosses val="autoZero"/>
        <c:crossBetween val="between"/>
      </c:valAx>
    </c:plotArea>
    <c:plotVisOnly val="1"/>
  </c:chart>
  <c:txPr>
    <a:bodyPr/>
    <a:lstStyle/>
    <a:p>
      <a:pPr>
        <a:defRPr sz="1200" b="1"/>
      </a:pPr>
      <a:endParaRPr lang="es-CO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O"/>
  <c:chart>
    <c:title>
      <c:tx>
        <c:rich>
          <a:bodyPr/>
          <a:lstStyle/>
          <a:p>
            <a:pPr>
              <a:defRPr lang="es-ES"/>
            </a:pPr>
            <a:r>
              <a:rPr lang="es-ES" sz="1600" dirty="0" smtClean="0"/>
              <a:t>HABITANTES </a:t>
            </a:r>
            <a:r>
              <a:rPr lang="es-ES" sz="1600" dirty="0"/>
              <a:t>EN SITUACIÓN DE </a:t>
            </a:r>
            <a:r>
              <a:rPr lang="es-ES" sz="1600" dirty="0" smtClean="0"/>
              <a:t>CALLE POR </a:t>
            </a:r>
            <a:r>
              <a:rPr lang="es-ES" sz="1600" dirty="0"/>
              <a:t>TIPOLOGIA Y </a:t>
            </a:r>
            <a:r>
              <a:rPr lang="es-ES" sz="1600" dirty="0" smtClean="0"/>
              <a:t>COMUNAS MÁS UTILIZADAS PARA LA REALIZACIÓN DE SUS ACTIVIDADES</a:t>
            </a:r>
            <a:endParaRPr lang="es-ES" sz="1600" dirty="0"/>
          </a:p>
        </c:rich>
      </c:tx>
      <c:layout>
        <c:manualLayout>
          <c:xMode val="edge"/>
          <c:yMode val="edge"/>
          <c:x val="0.18333427473323591"/>
          <c:y val="1.1857393728137482E-2"/>
        </c:manualLayout>
      </c:layout>
    </c:title>
    <c:view3D>
      <c:rAngAx val="1"/>
    </c:view3D>
    <c:plotArea>
      <c:layout>
        <c:manualLayout>
          <c:layoutTarget val="inner"/>
          <c:xMode val="edge"/>
          <c:yMode val="edge"/>
          <c:x val="0.12217006854725701"/>
          <c:y val="5.5467137404284633E-2"/>
          <c:w val="0.75905002165991464"/>
          <c:h val="0.80486129499299308"/>
        </c:manualLayout>
      </c:layout>
      <c:bar3DChart>
        <c:barDir val="col"/>
        <c:grouping val="clustered"/>
        <c:ser>
          <c:idx val="0"/>
          <c:order val="0"/>
          <c:tx>
            <c:strRef>
              <c:f>Hoja2!$K$2</c:f>
              <c:strCache>
                <c:ptCount val="1"/>
                <c:pt idx="0">
                  <c:v>de Calle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dLbls>
            <c:txPr>
              <a:bodyPr rot="-5400000" vert="horz"/>
              <a:lstStyle/>
              <a:p>
                <a:pPr>
                  <a:defRPr lang="es-ES"/>
                </a:pPr>
                <a:endParaRPr lang="es-CO"/>
              </a:p>
            </c:txPr>
            <c:showVal val="1"/>
          </c:dLbls>
          <c:cat>
            <c:strRef>
              <c:f>Hoja2!$J$3:$J$8</c:f>
              <c:strCache>
                <c:ptCount val="6"/>
                <c:pt idx="0">
                  <c:v>Candelaria</c:v>
                </c:pt>
                <c:pt idx="1">
                  <c:v>Laureles</c:v>
                </c:pt>
                <c:pt idx="2">
                  <c:v>Aranjuez</c:v>
                </c:pt>
                <c:pt idx="3">
                  <c:v>Castilla</c:v>
                </c:pt>
                <c:pt idx="4">
                  <c:v>San Javier</c:v>
                </c:pt>
                <c:pt idx="5">
                  <c:v>Manrique</c:v>
                </c:pt>
              </c:strCache>
            </c:strRef>
          </c:cat>
          <c:val>
            <c:numRef>
              <c:f>Hoja2!$K$3:$K$8</c:f>
              <c:numCache>
                <c:formatCode>General</c:formatCode>
                <c:ptCount val="6"/>
                <c:pt idx="0">
                  <c:v>2706</c:v>
                </c:pt>
                <c:pt idx="1">
                  <c:v>163</c:v>
                </c:pt>
                <c:pt idx="2">
                  <c:v>45</c:v>
                </c:pt>
                <c:pt idx="3">
                  <c:v>53</c:v>
                </c:pt>
                <c:pt idx="4">
                  <c:v>15</c:v>
                </c:pt>
                <c:pt idx="5">
                  <c:v>27</c:v>
                </c:pt>
              </c:numCache>
            </c:numRef>
          </c:val>
        </c:ser>
        <c:ser>
          <c:idx val="1"/>
          <c:order val="1"/>
          <c:tx>
            <c:strRef>
              <c:f>Hoja2!$L$2</c:f>
              <c:strCache>
                <c:ptCount val="1"/>
                <c:pt idx="0">
                  <c:v>En Calle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dLbls>
            <c:dLbl>
              <c:idx val="0"/>
              <c:layout>
                <c:manualLayout>
                  <c:x val="0"/>
                  <c:y val="0.1671945969798653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13734</a:t>
                    </a:r>
                  </a:p>
                </c:rich>
              </c:tx>
              <c:showVal val="1"/>
            </c:dLbl>
            <c:txPr>
              <a:bodyPr rot="-5400000" vert="horz"/>
              <a:lstStyle/>
              <a:p>
                <a:pPr>
                  <a:defRPr lang="es-ES"/>
                </a:pPr>
                <a:endParaRPr lang="es-CO"/>
              </a:p>
            </c:txPr>
            <c:showVal val="1"/>
          </c:dLbls>
          <c:cat>
            <c:strRef>
              <c:f>Hoja2!$J$3:$J$8</c:f>
              <c:strCache>
                <c:ptCount val="6"/>
                <c:pt idx="0">
                  <c:v>Candelaria</c:v>
                </c:pt>
                <c:pt idx="1">
                  <c:v>Laureles</c:v>
                </c:pt>
                <c:pt idx="2">
                  <c:v>Aranjuez</c:v>
                </c:pt>
                <c:pt idx="3">
                  <c:v>Castilla</c:v>
                </c:pt>
                <c:pt idx="4">
                  <c:v>San Javier</c:v>
                </c:pt>
                <c:pt idx="5">
                  <c:v>Manrique</c:v>
                </c:pt>
              </c:strCache>
            </c:strRef>
          </c:cat>
          <c:val>
            <c:numRef>
              <c:f>Hoja2!$L$3:$L$8</c:f>
              <c:numCache>
                <c:formatCode>General</c:formatCode>
                <c:ptCount val="6"/>
                <c:pt idx="0">
                  <c:v>13734</c:v>
                </c:pt>
                <c:pt idx="1">
                  <c:v>1154</c:v>
                </c:pt>
                <c:pt idx="2">
                  <c:v>708</c:v>
                </c:pt>
                <c:pt idx="3">
                  <c:v>596</c:v>
                </c:pt>
                <c:pt idx="4">
                  <c:v>586</c:v>
                </c:pt>
                <c:pt idx="5">
                  <c:v>576</c:v>
                </c:pt>
              </c:numCache>
            </c:numRef>
          </c:val>
        </c:ser>
        <c:shape val="cylinder"/>
        <c:axId val="141510912"/>
        <c:axId val="141520896"/>
        <c:axId val="0"/>
      </c:bar3DChart>
      <c:catAx>
        <c:axId val="141510912"/>
        <c:scaling>
          <c:orientation val="minMax"/>
        </c:scaling>
        <c:axPos val="b"/>
        <c:tickLblPos val="nextTo"/>
        <c:txPr>
          <a:bodyPr/>
          <a:lstStyle/>
          <a:p>
            <a:pPr>
              <a:defRPr lang="es-ES"/>
            </a:pPr>
            <a:endParaRPr lang="es-CO"/>
          </a:p>
        </c:txPr>
        <c:crossAx val="141520896"/>
        <c:crosses val="autoZero"/>
        <c:auto val="1"/>
        <c:lblAlgn val="ctr"/>
        <c:lblOffset val="100"/>
      </c:catAx>
      <c:valAx>
        <c:axId val="141520896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lang="es-ES"/>
            </a:pPr>
            <a:endParaRPr lang="es-CO"/>
          </a:p>
        </c:txPr>
        <c:crossAx val="14151091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es-ES"/>
          </a:pPr>
          <a:endParaRPr lang="es-CO"/>
        </a:p>
      </c:txPr>
    </c:legend>
    <c:plotVisOnly val="1"/>
  </c:chart>
  <c:txPr>
    <a:bodyPr/>
    <a:lstStyle/>
    <a:p>
      <a:pPr>
        <a:defRPr sz="1200" b="1"/>
      </a:pPr>
      <a:endParaRPr lang="es-CO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O"/>
  <c:chart>
    <c:title>
      <c:tx>
        <c:rich>
          <a:bodyPr/>
          <a:lstStyle/>
          <a:p>
            <a:pPr>
              <a:defRPr sz="1800"/>
            </a:pPr>
            <a:r>
              <a:rPr lang="en-US" sz="1800" b="1" i="0" baseline="0"/>
              <a:t>HABITANTES DE CALLE</a:t>
            </a:r>
            <a:endParaRPr lang="es-CO" sz="1800"/>
          </a:p>
          <a:p>
            <a:pPr>
              <a:defRPr sz="1800"/>
            </a:pPr>
            <a:r>
              <a:rPr lang="en-US" sz="1800" b="1" i="0" baseline="0"/>
              <a:t>PRINCIPAL RAZÓN PARA ESTAR EN CALLE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Hoja2!$O$3</c:f>
              <c:strCache>
                <c:ptCount val="1"/>
                <c:pt idx="0">
                  <c:v>Habitante de la Calle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dLbls>
            <c:showVal val="1"/>
          </c:dLbls>
          <c:cat>
            <c:strRef>
              <c:f>Hoja2!$N$4:$N$10</c:f>
              <c:strCache>
                <c:ptCount val="7"/>
                <c:pt idx="0">
                  <c:v>Abandono familiar</c:v>
                </c:pt>
                <c:pt idx="1">
                  <c:v>Voluntario, así lo quiso</c:v>
                </c:pt>
                <c:pt idx="2">
                  <c:v>Consumo de sustancias psicoactivas</c:v>
                </c:pt>
                <c:pt idx="3">
                  <c:v>Maltrato familiar</c:v>
                </c:pt>
                <c:pt idx="4">
                  <c:v>Buscar alternativas económicas</c:v>
                </c:pt>
                <c:pt idx="5">
                  <c:v>Desplazado de otro municipio</c:v>
                </c:pt>
                <c:pt idx="6">
                  <c:v>Desplazado intraurbano</c:v>
                </c:pt>
              </c:strCache>
            </c:strRef>
          </c:cat>
          <c:val>
            <c:numRef>
              <c:f>Hoja2!$O$4:$O$10</c:f>
              <c:numCache>
                <c:formatCode>General</c:formatCode>
                <c:ptCount val="7"/>
                <c:pt idx="0">
                  <c:v>801</c:v>
                </c:pt>
                <c:pt idx="1">
                  <c:v>764</c:v>
                </c:pt>
                <c:pt idx="2">
                  <c:v>677</c:v>
                </c:pt>
                <c:pt idx="3">
                  <c:v>292</c:v>
                </c:pt>
                <c:pt idx="4">
                  <c:v>202</c:v>
                </c:pt>
                <c:pt idx="5">
                  <c:v>157</c:v>
                </c:pt>
                <c:pt idx="6">
                  <c:v>121</c:v>
                </c:pt>
              </c:numCache>
            </c:numRef>
          </c:val>
        </c:ser>
        <c:shape val="pyramid"/>
        <c:axId val="80331904"/>
        <c:axId val="90338048"/>
        <c:axId val="0"/>
      </c:bar3DChart>
      <c:catAx>
        <c:axId val="8033190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es-CO"/>
          </a:p>
        </c:txPr>
        <c:crossAx val="90338048"/>
        <c:crosses val="autoZero"/>
        <c:auto val="1"/>
        <c:lblAlgn val="ctr"/>
        <c:lblOffset val="100"/>
      </c:catAx>
      <c:valAx>
        <c:axId val="90338048"/>
        <c:scaling>
          <c:orientation val="minMax"/>
        </c:scaling>
        <c:axPos val="l"/>
        <c:numFmt formatCode="General" sourceLinked="1"/>
        <c:tickLblPos val="nextTo"/>
        <c:crossAx val="80331904"/>
        <c:crosses val="autoZero"/>
        <c:crossBetween val="between"/>
      </c:valAx>
    </c:plotArea>
    <c:plotVisOnly val="1"/>
  </c:chart>
  <c:txPr>
    <a:bodyPr/>
    <a:lstStyle/>
    <a:p>
      <a:pPr>
        <a:defRPr sz="1200" b="1"/>
      </a:pPr>
      <a:endParaRPr lang="es-CO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O"/>
  <c:chart>
    <c:title>
      <c:tx>
        <c:rich>
          <a:bodyPr/>
          <a:lstStyle/>
          <a:p>
            <a:pPr>
              <a:defRPr/>
            </a:pPr>
            <a:r>
              <a:rPr lang="es-CO" sz="1800" dirty="0" smtClean="0"/>
              <a:t>HABITANTES EN SITUACIÓN DE CALLE POR CICLO VITAL</a:t>
            </a:r>
            <a:endParaRPr lang="es-CO" sz="1800" dirty="0"/>
          </a:p>
        </c:rich>
      </c:tx>
      <c:layout/>
    </c:title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De Calle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dLbls>
            <c:showVal val="1"/>
          </c:dLbls>
          <c:cat>
            <c:strRef>
              <c:f>Hoja1!$A$2:$A$4</c:f>
              <c:strCache>
                <c:ptCount val="3"/>
                <c:pt idx="0">
                  <c:v>NNA</c:v>
                </c:pt>
                <c:pt idx="1">
                  <c:v>Adultos</c:v>
                </c:pt>
                <c:pt idx="2">
                  <c:v>Adulto mayor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153</c:v>
                </c:pt>
                <c:pt idx="1">
                  <c:v>2970</c:v>
                </c:pt>
                <c:pt idx="2">
                  <c:v>258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En Calle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dLbls>
            <c:showVal val="1"/>
          </c:dLbls>
          <c:cat>
            <c:strRef>
              <c:f>Hoja1!$A$2:$A$4</c:f>
              <c:strCache>
                <c:ptCount val="3"/>
                <c:pt idx="0">
                  <c:v>NNA</c:v>
                </c:pt>
                <c:pt idx="1">
                  <c:v>Adultos</c:v>
                </c:pt>
                <c:pt idx="2">
                  <c:v>Adulto mayor</c:v>
                </c:pt>
              </c:strCache>
            </c:strRef>
          </c:cat>
          <c:val>
            <c:numRef>
              <c:f>Hoja1!$C$2:$C$4</c:f>
              <c:numCache>
                <c:formatCode>General</c:formatCode>
                <c:ptCount val="3"/>
                <c:pt idx="0">
                  <c:v>927</c:v>
                </c:pt>
                <c:pt idx="1">
                  <c:v>16902</c:v>
                </c:pt>
                <c:pt idx="2">
                  <c:v>3142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En Situación de Calle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dLbls>
            <c:showVal val="1"/>
          </c:dLbls>
          <c:cat>
            <c:strRef>
              <c:f>Hoja1!$A$2:$A$4</c:f>
              <c:strCache>
                <c:ptCount val="3"/>
                <c:pt idx="0">
                  <c:v>NNA</c:v>
                </c:pt>
                <c:pt idx="1">
                  <c:v>Adultos</c:v>
                </c:pt>
                <c:pt idx="2">
                  <c:v>Adulto mayor</c:v>
                </c:pt>
              </c:strCache>
            </c:strRef>
          </c:cat>
          <c:val>
            <c:numRef>
              <c:f>Hoja1!$D$2:$D$4</c:f>
              <c:numCache>
                <c:formatCode>General</c:formatCode>
                <c:ptCount val="3"/>
                <c:pt idx="0">
                  <c:v>1080</c:v>
                </c:pt>
                <c:pt idx="1">
                  <c:v>19872</c:v>
                </c:pt>
                <c:pt idx="2">
                  <c:v>3400</c:v>
                </c:pt>
              </c:numCache>
            </c:numRef>
          </c:val>
        </c:ser>
        <c:gapWidth val="75"/>
        <c:shape val="pyramid"/>
        <c:axId val="90309376"/>
        <c:axId val="90310912"/>
        <c:axId val="0"/>
      </c:bar3DChart>
      <c:catAx>
        <c:axId val="90309376"/>
        <c:scaling>
          <c:orientation val="minMax"/>
        </c:scaling>
        <c:axPos val="b"/>
        <c:majorTickMark val="none"/>
        <c:tickLblPos val="nextTo"/>
        <c:crossAx val="90310912"/>
        <c:crosses val="autoZero"/>
        <c:auto val="1"/>
        <c:lblAlgn val="ctr"/>
        <c:lblOffset val="100"/>
      </c:catAx>
      <c:valAx>
        <c:axId val="90310912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90309376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es-CO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O"/>
  <c:chart>
    <c:title>
      <c:tx>
        <c:rich>
          <a:bodyPr/>
          <a:lstStyle/>
          <a:p>
            <a:pPr algn="r">
              <a:defRPr sz="1800"/>
            </a:pPr>
            <a:r>
              <a:rPr lang="es-ES" sz="1800" b="1" i="0" baseline="0"/>
              <a:t>HABITANTES DE CALLE X CICLO VITAL                                               PRINCIPAL RAZÓN PARA ESTAR EN CALLE</a:t>
            </a:r>
          </a:p>
        </c:rich>
      </c:tx>
      <c:layout>
        <c:manualLayout>
          <c:xMode val="edge"/>
          <c:yMode val="edge"/>
          <c:x val="0.47724935091176662"/>
          <c:y val="3.9020984365198935E-2"/>
        </c:manualLayout>
      </c:layout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Hoja2!$S$3</c:f>
              <c:strCache>
                <c:ptCount val="1"/>
                <c:pt idx="0">
                  <c:v>NNA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dLbls>
            <c:showVal val="1"/>
          </c:dLbls>
          <c:cat>
            <c:strRef>
              <c:f>Hoja2!$R$4:$R$10</c:f>
              <c:strCache>
                <c:ptCount val="7"/>
                <c:pt idx="0">
                  <c:v>Abandono familiar</c:v>
                </c:pt>
                <c:pt idx="1">
                  <c:v>Voluntario, así lo quiso</c:v>
                </c:pt>
                <c:pt idx="2">
                  <c:v>Consumo sustancias psicoactivas</c:v>
                </c:pt>
                <c:pt idx="3">
                  <c:v>Maltrato familiar</c:v>
                </c:pt>
                <c:pt idx="4">
                  <c:v>Buscar alternativas económicas</c:v>
                </c:pt>
                <c:pt idx="5">
                  <c:v>Desplazado de otro municipio</c:v>
                </c:pt>
                <c:pt idx="6">
                  <c:v>Desplazado intraurbano</c:v>
                </c:pt>
              </c:strCache>
            </c:strRef>
          </c:cat>
          <c:val>
            <c:numRef>
              <c:f>Hoja2!$S$4:$S$10</c:f>
              <c:numCache>
                <c:formatCode>General</c:formatCode>
                <c:ptCount val="7"/>
                <c:pt idx="0">
                  <c:v>15</c:v>
                </c:pt>
                <c:pt idx="1">
                  <c:v>45</c:v>
                </c:pt>
                <c:pt idx="2">
                  <c:v>23</c:v>
                </c:pt>
                <c:pt idx="3">
                  <c:v>28</c:v>
                </c:pt>
                <c:pt idx="4">
                  <c:v>2</c:v>
                </c:pt>
                <c:pt idx="5">
                  <c:v>7</c:v>
                </c:pt>
                <c:pt idx="6">
                  <c:v>9</c:v>
                </c:pt>
              </c:numCache>
            </c:numRef>
          </c:val>
        </c:ser>
        <c:ser>
          <c:idx val="1"/>
          <c:order val="1"/>
          <c:tx>
            <c:strRef>
              <c:f>Hoja2!$T$3</c:f>
              <c:strCache>
                <c:ptCount val="1"/>
                <c:pt idx="0">
                  <c:v>ADULTOS JÓVENES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dLbls>
            <c:showVal val="1"/>
          </c:dLbls>
          <c:cat>
            <c:strRef>
              <c:f>Hoja2!$R$4:$R$10</c:f>
              <c:strCache>
                <c:ptCount val="7"/>
                <c:pt idx="0">
                  <c:v>Abandono familiar</c:v>
                </c:pt>
                <c:pt idx="1">
                  <c:v>Voluntario, así lo quiso</c:v>
                </c:pt>
                <c:pt idx="2">
                  <c:v>Consumo sustancias psicoactivas</c:v>
                </c:pt>
                <c:pt idx="3">
                  <c:v>Maltrato familiar</c:v>
                </c:pt>
                <c:pt idx="4">
                  <c:v>Buscar alternativas económicas</c:v>
                </c:pt>
                <c:pt idx="5">
                  <c:v>Desplazado de otro municipio</c:v>
                </c:pt>
                <c:pt idx="6">
                  <c:v>Desplazado intraurbano</c:v>
                </c:pt>
              </c:strCache>
            </c:strRef>
          </c:cat>
          <c:val>
            <c:numRef>
              <c:f>Hoja2!$T$4:$T$10</c:f>
              <c:numCache>
                <c:formatCode>General</c:formatCode>
                <c:ptCount val="7"/>
                <c:pt idx="0">
                  <c:v>683</c:v>
                </c:pt>
                <c:pt idx="1">
                  <c:v>668</c:v>
                </c:pt>
                <c:pt idx="2">
                  <c:v>646</c:v>
                </c:pt>
                <c:pt idx="3">
                  <c:v>252</c:v>
                </c:pt>
                <c:pt idx="4">
                  <c:v>176</c:v>
                </c:pt>
                <c:pt idx="5">
                  <c:v>137</c:v>
                </c:pt>
                <c:pt idx="6">
                  <c:v>104</c:v>
                </c:pt>
              </c:numCache>
            </c:numRef>
          </c:val>
        </c:ser>
        <c:ser>
          <c:idx val="2"/>
          <c:order val="2"/>
          <c:tx>
            <c:strRef>
              <c:f>Hoja2!$U$3</c:f>
              <c:strCache>
                <c:ptCount val="1"/>
                <c:pt idx="0">
                  <c:v>ADULTOS MAYORES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dLbls>
            <c:showVal val="1"/>
          </c:dLbls>
          <c:cat>
            <c:strRef>
              <c:f>Hoja2!$R$4:$R$10</c:f>
              <c:strCache>
                <c:ptCount val="7"/>
                <c:pt idx="0">
                  <c:v>Abandono familiar</c:v>
                </c:pt>
                <c:pt idx="1">
                  <c:v>Voluntario, así lo quiso</c:v>
                </c:pt>
                <c:pt idx="2">
                  <c:v>Consumo sustancias psicoactivas</c:v>
                </c:pt>
                <c:pt idx="3">
                  <c:v>Maltrato familiar</c:v>
                </c:pt>
                <c:pt idx="4">
                  <c:v>Buscar alternativas económicas</c:v>
                </c:pt>
                <c:pt idx="5">
                  <c:v>Desplazado de otro municipio</c:v>
                </c:pt>
                <c:pt idx="6">
                  <c:v>Desplazado intraurbano</c:v>
                </c:pt>
              </c:strCache>
            </c:strRef>
          </c:cat>
          <c:val>
            <c:numRef>
              <c:f>Hoja2!$U$4:$U$10</c:f>
              <c:numCache>
                <c:formatCode>General</c:formatCode>
                <c:ptCount val="7"/>
                <c:pt idx="0">
                  <c:v>103</c:v>
                </c:pt>
                <c:pt idx="1">
                  <c:v>51</c:v>
                </c:pt>
                <c:pt idx="2">
                  <c:v>8</c:v>
                </c:pt>
                <c:pt idx="3">
                  <c:v>12</c:v>
                </c:pt>
                <c:pt idx="4">
                  <c:v>24</c:v>
                </c:pt>
                <c:pt idx="5">
                  <c:v>13</c:v>
                </c:pt>
                <c:pt idx="6">
                  <c:v>8</c:v>
                </c:pt>
              </c:numCache>
            </c:numRef>
          </c:val>
        </c:ser>
        <c:shape val="cylinder"/>
        <c:axId val="90473600"/>
        <c:axId val="90475136"/>
        <c:axId val="0"/>
      </c:bar3DChart>
      <c:catAx>
        <c:axId val="90473600"/>
        <c:scaling>
          <c:orientation val="minMax"/>
        </c:scaling>
        <c:axPos val="b"/>
        <c:tickLblPos val="nextTo"/>
        <c:txPr>
          <a:bodyPr/>
          <a:lstStyle/>
          <a:p>
            <a:pPr>
              <a:defRPr sz="900"/>
            </a:pPr>
            <a:endParaRPr lang="es-CO"/>
          </a:p>
        </c:txPr>
        <c:crossAx val="90475136"/>
        <c:crosses val="autoZero"/>
        <c:auto val="1"/>
        <c:lblAlgn val="ctr"/>
        <c:lblOffset val="100"/>
      </c:catAx>
      <c:valAx>
        <c:axId val="90475136"/>
        <c:scaling>
          <c:orientation val="minMax"/>
        </c:scaling>
        <c:axPos val="l"/>
        <c:numFmt formatCode="General" sourceLinked="1"/>
        <c:tickLblPos val="nextTo"/>
        <c:crossAx val="9047360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200" b="1"/>
      </a:pPr>
      <a:endParaRPr lang="es-CO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O"/>
  <c:chart>
    <c:title>
      <c:tx>
        <c:rich>
          <a:bodyPr/>
          <a:lstStyle/>
          <a:p>
            <a:pPr>
              <a:defRPr sz="1800"/>
            </a:pPr>
            <a:r>
              <a:rPr lang="es-ES" sz="1800" b="1" i="0" baseline="0"/>
              <a:t>HABITANTES EN SITUACIÓN DE CALLE</a:t>
            </a:r>
            <a:endParaRPr lang="es-CO" sz="1800"/>
          </a:p>
          <a:p>
            <a:pPr>
              <a:defRPr sz="1800"/>
            </a:pPr>
            <a:r>
              <a:rPr lang="es-ES" sz="1800" b="1" i="0" baseline="0"/>
              <a:t>ACTIVIDADES QUE REALIZAN</a:t>
            </a:r>
            <a:endParaRPr lang="es-CO" sz="1800"/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Hoja2!$Y$4</c:f>
              <c:strCache>
                <c:ptCount val="1"/>
                <c:pt idx="0">
                  <c:v>De Calle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dLbls>
            <c:showVal val="1"/>
          </c:dLbls>
          <c:cat>
            <c:strRef>
              <c:f>Hoja2!$X$5:$X$9</c:f>
              <c:strCache>
                <c:ptCount val="5"/>
                <c:pt idx="0">
                  <c:v>Ventas ambulantes</c:v>
                </c:pt>
                <c:pt idx="1">
                  <c:v>Trabajador sexual</c:v>
                </c:pt>
                <c:pt idx="2">
                  <c:v>Retacando</c:v>
                </c:pt>
                <c:pt idx="3">
                  <c:v>Reciclaje</c:v>
                </c:pt>
                <c:pt idx="4">
                  <c:v>Al rebusque</c:v>
                </c:pt>
              </c:strCache>
            </c:strRef>
          </c:cat>
          <c:val>
            <c:numRef>
              <c:f>Hoja2!$Y$5:$Y$9</c:f>
              <c:numCache>
                <c:formatCode>General</c:formatCode>
                <c:ptCount val="5"/>
                <c:pt idx="0">
                  <c:v>586</c:v>
                </c:pt>
                <c:pt idx="1">
                  <c:v>57</c:v>
                </c:pt>
                <c:pt idx="2">
                  <c:v>50</c:v>
                </c:pt>
                <c:pt idx="3">
                  <c:v>1280</c:v>
                </c:pt>
                <c:pt idx="4">
                  <c:v>633</c:v>
                </c:pt>
              </c:numCache>
            </c:numRef>
          </c:val>
        </c:ser>
        <c:ser>
          <c:idx val="1"/>
          <c:order val="1"/>
          <c:tx>
            <c:strRef>
              <c:f>Hoja2!$Z$4</c:f>
              <c:strCache>
                <c:ptCount val="1"/>
                <c:pt idx="0">
                  <c:v>En Calle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dLbls>
            <c:showVal val="1"/>
          </c:dLbls>
          <c:cat>
            <c:strRef>
              <c:f>Hoja2!$X$5:$X$9</c:f>
              <c:strCache>
                <c:ptCount val="5"/>
                <c:pt idx="0">
                  <c:v>Ventas ambulantes</c:v>
                </c:pt>
                <c:pt idx="1">
                  <c:v>Trabajador sexual</c:v>
                </c:pt>
                <c:pt idx="2">
                  <c:v>Retacando</c:v>
                </c:pt>
                <c:pt idx="3">
                  <c:v>Reciclaje</c:v>
                </c:pt>
                <c:pt idx="4">
                  <c:v>Al rebusque</c:v>
                </c:pt>
              </c:strCache>
            </c:strRef>
          </c:cat>
          <c:val>
            <c:numRef>
              <c:f>Hoja2!$Z$5:$Z$9</c:f>
              <c:numCache>
                <c:formatCode>General</c:formatCode>
                <c:ptCount val="5"/>
                <c:pt idx="0">
                  <c:v>16857</c:v>
                </c:pt>
                <c:pt idx="1">
                  <c:v>315</c:v>
                </c:pt>
                <c:pt idx="2">
                  <c:v>13</c:v>
                </c:pt>
                <c:pt idx="3">
                  <c:v>970</c:v>
                </c:pt>
                <c:pt idx="4">
                  <c:v>597</c:v>
                </c:pt>
              </c:numCache>
            </c:numRef>
          </c:val>
        </c:ser>
        <c:shape val="cylinder"/>
        <c:axId val="93640576"/>
        <c:axId val="93832320"/>
        <c:axId val="0"/>
      </c:bar3DChart>
      <c:catAx>
        <c:axId val="93640576"/>
        <c:scaling>
          <c:orientation val="minMax"/>
        </c:scaling>
        <c:axPos val="b"/>
        <c:tickLblPos val="nextTo"/>
        <c:crossAx val="93832320"/>
        <c:crosses val="autoZero"/>
        <c:auto val="1"/>
        <c:lblAlgn val="ctr"/>
        <c:lblOffset val="100"/>
      </c:catAx>
      <c:valAx>
        <c:axId val="93832320"/>
        <c:scaling>
          <c:orientation val="minMax"/>
        </c:scaling>
        <c:axPos val="l"/>
        <c:numFmt formatCode="General" sourceLinked="1"/>
        <c:tickLblPos val="nextTo"/>
        <c:crossAx val="9364057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200" b="1"/>
      </a:pPr>
      <a:endParaRPr lang="es-CO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O"/>
  <c:chart>
    <c:title>
      <c:tx>
        <c:rich>
          <a:bodyPr/>
          <a:lstStyle/>
          <a:p>
            <a:pPr>
              <a:defRPr sz="1800"/>
            </a:pPr>
            <a:r>
              <a:rPr lang="es-ES" sz="1800" b="1" i="0" baseline="0"/>
              <a:t>HABITANTES EN SITUACIÓN DE CALLE</a:t>
            </a:r>
            <a:endParaRPr lang="es-CO" sz="1800"/>
          </a:p>
          <a:p>
            <a:pPr>
              <a:defRPr sz="1800"/>
            </a:pPr>
            <a:r>
              <a:rPr lang="es-ES" sz="1800" b="1" i="0" baseline="0"/>
              <a:t>ACTIVIDADES QUE REALIZAN POR GRUPOS POBLACIONALES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Hoja2!$AC$3</c:f>
              <c:strCache>
                <c:ptCount val="1"/>
                <c:pt idx="0">
                  <c:v>NNA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dLbls>
            <c:txPr>
              <a:bodyPr rot="-5400000" vert="horz"/>
              <a:lstStyle/>
              <a:p>
                <a:pPr>
                  <a:defRPr/>
                </a:pPr>
                <a:endParaRPr lang="es-CO"/>
              </a:p>
            </c:txPr>
            <c:showVal val="1"/>
          </c:dLbls>
          <c:cat>
            <c:strRef>
              <c:f>Hoja2!$AB$4:$AB$9</c:f>
              <c:strCache>
                <c:ptCount val="6"/>
                <c:pt idx="0">
                  <c:v>Ventas ambulantes</c:v>
                </c:pt>
                <c:pt idx="1">
                  <c:v>Reciclaje</c:v>
                </c:pt>
                <c:pt idx="2">
                  <c:v>Al rebusque</c:v>
                </c:pt>
                <c:pt idx="3">
                  <c:v>Ayudante de transporte</c:v>
                </c:pt>
                <c:pt idx="4">
                  <c:v>Mendicidad</c:v>
                </c:pt>
                <c:pt idx="5">
                  <c:v>Trabajador sexual</c:v>
                </c:pt>
              </c:strCache>
            </c:strRef>
          </c:cat>
          <c:val>
            <c:numRef>
              <c:f>Hoja2!$AC$4:$AC$9</c:f>
              <c:numCache>
                <c:formatCode>General</c:formatCode>
                <c:ptCount val="6"/>
                <c:pt idx="0">
                  <c:v>595</c:v>
                </c:pt>
                <c:pt idx="1">
                  <c:v>82</c:v>
                </c:pt>
                <c:pt idx="2">
                  <c:v>74</c:v>
                </c:pt>
                <c:pt idx="3">
                  <c:v>24</c:v>
                </c:pt>
                <c:pt idx="4">
                  <c:v>77</c:v>
                </c:pt>
                <c:pt idx="5">
                  <c:v>38</c:v>
                </c:pt>
              </c:numCache>
            </c:numRef>
          </c:val>
        </c:ser>
        <c:ser>
          <c:idx val="1"/>
          <c:order val="1"/>
          <c:tx>
            <c:strRef>
              <c:f>Hoja2!$AD$3</c:f>
              <c:strCache>
                <c:ptCount val="1"/>
                <c:pt idx="0">
                  <c:v>ADULTOS JÓVENES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dLbls>
            <c:txPr>
              <a:bodyPr rot="-5400000" vert="horz"/>
              <a:lstStyle/>
              <a:p>
                <a:pPr>
                  <a:defRPr/>
                </a:pPr>
                <a:endParaRPr lang="es-CO"/>
              </a:p>
            </c:txPr>
            <c:showVal val="1"/>
          </c:dLbls>
          <c:cat>
            <c:strRef>
              <c:f>Hoja2!$AB$4:$AB$9</c:f>
              <c:strCache>
                <c:ptCount val="6"/>
                <c:pt idx="0">
                  <c:v>Ventas ambulantes</c:v>
                </c:pt>
                <c:pt idx="1">
                  <c:v>Reciclaje</c:v>
                </c:pt>
                <c:pt idx="2">
                  <c:v>Al rebusque</c:v>
                </c:pt>
                <c:pt idx="3">
                  <c:v>Ayudante de transporte</c:v>
                </c:pt>
                <c:pt idx="4">
                  <c:v>Mendicidad</c:v>
                </c:pt>
                <c:pt idx="5">
                  <c:v>Trabajador sexual</c:v>
                </c:pt>
              </c:strCache>
            </c:strRef>
          </c:cat>
          <c:val>
            <c:numRef>
              <c:f>Hoja2!$AD$4:$AD$9</c:f>
              <c:numCache>
                <c:formatCode>General</c:formatCode>
                <c:ptCount val="6"/>
                <c:pt idx="0">
                  <c:v>14242</c:v>
                </c:pt>
                <c:pt idx="1">
                  <c:v>1961</c:v>
                </c:pt>
                <c:pt idx="2">
                  <c:v>991</c:v>
                </c:pt>
                <c:pt idx="3">
                  <c:v>900</c:v>
                </c:pt>
                <c:pt idx="4">
                  <c:v>231</c:v>
                </c:pt>
                <c:pt idx="5">
                  <c:v>331</c:v>
                </c:pt>
              </c:numCache>
            </c:numRef>
          </c:val>
        </c:ser>
        <c:ser>
          <c:idx val="2"/>
          <c:order val="2"/>
          <c:tx>
            <c:strRef>
              <c:f>Hoja2!$AE$3</c:f>
              <c:strCache>
                <c:ptCount val="1"/>
                <c:pt idx="0">
                  <c:v>ADULTOS MAYORES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dLbls>
            <c:dLbl>
              <c:idx val="3"/>
              <c:sp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-5400000" vert="horz"/>
                <a:lstStyle/>
                <a:p>
                  <a:pPr>
                    <a:defRPr/>
                  </a:pPr>
                  <a:endParaRPr lang="es-CO"/>
                </a:p>
              </c:txPr>
            </c:dLbl>
            <c:txPr>
              <a:bodyPr rot="-5400000" vert="horz"/>
              <a:lstStyle/>
              <a:p>
                <a:pPr>
                  <a:defRPr/>
                </a:pPr>
                <a:endParaRPr lang="es-CO"/>
              </a:p>
            </c:txPr>
            <c:showVal val="1"/>
          </c:dLbls>
          <c:cat>
            <c:strRef>
              <c:f>Hoja2!$AB$4:$AB$9</c:f>
              <c:strCache>
                <c:ptCount val="6"/>
                <c:pt idx="0">
                  <c:v>Ventas ambulantes</c:v>
                </c:pt>
                <c:pt idx="1">
                  <c:v>Reciclaje</c:v>
                </c:pt>
                <c:pt idx="2">
                  <c:v>Al rebusque</c:v>
                </c:pt>
                <c:pt idx="3">
                  <c:v>Ayudante de transporte</c:v>
                </c:pt>
                <c:pt idx="4">
                  <c:v>Mendicidad</c:v>
                </c:pt>
                <c:pt idx="5">
                  <c:v>Trabajador sexual</c:v>
                </c:pt>
              </c:strCache>
            </c:strRef>
          </c:cat>
          <c:val>
            <c:numRef>
              <c:f>Hoja2!$AE$4:$AE$9</c:f>
              <c:numCache>
                <c:formatCode>General</c:formatCode>
                <c:ptCount val="6"/>
                <c:pt idx="0">
                  <c:v>2606</c:v>
                </c:pt>
                <c:pt idx="1">
                  <c:v>207</c:v>
                </c:pt>
                <c:pt idx="2">
                  <c:v>165</c:v>
                </c:pt>
                <c:pt idx="3">
                  <c:v>93</c:v>
                </c:pt>
                <c:pt idx="4">
                  <c:v>65</c:v>
                </c:pt>
                <c:pt idx="5">
                  <c:v>3</c:v>
                </c:pt>
              </c:numCache>
            </c:numRef>
          </c:val>
        </c:ser>
        <c:shape val="pyramid"/>
        <c:axId val="94036352"/>
        <c:axId val="94740864"/>
        <c:axId val="0"/>
      </c:bar3DChart>
      <c:catAx>
        <c:axId val="94036352"/>
        <c:scaling>
          <c:orientation val="minMax"/>
        </c:scaling>
        <c:axPos val="b"/>
        <c:tickLblPos val="nextTo"/>
        <c:txPr>
          <a:bodyPr/>
          <a:lstStyle/>
          <a:p>
            <a:pPr>
              <a:defRPr sz="1000"/>
            </a:pPr>
            <a:endParaRPr lang="es-CO"/>
          </a:p>
        </c:txPr>
        <c:crossAx val="94740864"/>
        <c:crosses val="autoZero"/>
        <c:auto val="1"/>
        <c:lblAlgn val="ctr"/>
        <c:lblOffset val="100"/>
      </c:catAx>
      <c:valAx>
        <c:axId val="94740864"/>
        <c:scaling>
          <c:orientation val="minMax"/>
        </c:scaling>
        <c:axPos val="l"/>
        <c:numFmt formatCode="General" sourceLinked="1"/>
        <c:tickLblPos val="nextTo"/>
        <c:crossAx val="94036352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200" b="1"/>
      </a:pPr>
      <a:endParaRPr lang="es-CO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O"/>
  <c:chart>
    <c:title>
      <c:tx>
        <c:rich>
          <a:bodyPr/>
          <a:lstStyle/>
          <a:p>
            <a:pPr>
              <a:defRPr/>
            </a:pPr>
            <a:r>
              <a:rPr lang="es-ES" sz="1800" b="1" i="0" baseline="0"/>
              <a:t>NNA EN SITUACIÓN DE CALLE</a:t>
            </a:r>
            <a:endParaRPr lang="es-CO"/>
          </a:p>
          <a:p>
            <a:pPr>
              <a:defRPr/>
            </a:pPr>
            <a:r>
              <a:rPr lang="es-ES" sz="1800" b="1" i="0" baseline="0"/>
              <a:t>ACTIVIDADES QUE REALIZAN </a:t>
            </a:r>
            <a:endParaRPr lang="es-CO"/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Hoja2!$AI$3</c:f>
              <c:strCache>
                <c:ptCount val="1"/>
                <c:pt idx="0">
                  <c:v>De Calle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dLbls>
            <c:showVal val="1"/>
          </c:dLbls>
          <c:cat>
            <c:strRef>
              <c:f>Hoja2!$AH$4:$AH$9</c:f>
              <c:strCache>
                <c:ptCount val="6"/>
                <c:pt idx="0">
                  <c:v>Ventas ambulantes</c:v>
                </c:pt>
                <c:pt idx="1">
                  <c:v>Reciclaje</c:v>
                </c:pt>
                <c:pt idx="2">
                  <c:v>Rebusque</c:v>
                </c:pt>
                <c:pt idx="3">
                  <c:v>Ayudante de transporte</c:v>
                </c:pt>
                <c:pt idx="4">
                  <c:v>Mendicidad</c:v>
                </c:pt>
                <c:pt idx="5">
                  <c:v>Trabajador sexual</c:v>
                </c:pt>
              </c:strCache>
            </c:strRef>
          </c:cat>
          <c:val>
            <c:numRef>
              <c:f>Hoja2!$AI$4:$AI$9</c:f>
              <c:numCache>
                <c:formatCode>General</c:formatCode>
                <c:ptCount val="6"/>
                <c:pt idx="0">
                  <c:v>18</c:v>
                </c:pt>
                <c:pt idx="1">
                  <c:v>18</c:v>
                </c:pt>
                <c:pt idx="2">
                  <c:v>31</c:v>
                </c:pt>
                <c:pt idx="3">
                  <c:v>1</c:v>
                </c:pt>
                <c:pt idx="4">
                  <c:v>26</c:v>
                </c:pt>
                <c:pt idx="5">
                  <c:v>13</c:v>
                </c:pt>
              </c:numCache>
            </c:numRef>
          </c:val>
        </c:ser>
        <c:ser>
          <c:idx val="1"/>
          <c:order val="1"/>
          <c:tx>
            <c:strRef>
              <c:f>Hoja2!$AJ$3</c:f>
              <c:strCache>
                <c:ptCount val="1"/>
                <c:pt idx="0">
                  <c:v>En Calle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dLbls>
            <c:showVal val="1"/>
          </c:dLbls>
          <c:cat>
            <c:strRef>
              <c:f>Hoja2!$AH$4:$AH$9</c:f>
              <c:strCache>
                <c:ptCount val="6"/>
                <c:pt idx="0">
                  <c:v>Ventas ambulantes</c:v>
                </c:pt>
                <c:pt idx="1">
                  <c:v>Reciclaje</c:v>
                </c:pt>
                <c:pt idx="2">
                  <c:v>Rebusque</c:v>
                </c:pt>
                <c:pt idx="3">
                  <c:v>Ayudante de transporte</c:v>
                </c:pt>
                <c:pt idx="4">
                  <c:v>Mendicidad</c:v>
                </c:pt>
                <c:pt idx="5">
                  <c:v>Trabajador sexual</c:v>
                </c:pt>
              </c:strCache>
            </c:strRef>
          </c:cat>
          <c:val>
            <c:numRef>
              <c:f>Hoja2!$AJ$4:$AJ$9</c:f>
              <c:numCache>
                <c:formatCode>General</c:formatCode>
                <c:ptCount val="6"/>
                <c:pt idx="0">
                  <c:v>577</c:v>
                </c:pt>
                <c:pt idx="1">
                  <c:v>64</c:v>
                </c:pt>
                <c:pt idx="2">
                  <c:v>43</c:v>
                </c:pt>
                <c:pt idx="3">
                  <c:v>23</c:v>
                </c:pt>
                <c:pt idx="4">
                  <c:v>51</c:v>
                </c:pt>
                <c:pt idx="5">
                  <c:v>25</c:v>
                </c:pt>
              </c:numCache>
            </c:numRef>
          </c:val>
        </c:ser>
        <c:shape val="cone"/>
        <c:axId val="93844224"/>
        <c:axId val="94740480"/>
        <c:axId val="0"/>
      </c:bar3DChart>
      <c:catAx>
        <c:axId val="93844224"/>
        <c:scaling>
          <c:orientation val="minMax"/>
        </c:scaling>
        <c:axPos val="b"/>
        <c:tickLblPos val="nextTo"/>
        <c:crossAx val="94740480"/>
        <c:crosses val="autoZero"/>
        <c:auto val="1"/>
        <c:lblAlgn val="ctr"/>
        <c:lblOffset val="100"/>
      </c:catAx>
      <c:valAx>
        <c:axId val="94740480"/>
        <c:scaling>
          <c:orientation val="minMax"/>
        </c:scaling>
        <c:axPos val="l"/>
        <c:numFmt formatCode="General" sourceLinked="1"/>
        <c:tickLblPos val="nextTo"/>
        <c:crossAx val="9384422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200" b="1"/>
      </a:pPr>
      <a:endParaRPr lang="es-CO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O"/>
  <c:chart>
    <c:title>
      <c:tx>
        <c:rich>
          <a:bodyPr/>
          <a:lstStyle/>
          <a:p>
            <a:pPr>
              <a:defRPr/>
            </a:pPr>
            <a:r>
              <a:rPr lang="es-CO" dirty="0" smtClean="0"/>
              <a:t>                                                                            </a:t>
            </a:r>
          </a:p>
          <a:p>
            <a:pPr>
              <a:defRPr/>
            </a:pPr>
            <a:r>
              <a:rPr lang="es-CO" dirty="0" smtClean="0"/>
              <a:t>                                                         POBLACIÓN </a:t>
            </a:r>
            <a:r>
              <a:rPr lang="es-CO" dirty="0"/>
              <a:t>EN SITUACIÓN DE CALLE POR CICLO VITAL Y GENERO</a:t>
            </a:r>
            <a:r>
              <a:rPr lang="es-ES" dirty="0"/>
              <a:t> </a:t>
            </a:r>
          </a:p>
        </c:rich>
      </c:tx>
      <c:layout>
        <c:manualLayout>
          <c:xMode val="edge"/>
          <c:yMode val="edge"/>
          <c:x val="0.19359506492045714"/>
          <c:y val="0"/>
        </c:manualLayout>
      </c:layout>
    </c:title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8.2647816151984757E-2"/>
          <c:y val="0.13218955097927068"/>
          <c:w val="0.8020412279030501"/>
          <c:h val="0.61926165746121564"/>
        </c:manualLayout>
      </c:layout>
      <c:bar3DChart>
        <c:barDir val="col"/>
        <c:grouping val="clustered"/>
        <c:ser>
          <c:idx val="0"/>
          <c:order val="0"/>
          <c:tx>
            <c:strRef>
              <c:f>Hoja1!$K$5</c:f>
              <c:strCache>
                <c:ptCount val="1"/>
                <c:pt idx="0">
                  <c:v>De calle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dLbls>
            <c:txPr>
              <a:bodyPr rot="-5400000" vert="horz"/>
              <a:lstStyle/>
              <a:p>
                <a:pPr>
                  <a:defRPr lang="es-ES"/>
                </a:pPr>
                <a:endParaRPr lang="es-CO"/>
              </a:p>
            </c:txPr>
            <c:showVal val="1"/>
          </c:dLbls>
          <c:cat>
            <c:multiLvlStrRef>
              <c:f>Hoja1!$L$3:$Q$4</c:f>
              <c:multiLvlStrCache>
                <c:ptCount val="6"/>
                <c:lvl>
                  <c:pt idx="0">
                    <c:v>Niños, niñas y adolescentes</c:v>
                  </c:pt>
                  <c:pt idx="1">
                    <c:v>adultos</c:v>
                  </c:pt>
                  <c:pt idx="2">
                    <c:v>adultos mayores</c:v>
                  </c:pt>
                  <c:pt idx="3">
                    <c:v>Niños, niñas y adolescentes</c:v>
                  </c:pt>
                  <c:pt idx="4">
                    <c:v>adultos</c:v>
                  </c:pt>
                  <c:pt idx="5">
                    <c:v>adultos mayores</c:v>
                  </c:pt>
                </c:lvl>
                <c:lvl>
                  <c:pt idx="0">
                    <c:v>masculino</c:v>
                  </c:pt>
                  <c:pt idx="3">
                    <c:v>femenino</c:v>
                  </c:pt>
                </c:lvl>
              </c:multiLvlStrCache>
            </c:multiLvlStrRef>
          </c:cat>
          <c:val>
            <c:numRef>
              <c:f>Hoja1!$L$5:$Q$5</c:f>
              <c:numCache>
                <c:formatCode>General</c:formatCode>
                <c:ptCount val="6"/>
                <c:pt idx="0">
                  <c:v>118</c:v>
                </c:pt>
                <c:pt idx="1">
                  <c:v>2563</c:v>
                </c:pt>
                <c:pt idx="2">
                  <c:v>241</c:v>
                </c:pt>
                <c:pt idx="3">
                  <c:v>35</c:v>
                </c:pt>
                <c:pt idx="4">
                  <c:v>407</c:v>
                </c:pt>
                <c:pt idx="5">
                  <c:v>17</c:v>
                </c:pt>
              </c:numCache>
            </c:numRef>
          </c:val>
        </c:ser>
        <c:ser>
          <c:idx val="1"/>
          <c:order val="1"/>
          <c:tx>
            <c:strRef>
              <c:f>Hoja1!$K$6</c:f>
              <c:strCache>
                <c:ptCount val="1"/>
                <c:pt idx="0">
                  <c:v>en Calle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dLbls>
            <c:txPr>
              <a:bodyPr rot="-5400000" vert="horz"/>
              <a:lstStyle/>
              <a:p>
                <a:pPr>
                  <a:defRPr lang="es-ES"/>
                </a:pPr>
                <a:endParaRPr lang="es-CO"/>
              </a:p>
            </c:txPr>
            <c:showVal val="1"/>
          </c:dLbls>
          <c:cat>
            <c:multiLvlStrRef>
              <c:f>Hoja1!$L$3:$Q$4</c:f>
              <c:multiLvlStrCache>
                <c:ptCount val="6"/>
                <c:lvl>
                  <c:pt idx="0">
                    <c:v>Niños, niñas y adolescentes</c:v>
                  </c:pt>
                  <c:pt idx="1">
                    <c:v>adultos</c:v>
                  </c:pt>
                  <c:pt idx="2">
                    <c:v>adultos mayores</c:v>
                  </c:pt>
                  <c:pt idx="3">
                    <c:v>Niños, niñas y adolescentes</c:v>
                  </c:pt>
                  <c:pt idx="4">
                    <c:v>adultos</c:v>
                  </c:pt>
                  <c:pt idx="5">
                    <c:v>adultos mayores</c:v>
                  </c:pt>
                </c:lvl>
                <c:lvl>
                  <c:pt idx="0">
                    <c:v>masculino</c:v>
                  </c:pt>
                  <c:pt idx="3">
                    <c:v>femenino</c:v>
                  </c:pt>
                </c:lvl>
              </c:multiLvlStrCache>
            </c:multiLvlStrRef>
          </c:cat>
          <c:val>
            <c:numRef>
              <c:f>Hoja1!$L$6:$Q$6</c:f>
              <c:numCache>
                <c:formatCode>General</c:formatCode>
                <c:ptCount val="6"/>
                <c:pt idx="0">
                  <c:v>625</c:v>
                </c:pt>
                <c:pt idx="1">
                  <c:v>10923</c:v>
                </c:pt>
                <c:pt idx="2">
                  <c:v>2516</c:v>
                </c:pt>
                <c:pt idx="3">
                  <c:v>302</c:v>
                </c:pt>
                <c:pt idx="4">
                  <c:v>5979</c:v>
                </c:pt>
                <c:pt idx="5">
                  <c:v>626</c:v>
                </c:pt>
              </c:numCache>
            </c:numRef>
          </c:val>
        </c:ser>
        <c:ser>
          <c:idx val="2"/>
          <c:order val="2"/>
          <c:tx>
            <c:strRef>
              <c:f>Hoja1!$K$7</c:f>
              <c:strCache>
                <c:ptCount val="1"/>
                <c:pt idx="0">
                  <c:v>Situacion de Calle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dLbls>
            <c:txPr>
              <a:bodyPr rot="-5400000" vert="horz"/>
              <a:lstStyle/>
              <a:p>
                <a:pPr>
                  <a:defRPr lang="es-ES"/>
                </a:pPr>
                <a:endParaRPr lang="es-CO"/>
              </a:p>
            </c:txPr>
            <c:showVal val="1"/>
          </c:dLbls>
          <c:cat>
            <c:multiLvlStrRef>
              <c:f>Hoja1!$L$3:$Q$4</c:f>
              <c:multiLvlStrCache>
                <c:ptCount val="6"/>
                <c:lvl>
                  <c:pt idx="0">
                    <c:v>Niños, niñas y adolescentes</c:v>
                  </c:pt>
                  <c:pt idx="1">
                    <c:v>adultos</c:v>
                  </c:pt>
                  <c:pt idx="2">
                    <c:v>adultos mayores</c:v>
                  </c:pt>
                  <c:pt idx="3">
                    <c:v>Niños, niñas y adolescentes</c:v>
                  </c:pt>
                  <c:pt idx="4">
                    <c:v>adultos</c:v>
                  </c:pt>
                  <c:pt idx="5">
                    <c:v>adultos mayores</c:v>
                  </c:pt>
                </c:lvl>
                <c:lvl>
                  <c:pt idx="0">
                    <c:v>masculino</c:v>
                  </c:pt>
                  <c:pt idx="3">
                    <c:v>femenino</c:v>
                  </c:pt>
                </c:lvl>
              </c:multiLvlStrCache>
            </c:multiLvlStrRef>
          </c:cat>
          <c:val>
            <c:numRef>
              <c:f>Hoja1!$L$7:$Q$7</c:f>
              <c:numCache>
                <c:formatCode>General</c:formatCode>
                <c:ptCount val="6"/>
                <c:pt idx="0">
                  <c:v>743</c:v>
                </c:pt>
                <c:pt idx="1">
                  <c:v>13486</c:v>
                </c:pt>
                <c:pt idx="2">
                  <c:v>2757</c:v>
                </c:pt>
                <c:pt idx="3">
                  <c:v>337</c:v>
                </c:pt>
                <c:pt idx="4">
                  <c:v>6386</c:v>
                </c:pt>
                <c:pt idx="5">
                  <c:v>643</c:v>
                </c:pt>
              </c:numCache>
            </c:numRef>
          </c:val>
        </c:ser>
        <c:shape val="cylinder"/>
        <c:axId val="104230912"/>
        <c:axId val="104232448"/>
        <c:axId val="0"/>
      </c:bar3DChart>
      <c:catAx>
        <c:axId val="104230912"/>
        <c:scaling>
          <c:orientation val="minMax"/>
        </c:scaling>
        <c:axPos val="b"/>
        <c:tickLblPos val="nextTo"/>
        <c:txPr>
          <a:bodyPr/>
          <a:lstStyle/>
          <a:p>
            <a:pPr>
              <a:defRPr lang="es-ES"/>
            </a:pPr>
            <a:endParaRPr lang="es-CO"/>
          </a:p>
        </c:txPr>
        <c:crossAx val="104232448"/>
        <c:crosses val="autoZero"/>
        <c:auto val="1"/>
        <c:lblAlgn val="ctr"/>
        <c:lblOffset val="100"/>
      </c:catAx>
      <c:valAx>
        <c:axId val="104232448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lang="es-ES"/>
            </a:pPr>
            <a:endParaRPr lang="es-CO"/>
          </a:p>
        </c:txPr>
        <c:crossAx val="1042309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175929768421097"/>
          <c:y val="0.35805093727627985"/>
          <c:w val="0.1688012403601665"/>
          <c:h val="0.15621637943791447"/>
        </c:manualLayout>
      </c:layout>
      <c:txPr>
        <a:bodyPr/>
        <a:lstStyle/>
        <a:p>
          <a:pPr>
            <a:defRPr lang="es-ES"/>
          </a:pPr>
          <a:endParaRPr lang="es-CO"/>
        </a:p>
      </c:txPr>
    </c:legend>
    <c:plotVisOnly val="1"/>
  </c:chart>
  <c:txPr>
    <a:bodyPr/>
    <a:lstStyle/>
    <a:p>
      <a:pPr>
        <a:defRPr sz="1200" b="1"/>
      </a:pPr>
      <a:endParaRPr lang="es-CO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O"/>
  <c:chart>
    <c:title>
      <c:tx>
        <c:rich>
          <a:bodyPr/>
          <a:lstStyle/>
          <a:p>
            <a:pPr algn="ctr" rtl="0">
              <a:defRPr lang="es-ES"/>
            </a:pPr>
            <a:r>
              <a:rPr lang="es-CO" dirty="0" smtClean="0"/>
              <a:t>                                                  POBLACIÓN  POR</a:t>
            </a:r>
            <a:r>
              <a:rPr lang="es-CO" baseline="0" dirty="0" smtClean="0"/>
              <a:t> PERFIL, CICLO VITAL Y GENERO</a:t>
            </a:r>
            <a:r>
              <a:rPr lang="es-ES" dirty="0" smtClean="0"/>
              <a:t> </a:t>
            </a:r>
            <a:endParaRPr lang="es-ES" dirty="0"/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Hoja1!$K$5</c:f>
              <c:strCache>
                <c:ptCount val="1"/>
                <c:pt idx="0">
                  <c:v>De calle</c:v>
                </c:pt>
              </c:strCache>
            </c:strRef>
          </c:tx>
          <c:dLbls>
            <c:txPr>
              <a:bodyPr rot="-5400000" vert="horz"/>
              <a:lstStyle/>
              <a:p>
                <a:pPr>
                  <a:defRPr lang="es-ES"/>
                </a:pPr>
                <a:endParaRPr lang="es-CO"/>
              </a:p>
            </c:txPr>
            <c:showVal val="1"/>
          </c:dLbls>
          <c:cat>
            <c:multiLvlStrRef>
              <c:f>Hoja1!$L$3:$Q$4</c:f>
              <c:multiLvlStrCache>
                <c:ptCount val="6"/>
                <c:lvl>
                  <c:pt idx="0">
                    <c:v>Niños, niñas y adolescentes</c:v>
                  </c:pt>
                  <c:pt idx="1">
                    <c:v>adultos</c:v>
                  </c:pt>
                  <c:pt idx="2">
                    <c:v>adultos mayores</c:v>
                  </c:pt>
                  <c:pt idx="3">
                    <c:v>Niños, niñas y adolescentes</c:v>
                  </c:pt>
                  <c:pt idx="4">
                    <c:v>adultos</c:v>
                  </c:pt>
                  <c:pt idx="5">
                    <c:v>adultos mayores</c:v>
                  </c:pt>
                </c:lvl>
                <c:lvl>
                  <c:pt idx="0">
                    <c:v>masculino</c:v>
                  </c:pt>
                  <c:pt idx="3">
                    <c:v>femenino</c:v>
                  </c:pt>
                </c:lvl>
              </c:multiLvlStrCache>
            </c:multiLvlStrRef>
          </c:cat>
          <c:val>
            <c:numRef>
              <c:f>Hoja1!$L$5:$Q$5</c:f>
              <c:numCache>
                <c:formatCode>General</c:formatCode>
                <c:ptCount val="6"/>
                <c:pt idx="0">
                  <c:v>118</c:v>
                </c:pt>
                <c:pt idx="1">
                  <c:v>2563</c:v>
                </c:pt>
                <c:pt idx="2">
                  <c:v>241</c:v>
                </c:pt>
                <c:pt idx="3">
                  <c:v>35</c:v>
                </c:pt>
                <c:pt idx="4">
                  <c:v>407</c:v>
                </c:pt>
                <c:pt idx="5">
                  <c:v>17</c:v>
                </c:pt>
              </c:numCache>
            </c:numRef>
          </c:val>
        </c:ser>
        <c:ser>
          <c:idx val="1"/>
          <c:order val="1"/>
          <c:tx>
            <c:strRef>
              <c:f>Hoja1!$K$6</c:f>
              <c:strCache>
                <c:ptCount val="1"/>
                <c:pt idx="0">
                  <c:v>en Calle</c:v>
                </c:pt>
              </c:strCache>
            </c:strRef>
          </c:tx>
          <c:dLbls>
            <c:txPr>
              <a:bodyPr rot="-5400000" vert="horz"/>
              <a:lstStyle/>
              <a:p>
                <a:pPr>
                  <a:defRPr lang="es-ES"/>
                </a:pPr>
                <a:endParaRPr lang="es-CO"/>
              </a:p>
            </c:txPr>
            <c:showVal val="1"/>
          </c:dLbls>
          <c:cat>
            <c:multiLvlStrRef>
              <c:f>Hoja1!$L$3:$Q$4</c:f>
              <c:multiLvlStrCache>
                <c:ptCount val="6"/>
                <c:lvl>
                  <c:pt idx="0">
                    <c:v>Niños, niñas y adolescentes</c:v>
                  </c:pt>
                  <c:pt idx="1">
                    <c:v>adultos</c:v>
                  </c:pt>
                  <c:pt idx="2">
                    <c:v>adultos mayores</c:v>
                  </c:pt>
                  <c:pt idx="3">
                    <c:v>Niños, niñas y adolescentes</c:v>
                  </c:pt>
                  <c:pt idx="4">
                    <c:v>adultos</c:v>
                  </c:pt>
                  <c:pt idx="5">
                    <c:v>adultos mayores</c:v>
                  </c:pt>
                </c:lvl>
                <c:lvl>
                  <c:pt idx="0">
                    <c:v>masculino</c:v>
                  </c:pt>
                  <c:pt idx="3">
                    <c:v>femenino</c:v>
                  </c:pt>
                </c:lvl>
              </c:multiLvlStrCache>
            </c:multiLvlStrRef>
          </c:cat>
          <c:val>
            <c:numRef>
              <c:f>Hoja1!$L$6:$Q$6</c:f>
              <c:numCache>
                <c:formatCode>General</c:formatCode>
                <c:ptCount val="6"/>
                <c:pt idx="0">
                  <c:v>625</c:v>
                </c:pt>
                <c:pt idx="1">
                  <c:v>10923</c:v>
                </c:pt>
                <c:pt idx="2">
                  <c:v>2516</c:v>
                </c:pt>
                <c:pt idx="3">
                  <c:v>302</c:v>
                </c:pt>
                <c:pt idx="4">
                  <c:v>5979</c:v>
                </c:pt>
                <c:pt idx="5">
                  <c:v>626</c:v>
                </c:pt>
              </c:numCache>
            </c:numRef>
          </c:val>
        </c:ser>
        <c:shape val="cylinder"/>
        <c:axId val="139366784"/>
        <c:axId val="139368320"/>
        <c:axId val="0"/>
      </c:bar3DChart>
      <c:catAx>
        <c:axId val="139366784"/>
        <c:scaling>
          <c:orientation val="minMax"/>
        </c:scaling>
        <c:axPos val="b"/>
        <c:tickLblPos val="nextTo"/>
        <c:txPr>
          <a:bodyPr/>
          <a:lstStyle/>
          <a:p>
            <a:pPr>
              <a:defRPr lang="es-ES"/>
            </a:pPr>
            <a:endParaRPr lang="es-CO"/>
          </a:p>
        </c:txPr>
        <c:crossAx val="139368320"/>
        <c:crosses val="autoZero"/>
        <c:auto val="1"/>
        <c:lblAlgn val="ctr"/>
        <c:lblOffset val="100"/>
      </c:catAx>
      <c:valAx>
        <c:axId val="139368320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lang="es-ES"/>
            </a:pPr>
            <a:endParaRPr lang="es-CO"/>
          </a:p>
        </c:txPr>
        <c:crossAx val="13936678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es-ES"/>
          </a:pPr>
          <a:endParaRPr lang="es-CO"/>
        </a:p>
      </c:txPr>
    </c:legend>
    <c:plotVisOnly val="1"/>
  </c:chart>
  <c:txPr>
    <a:bodyPr/>
    <a:lstStyle/>
    <a:p>
      <a:pPr>
        <a:defRPr sz="1200" b="1"/>
      </a:pPr>
      <a:endParaRPr lang="es-CO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O"/>
  <c:chart>
    <c:title>
      <c:tx>
        <c:rich>
          <a:bodyPr/>
          <a:lstStyle/>
          <a:p>
            <a:pPr>
              <a:defRPr lang="es-ES"/>
            </a:pPr>
            <a:r>
              <a:rPr lang="es-ES" sz="1800" dirty="0" smtClean="0"/>
              <a:t>RANGOS</a:t>
            </a:r>
            <a:r>
              <a:rPr lang="es-ES" sz="1800" baseline="0" dirty="0" smtClean="0"/>
              <a:t> DE EDAD DE LOS NNA EN SITUACIÓN DE CALLE</a:t>
            </a:r>
            <a:endParaRPr lang="es-ES" sz="1800" dirty="0"/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Hoja4!$I$3</c:f>
              <c:strCache>
                <c:ptCount val="1"/>
                <c:pt idx="0">
                  <c:v>De Calle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dLbls>
            <c:txPr>
              <a:bodyPr/>
              <a:lstStyle/>
              <a:p>
                <a:pPr>
                  <a:defRPr lang="es-ES"/>
                </a:pPr>
                <a:endParaRPr lang="es-CO"/>
              </a:p>
            </c:txPr>
            <c:showVal val="1"/>
          </c:dLbls>
          <c:cat>
            <c:strRef>
              <c:f>Hoja4!$H$4:$H$6</c:f>
              <c:strCache>
                <c:ptCount val="3"/>
                <c:pt idx="0">
                  <c:v>0-9</c:v>
                </c:pt>
                <c:pt idx="1">
                  <c:v>10-13</c:v>
                </c:pt>
                <c:pt idx="2">
                  <c:v>14-17</c:v>
                </c:pt>
              </c:strCache>
            </c:strRef>
          </c:cat>
          <c:val>
            <c:numRef>
              <c:f>Hoja4!$I$4:$I$6</c:f>
              <c:numCache>
                <c:formatCode>General</c:formatCode>
                <c:ptCount val="3"/>
                <c:pt idx="0">
                  <c:v>7</c:v>
                </c:pt>
                <c:pt idx="1">
                  <c:v>29</c:v>
                </c:pt>
                <c:pt idx="2">
                  <c:v>117</c:v>
                </c:pt>
              </c:numCache>
            </c:numRef>
          </c:val>
        </c:ser>
        <c:ser>
          <c:idx val="1"/>
          <c:order val="1"/>
          <c:tx>
            <c:strRef>
              <c:f>Hoja4!$J$3</c:f>
              <c:strCache>
                <c:ptCount val="1"/>
                <c:pt idx="0">
                  <c:v>En Calle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dLbls>
            <c:txPr>
              <a:bodyPr/>
              <a:lstStyle/>
              <a:p>
                <a:pPr>
                  <a:defRPr lang="es-ES"/>
                </a:pPr>
                <a:endParaRPr lang="es-CO"/>
              </a:p>
            </c:txPr>
            <c:showVal val="1"/>
          </c:dLbls>
          <c:cat>
            <c:strRef>
              <c:f>Hoja4!$H$4:$H$6</c:f>
              <c:strCache>
                <c:ptCount val="3"/>
                <c:pt idx="0">
                  <c:v>0-9</c:v>
                </c:pt>
                <c:pt idx="1">
                  <c:v>10-13</c:v>
                </c:pt>
                <c:pt idx="2">
                  <c:v>14-17</c:v>
                </c:pt>
              </c:strCache>
            </c:strRef>
          </c:cat>
          <c:val>
            <c:numRef>
              <c:f>Hoja4!$J$4:$J$6</c:f>
              <c:numCache>
                <c:formatCode>General</c:formatCode>
                <c:ptCount val="3"/>
                <c:pt idx="0">
                  <c:v>89</c:v>
                </c:pt>
                <c:pt idx="1">
                  <c:v>222</c:v>
                </c:pt>
                <c:pt idx="2">
                  <c:v>616</c:v>
                </c:pt>
              </c:numCache>
            </c:numRef>
          </c:val>
        </c:ser>
        <c:ser>
          <c:idx val="2"/>
          <c:order val="2"/>
          <c:tx>
            <c:strRef>
              <c:f>Hoja4!$K$3</c:f>
              <c:strCache>
                <c:ptCount val="1"/>
                <c:pt idx="0">
                  <c:v>Situacion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dLbls>
            <c:txPr>
              <a:bodyPr/>
              <a:lstStyle/>
              <a:p>
                <a:pPr>
                  <a:defRPr lang="es-ES"/>
                </a:pPr>
                <a:endParaRPr lang="es-CO"/>
              </a:p>
            </c:txPr>
            <c:showVal val="1"/>
          </c:dLbls>
          <c:cat>
            <c:strRef>
              <c:f>Hoja4!$H$4:$H$6</c:f>
              <c:strCache>
                <c:ptCount val="3"/>
                <c:pt idx="0">
                  <c:v>0-9</c:v>
                </c:pt>
                <c:pt idx="1">
                  <c:v>10-13</c:v>
                </c:pt>
                <c:pt idx="2">
                  <c:v>14-17</c:v>
                </c:pt>
              </c:strCache>
            </c:strRef>
          </c:cat>
          <c:val>
            <c:numRef>
              <c:f>Hoja4!$K$4:$K$6</c:f>
              <c:numCache>
                <c:formatCode>General</c:formatCode>
                <c:ptCount val="3"/>
                <c:pt idx="0">
                  <c:v>96</c:v>
                </c:pt>
                <c:pt idx="1">
                  <c:v>251</c:v>
                </c:pt>
                <c:pt idx="2">
                  <c:v>733</c:v>
                </c:pt>
              </c:numCache>
            </c:numRef>
          </c:val>
        </c:ser>
        <c:shape val="cylinder"/>
        <c:axId val="140778496"/>
        <c:axId val="142948224"/>
        <c:axId val="0"/>
      </c:bar3DChart>
      <c:catAx>
        <c:axId val="140778496"/>
        <c:scaling>
          <c:orientation val="minMax"/>
        </c:scaling>
        <c:axPos val="b"/>
        <c:tickLblPos val="nextTo"/>
        <c:txPr>
          <a:bodyPr/>
          <a:lstStyle/>
          <a:p>
            <a:pPr>
              <a:defRPr lang="es-ES"/>
            </a:pPr>
            <a:endParaRPr lang="es-CO"/>
          </a:p>
        </c:txPr>
        <c:crossAx val="142948224"/>
        <c:crosses val="autoZero"/>
        <c:auto val="1"/>
        <c:lblAlgn val="ctr"/>
        <c:lblOffset val="100"/>
      </c:catAx>
      <c:valAx>
        <c:axId val="142948224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lang="es-ES"/>
            </a:pPr>
            <a:endParaRPr lang="es-CO"/>
          </a:p>
        </c:txPr>
        <c:crossAx val="14077849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es-ES"/>
          </a:pPr>
          <a:endParaRPr lang="es-CO"/>
        </a:p>
      </c:txPr>
    </c:legend>
    <c:plotVisOnly val="1"/>
  </c:chart>
  <c:txPr>
    <a:bodyPr/>
    <a:lstStyle/>
    <a:p>
      <a:pPr>
        <a:defRPr sz="1200" b="1"/>
      </a:pPr>
      <a:endParaRPr lang="es-CO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O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 sz="144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s-ES" sz="1800" b="1" i="0" baseline="0" dirty="0" smtClean="0"/>
              <a:t>RANGOS DE EDAD DE LOS ADULTOS EN SITUACIÓN DE CALLE</a:t>
            </a:r>
            <a:endParaRPr lang="es-ES" sz="1800" dirty="0"/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Hoja4!$H$10</c:f>
              <c:strCache>
                <c:ptCount val="1"/>
                <c:pt idx="0">
                  <c:v>18-29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dLbls>
            <c:txPr>
              <a:bodyPr/>
              <a:lstStyle/>
              <a:p>
                <a:pPr>
                  <a:defRPr lang="es-ES"/>
                </a:pPr>
                <a:endParaRPr lang="es-CO"/>
              </a:p>
            </c:txPr>
            <c:showVal val="1"/>
          </c:dLbls>
          <c:cat>
            <c:strRef>
              <c:f>Hoja4!$I$9:$K$9</c:f>
              <c:strCache>
                <c:ptCount val="3"/>
                <c:pt idx="0">
                  <c:v>De Calle</c:v>
                </c:pt>
                <c:pt idx="1">
                  <c:v>En Calle</c:v>
                </c:pt>
                <c:pt idx="2">
                  <c:v>Situacion</c:v>
                </c:pt>
              </c:strCache>
            </c:strRef>
          </c:cat>
          <c:val>
            <c:numRef>
              <c:f>Hoja4!$I$10:$K$10</c:f>
              <c:numCache>
                <c:formatCode>General</c:formatCode>
                <c:ptCount val="3"/>
                <c:pt idx="0">
                  <c:v>793</c:v>
                </c:pt>
                <c:pt idx="1">
                  <c:v>4216</c:v>
                </c:pt>
                <c:pt idx="2">
                  <c:v>5009</c:v>
                </c:pt>
              </c:numCache>
            </c:numRef>
          </c:val>
        </c:ser>
        <c:ser>
          <c:idx val="1"/>
          <c:order val="1"/>
          <c:tx>
            <c:strRef>
              <c:f>Hoja4!$H$11</c:f>
              <c:strCache>
                <c:ptCount val="1"/>
                <c:pt idx="0">
                  <c:v>30-50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dLbls>
            <c:txPr>
              <a:bodyPr/>
              <a:lstStyle/>
              <a:p>
                <a:pPr>
                  <a:defRPr lang="es-ES"/>
                </a:pPr>
                <a:endParaRPr lang="es-CO"/>
              </a:p>
            </c:txPr>
            <c:showVal val="1"/>
          </c:dLbls>
          <c:cat>
            <c:strRef>
              <c:f>Hoja4!$I$9:$K$9</c:f>
              <c:strCache>
                <c:ptCount val="3"/>
                <c:pt idx="0">
                  <c:v>De Calle</c:v>
                </c:pt>
                <c:pt idx="1">
                  <c:v>En Calle</c:v>
                </c:pt>
                <c:pt idx="2">
                  <c:v>Situacion</c:v>
                </c:pt>
              </c:strCache>
            </c:strRef>
          </c:cat>
          <c:val>
            <c:numRef>
              <c:f>Hoja4!$I$11:$K$11</c:f>
              <c:numCache>
                <c:formatCode>General</c:formatCode>
                <c:ptCount val="3"/>
                <c:pt idx="0">
                  <c:v>1449</c:v>
                </c:pt>
                <c:pt idx="1">
                  <c:v>8629</c:v>
                </c:pt>
                <c:pt idx="2">
                  <c:v>10078</c:v>
                </c:pt>
              </c:numCache>
            </c:numRef>
          </c:val>
        </c:ser>
        <c:ser>
          <c:idx val="2"/>
          <c:order val="2"/>
          <c:tx>
            <c:strRef>
              <c:f>Hoja4!$H$12</c:f>
              <c:strCache>
                <c:ptCount val="1"/>
                <c:pt idx="0">
                  <c:v>51-59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dLbls>
            <c:txPr>
              <a:bodyPr/>
              <a:lstStyle/>
              <a:p>
                <a:pPr>
                  <a:defRPr lang="es-ES"/>
                </a:pPr>
                <a:endParaRPr lang="es-CO"/>
              </a:p>
            </c:txPr>
            <c:showVal val="1"/>
          </c:dLbls>
          <c:cat>
            <c:strRef>
              <c:f>Hoja4!$I$9:$K$9</c:f>
              <c:strCache>
                <c:ptCount val="3"/>
                <c:pt idx="0">
                  <c:v>De Calle</c:v>
                </c:pt>
                <c:pt idx="1">
                  <c:v>En Calle</c:v>
                </c:pt>
                <c:pt idx="2">
                  <c:v>Situacion</c:v>
                </c:pt>
              </c:strCache>
            </c:strRef>
          </c:cat>
          <c:val>
            <c:numRef>
              <c:f>Hoja4!$I$12:$K$12</c:f>
              <c:numCache>
                <c:formatCode>General</c:formatCode>
                <c:ptCount val="3"/>
                <c:pt idx="0">
                  <c:v>728</c:v>
                </c:pt>
                <c:pt idx="1">
                  <c:v>4057</c:v>
                </c:pt>
                <c:pt idx="2">
                  <c:v>4785</c:v>
                </c:pt>
              </c:numCache>
            </c:numRef>
          </c:val>
        </c:ser>
        <c:shape val="cylinder"/>
        <c:axId val="143611776"/>
        <c:axId val="143613312"/>
        <c:axId val="0"/>
      </c:bar3DChart>
      <c:catAx>
        <c:axId val="143611776"/>
        <c:scaling>
          <c:orientation val="minMax"/>
        </c:scaling>
        <c:axPos val="b"/>
        <c:tickLblPos val="nextTo"/>
        <c:txPr>
          <a:bodyPr/>
          <a:lstStyle/>
          <a:p>
            <a:pPr>
              <a:defRPr lang="es-ES"/>
            </a:pPr>
            <a:endParaRPr lang="es-CO"/>
          </a:p>
        </c:txPr>
        <c:crossAx val="143613312"/>
        <c:crosses val="autoZero"/>
        <c:auto val="1"/>
        <c:lblAlgn val="ctr"/>
        <c:lblOffset val="100"/>
      </c:catAx>
      <c:valAx>
        <c:axId val="143613312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lang="es-ES"/>
            </a:pPr>
            <a:endParaRPr lang="es-CO"/>
          </a:p>
        </c:txPr>
        <c:crossAx val="14361177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es-ES"/>
          </a:pPr>
          <a:endParaRPr lang="es-CO"/>
        </a:p>
      </c:txPr>
    </c:legend>
    <c:plotVisOnly val="1"/>
  </c:chart>
  <c:txPr>
    <a:bodyPr/>
    <a:lstStyle/>
    <a:p>
      <a:pPr>
        <a:defRPr sz="1200" b="1"/>
      </a:pPr>
      <a:endParaRPr lang="es-CO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O"/>
  <c:chart>
    <c:title>
      <c:tx>
        <c:rich>
          <a:bodyPr/>
          <a:lstStyle/>
          <a:p>
            <a:pPr>
              <a:defRPr lang="es-ES"/>
            </a:pPr>
            <a:r>
              <a:rPr lang="es-ES" sz="1800" b="1" i="0" baseline="0" dirty="0" smtClean="0"/>
              <a:t>RANGOS DE EDAD DE LOS ADULTOS MAYORES EN SITUACIÓN DE CALLE</a:t>
            </a:r>
            <a:endParaRPr lang="es-ES" sz="1800" b="1" i="0" baseline="0" dirty="0"/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Hoja4!$H$16</c:f>
              <c:strCache>
                <c:ptCount val="1"/>
                <c:pt idx="0">
                  <c:v>60-70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dLbls>
            <c:txPr>
              <a:bodyPr/>
              <a:lstStyle/>
              <a:p>
                <a:pPr>
                  <a:defRPr lang="es-ES"/>
                </a:pPr>
                <a:endParaRPr lang="es-CO"/>
              </a:p>
            </c:txPr>
            <c:showVal val="1"/>
          </c:dLbls>
          <c:cat>
            <c:strRef>
              <c:f>Hoja4!$I$15:$K$15</c:f>
              <c:strCache>
                <c:ptCount val="3"/>
                <c:pt idx="0">
                  <c:v>De Calle</c:v>
                </c:pt>
                <c:pt idx="1">
                  <c:v>En Calle</c:v>
                </c:pt>
                <c:pt idx="2">
                  <c:v>Situacion</c:v>
                </c:pt>
              </c:strCache>
            </c:strRef>
          </c:cat>
          <c:val>
            <c:numRef>
              <c:f>Hoja4!$I$16:$K$16</c:f>
              <c:numCache>
                <c:formatCode>General</c:formatCode>
                <c:ptCount val="3"/>
                <c:pt idx="0">
                  <c:v>210</c:v>
                </c:pt>
                <c:pt idx="1">
                  <c:v>2384</c:v>
                </c:pt>
                <c:pt idx="2">
                  <c:v>2594</c:v>
                </c:pt>
              </c:numCache>
            </c:numRef>
          </c:val>
        </c:ser>
        <c:ser>
          <c:idx val="1"/>
          <c:order val="1"/>
          <c:tx>
            <c:strRef>
              <c:f>Hoja4!$H$17</c:f>
              <c:strCache>
                <c:ptCount val="1"/>
                <c:pt idx="0">
                  <c:v>71-80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dLbls>
            <c:txPr>
              <a:bodyPr/>
              <a:lstStyle/>
              <a:p>
                <a:pPr>
                  <a:defRPr lang="es-ES"/>
                </a:pPr>
                <a:endParaRPr lang="es-CO"/>
              </a:p>
            </c:txPr>
            <c:showVal val="1"/>
          </c:dLbls>
          <c:cat>
            <c:strRef>
              <c:f>Hoja4!$I$15:$K$15</c:f>
              <c:strCache>
                <c:ptCount val="3"/>
                <c:pt idx="0">
                  <c:v>De Calle</c:v>
                </c:pt>
                <c:pt idx="1">
                  <c:v>En Calle</c:v>
                </c:pt>
                <c:pt idx="2">
                  <c:v>Situacion</c:v>
                </c:pt>
              </c:strCache>
            </c:strRef>
          </c:cat>
          <c:val>
            <c:numRef>
              <c:f>Hoja4!$I$17:$K$17</c:f>
              <c:numCache>
                <c:formatCode>General</c:formatCode>
                <c:ptCount val="3"/>
                <c:pt idx="0">
                  <c:v>43</c:v>
                </c:pt>
                <c:pt idx="1">
                  <c:v>666</c:v>
                </c:pt>
                <c:pt idx="2">
                  <c:v>709</c:v>
                </c:pt>
              </c:numCache>
            </c:numRef>
          </c:val>
        </c:ser>
        <c:ser>
          <c:idx val="2"/>
          <c:order val="2"/>
          <c:tx>
            <c:strRef>
              <c:f>Hoja4!$H$18</c:f>
              <c:strCache>
                <c:ptCount val="1"/>
                <c:pt idx="0">
                  <c:v>81-98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dLbls>
            <c:txPr>
              <a:bodyPr/>
              <a:lstStyle/>
              <a:p>
                <a:pPr>
                  <a:defRPr lang="es-ES"/>
                </a:pPr>
                <a:endParaRPr lang="es-CO"/>
              </a:p>
            </c:txPr>
            <c:showVal val="1"/>
          </c:dLbls>
          <c:cat>
            <c:strRef>
              <c:f>Hoja4!$I$15:$K$15</c:f>
              <c:strCache>
                <c:ptCount val="3"/>
                <c:pt idx="0">
                  <c:v>De Calle</c:v>
                </c:pt>
                <c:pt idx="1">
                  <c:v>En Calle</c:v>
                </c:pt>
                <c:pt idx="2">
                  <c:v>Situacion</c:v>
                </c:pt>
              </c:strCache>
            </c:strRef>
          </c:cat>
          <c:val>
            <c:numRef>
              <c:f>Hoja4!$I$18:$K$18</c:f>
              <c:numCache>
                <c:formatCode>General</c:formatCode>
                <c:ptCount val="3"/>
                <c:pt idx="0">
                  <c:v>5</c:v>
                </c:pt>
                <c:pt idx="1">
                  <c:v>92</c:v>
                </c:pt>
                <c:pt idx="2">
                  <c:v>97</c:v>
                </c:pt>
              </c:numCache>
            </c:numRef>
          </c:val>
        </c:ser>
        <c:shape val="pyramid"/>
        <c:axId val="143653504"/>
        <c:axId val="103223680"/>
        <c:axId val="0"/>
      </c:bar3DChart>
      <c:catAx>
        <c:axId val="143653504"/>
        <c:scaling>
          <c:orientation val="minMax"/>
        </c:scaling>
        <c:axPos val="b"/>
        <c:tickLblPos val="nextTo"/>
        <c:txPr>
          <a:bodyPr/>
          <a:lstStyle/>
          <a:p>
            <a:pPr>
              <a:defRPr lang="es-ES"/>
            </a:pPr>
            <a:endParaRPr lang="es-CO"/>
          </a:p>
        </c:txPr>
        <c:crossAx val="103223680"/>
        <c:crosses val="autoZero"/>
        <c:auto val="1"/>
        <c:lblAlgn val="ctr"/>
        <c:lblOffset val="100"/>
      </c:catAx>
      <c:valAx>
        <c:axId val="103223680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lang="es-ES"/>
            </a:pPr>
            <a:endParaRPr lang="es-CO"/>
          </a:p>
        </c:txPr>
        <c:crossAx val="14365350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es-ES"/>
          </a:pPr>
          <a:endParaRPr lang="es-CO"/>
        </a:p>
      </c:txPr>
    </c:legend>
    <c:plotVisOnly val="1"/>
  </c:chart>
  <c:spPr>
    <a:effectLst>
      <a:outerShdw blurRad="50800" dist="38100" dir="5400000" algn="t" rotWithShape="0">
        <a:prstClr val="black">
          <a:alpha val="40000"/>
        </a:prstClr>
      </a:outerShdw>
    </a:effectLst>
  </c:spPr>
  <c:txPr>
    <a:bodyPr/>
    <a:lstStyle/>
    <a:p>
      <a:pPr>
        <a:defRPr sz="1200" b="1"/>
      </a:pPr>
      <a:endParaRPr lang="es-CO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O"/>
  <c:chart>
    <c:title>
      <c:tx>
        <c:rich>
          <a:bodyPr/>
          <a:lstStyle/>
          <a:p>
            <a:pPr algn="ctr">
              <a:defRPr/>
            </a:pPr>
            <a:r>
              <a:rPr lang="es-ES" sz="1800" b="1" i="0" baseline="0"/>
              <a:t>¿SABE LEER Y ESCRIBIR MÁS DE UN PÁRRAFO?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Hoja1!$AK$4</c:f>
              <c:strCache>
                <c:ptCount val="1"/>
                <c:pt idx="0">
                  <c:v>Si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dLbls>
            <c:showVal val="1"/>
          </c:dLbls>
          <c:cat>
            <c:strRef>
              <c:f>Hoja1!$AL$3:$AM$3</c:f>
              <c:strCache>
                <c:ptCount val="2"/>
                <c:pt idx="0">
                  <c:v>Habitante de la Calle</c:v>
                </c:pt>
                <c:pt idx="1">
                  <c:v>Habitante en Calle</c:v>
                </c:pt>
              </c:strCache>
            </c:strRef>
          </c:cat>
          <c:val>
            <c:numRef>
              <c:f>Hoja1!$AL$4:$AM$4</c:f>
              <c:numCache>
                <c:formatCode>General</c:formatCode>
                <c:ptCount val="2"/>
                <c:pt idx="0">
                  <c:v>2749</c:v>
                </c:pt>
                <c:pt idx="1">
                  <c:v>18321</c:v>
                </c:pt>
              </c:numCache>
            </c:numRef>
          </c:val>
        </c:ser>
        <c:ser>
          <c:idx val="1"/>
          <c:order val="1"/>
          <c:tx>
            <c:strRef>
              <c:f>Hoja1!$AK$5</c:f>
              <c:strCache>
                <c:ptCount val="1"/>
                <c:pt idx="0">
                  <c:v>No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dLbls>
            <c:showVal val="1"/>
          </c:dLbls>
          <c:cat>
            <c:strRef>
              <c:f>Hoja1!$AL$3:$AM$3</c:f>
              <c:strCache>
                <c:ptCount val="2"/>
                <c:pt idx="0">
                  <c:v>Habitante de la Calle</c:v>
                </c:pt>
                <c:pt idx="1">
                  <c:v>Habitante en Calle</c:v>
                </c:pt>
              </c:strCache>
            </c:strRef>
          </c:cat>
          <c:val>
            <c:numRef>
              <c:f>Hoja1!$AL$5:$AM$5</c:f>
              <c:numCache>
                <c:formatCode>General</c:formatCode>
                <c:ptCount val="2"/>
                <c:pt idx="0">
                  <c:v>622</c:v>
                </c:pt>
                <c:pt idx="1">
                  <c:v>2601</c:v>
                </c:pt>
              </c:numCache>
            </c:numRef>
          </c:val>
        </c:ser>
        <c:shape val="cone"/>
        <c:axId val="74269824"/>
        <c:axId val="75002624"/>
        <c:axId val="0"/>
      </c:bar3DChart>
      <c:catAx>
        <c:axId val="74269824"/>
        <c:scaling>
          <c:orientation val="minMax"/>
        </c:scaling>
        <c:axPos val="b"/>
        <c:tickLblPos val="nextTo"/>
        <c:crossAx val="75002624"/>
        <c:crosses val="autoZero"/>
        <c:auto val="1"/>
        <c:lblAlgn val="ctr"/>
        <c:lblOffset val="100"/>
      </c:catAx>
      <c:valAx>
        <c:axId val="75002624"/>
        <c:scaling>
          <c:orientation val="minMax"/>
        </c:scaling>
        <c:axPos val="l"/>
        <c:numFmt formatCode="General" sourceLinked="1"/>
        <c:tickLblPos val="nextTo"/>
        <c:crossAx val="7426982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200" b="1"/>
      </a:pPr>
      <a:endParaRPr lang="es-CO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O"/>
  <c:chart>
    <c:title>
      <c:tx>
        <c:rich>
          <a:bodyPr/>
          <a:lstStyle/>
          <a:p>
            <a:pPr>
              <a:defRPr sz="1800"/>
            </a:pPr>
            <a:r>
              <a:rPr lang="es-ES" sz="1800"/>
              <a:t>NNA</a:t>
            </a:r>
            <a:endParaRPr lang="es-CO" sz="1800"/>
          </a:p>
          <a:p>
            <a:pPr>
              <a:defRPr sz="1800"/>
            </a:pPr>
            <a:r>
              <a:rPr lang="es-ES" sz="1800"/>
              <a:t>¿SABE LEER Y ESCRIBIR MÁS DE UN PÁRRAFO?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Hoja1!$AP$4</c:f>
              <c:strCache>
                <c:ptCount val="1"/>
                <c:pt idx="0">
                  <c:v>Si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2.324352879027999E-2"/>
                  <c:y val="-2.4432809773123926E-2"/>
                </c:manualLayout>
              </c:layout>
              <c:showVal val="1"/>
            </c:dLbl>
            <c:dLbl>
              <c:idx val="1"/>
              <c:layout>
                <c:manualLayout>
                  <c:x val="1.9017432646592794E-2"/>
                  <c:y val="-2.7923211169284479E-2"/>
                </c:manualLayout>
              </c:layout>
              <c:showVal val="1"/>
            </c:dLbl>
            <c:spPr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  <c:txPr>
              <a:bodyPr/>
              <a:lstStyle/>
              <a:p>
                <a:pPr>
                  <a:defRPr b="1"/>
                </a:pPr>
                <a:endParaRPr lang="es-CO"/>
              </a:p>
            </c:txPr>
            <c:showVal val="1"/>
          </c:dLbls>
          <c:cat>
            <c:strRef>
              <c:f>Hoja1!$AQ$3:$AR$3</c:f>
              <c:strCache>
                <c:ptCount val="2"/>
                <c:pt idx="0">
                  <c:v>Habitante de la Calle</c:v>
                </c:pt>
                <c:pt idx="1">
                  <c:v>Habitante en Calle</c:v>
                </c:pt>
              </c:strCache>
            </c:strRef>
          </c:cat>
          <c:val>
            <c:numRef>
              <c:f>Hoja1!$AQ$4:$AR$4</c:f>
              <c:numCache>
                <c:formatCode>General</c:formatCode>
                <c:ptCount val="2"/>
                <c:pt idx="0">
                  <c:v>117</c:v>
                </c:pt>
                <c:pt idx="1">
                  <c:v>797</c:v>
                </c:pt>
              </c:numCache>
            </c:numRef>
          </c:val>
        </c:ser>
        <c:ser>
          <c:idx val="1"/>
          <c:order val="1"/>
          <c:tx>
            <c:strRef>
              <c:f>Hoja1!$AP$5</c:f>
              <c:strCache>
                <c:ptCount val="1"/>
                <c:pt idx="0">
                  <c:v>No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dLbls>
            <c:dLbl>
              <c:idx val="0"/>
              <c:layout>
                <c:manualLayout>
                  <c:x val="1.9017432646592718E-2"/>
                  <c:y val="-3.4904013961605591E-2"/>
                </c:manualLayout>
              </c:layout>
              <c:showVal val="1"/>
            </c:dLbl>
            <c:dLbl>
              <c:idx val="1"/>
              <c:layout>
                <c:manualLayout>
                  <c:x val="1.9017432646592638E-2"/>
                  <c:y val="-3.4904013961605591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es-CO"/>
              </a:p>
            </c:txPr>
            <c:showVal val="1"/>
          </c:dLbls>
          <c:cat>
            <c:strRef>
              <c:f>Hoja1!$AQ$3:$AR$3</c:f>
              <c:strCache>
                <c:ptCount val="2"/>
                <c:pt idx="0">
                  <c:v>Habitante de la Calle</c:v>
                </c:pt>
                <c:pt idx="1">
                  <c:v>Habitante en Calle</c:v>
                </c:pt>
              </c:strCache>
            </c:strRef>
          </c:cat>
          <c:val>
            <c:numRef>
              <c:f>Hoja1!$AQ$5:$AR$5</c:f>
              <c:numCache>
                <c:formatCode>General</c:formatCode>
                <c:ptCount val="2"/>
                <c:pt idx="0">
                  <c:v>34</c:v>
                </c:pt>
                <c:pt idx="1">
                  <c:v>98</c:v>
                </c:pt>
              </c:numCache>
            </c:numRef>
          </c:val>
        </c:ser>
        <c:shape val="cylinder"/>
        <c:axId val="75377664"/>
        <c:axId val="77326976"/>
        <c:axId val="0"/>
      </c:bar3DChart>
      <c:catAx>
        <c:axId val="75377664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es-CO"/>
          </a:p>
        </c:txPr>
        <c:crossAx val="77326976"/>
        <c:crosses val="autoZero"/>
        <c:auto val="1"/>
        <c:lblAlgn val="ctr"/>
        <c:lblOffset val="100"/>
      </c:catAx>
      <c:valAx>
        <c:axId val="77326976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es-CO"/>
          </a:p>
        </c:txPr>
        <c:crossAx val="7537766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b="1"/>
          </a:pPr>
          <a:endParaRPr lang="es-CO"/>
        </a:p>
      </c:txPr>
    </c:legend>
    <c:plotVisOnly val="1"/>
  </c:chart>
  <c:txPr>
    <a:bodyPr/>
    <a:lstStyle/>
    <a:p>
      <a:pPr>
        <a:defRPr sz="1200"/>
      </a:pPr>
      <a:endParaRPr lang="es-CO"/>
    </a:p>
  </c:txPr>
  <c:externalData r:id="rId1"/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0-02-05T13:27:42.359" idx="1">
    <p:pos x="5625" y="18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81E008-8090-4CFD-A896-D409C7502315}" type="datetimeFigureOut">
              <a:rPr lang="es-CO" smtClean="0"/>
              <a:pPr/>
              <a:t>08/02/2010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58796-2910-41A1-9E4A-3B46AD50C84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58796-2910-41A1-9E4A-3B46AD50C84B}" type="slidenum">
              <a:rPr lang="es-CO" smtClean="0"/>
              <a:pPr/>
              <a:t>12</a:t>
            </a:fld>
            <a:endParaRPr lang="es-C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58796-2910-41A1-9E4A-3B46AD50C84B}" type="slidenum">
              <a:rPr lang="es-CO" smtClean="0"/>
              <a:pPr/>
              <a:t>17</a:t>
            </a:fld>
            <a:endParaRPr lang="es-C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58796-2910-41A1-9E4A-3B46AD50C84B}" type="slidenum">
              <a:rPr lang="es-CO" smtClean="0"/>
              <a:pPr/>
              <a:t>28</a:t>
            </a:fld>
            <a:endParaRPr lang="es-C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AB260-E937-46B9-B02F-2E3F18E6A03D}" type="datetimeFigureOut">
              <a:rPr lang="es-CO" smtClean="0"/>
              <a:pPr/>
              <a:t>08/02/2010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2F3E-1BAA-4817-8BA2-B029EE0ECF4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AB260-E937-46B9-B02F-2E3F18E6A03D}" type="datetimeFigureOut">
              <a:rPr lang="es-CO" smtClean="0"/>
              <a:pPr/>
              <a:t>08/02/2010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2F3E-1BAA-4817-8BA2-B029EE0ECF4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AB260-E937-46B9-B02F-2E3F18E6A03D}" type="datetimeFigureOut">
              <a:rPr lang="es-CO" smtClean="0"/>
              <a:pPr/>
              <a:t>08/02/2010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2F3E-1BAA-4817-8BA2-B029EE0ECF4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AB260-E937-46B9-B02F-2E3F18E6A03D}" type="datetimeFigureOut">
              <a:rPr lang="es-CO" smtClean="0"/>
              <a:pPr/>
              <a:t>08/02/2010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2F3E-1BAA-4817-8BA2-B029EE0ECF4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AB260-E937-46B9-B02F-2E3F18E6A03D}" type="datetimeFigureOut">
              <a:rPr lang="es-CO" smtClean="0"/>
              <a:pPr/>
              <a:t>08/02/2010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2F3E-1BAA-4817-8BA2-B029EE0ECF4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AB260-E937-46B9-B02F-2E3F18E6A03D}" type="datetimeFigureOut">
              <a:rPr lang="es-CO" smtClean="0"/>
              <a:pPr/>
              <a:t>08/02/2010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2F3E-1BAA-4817-8BA2-B029EE0ECF4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AB260-E937-46B9-B02F-2E3F18E6A03D}" type="datetimeFigureOut">
              <a:rPr lang="es-CO" smtClean="0"/>
              <a:pPr/>
              <a:t>08/02/2010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2F3E-1BAA-4817-8BA2-B029EE0ECF4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AB260-E937-46B9-B02F-2E3F18E6A03D}" type="datetimeFigureOut">
              <a:rPr lang="es-CO" smtClean="0"/>
              <a:pPr/>
              <a:t>08/02/2010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2F3E-1BAA-4817-8BA2-B029EE0ECF4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AB260-E937-46B9-B02F-2E3F18E6A03D}" type="datetimeFigureOut">
              <a:rPr lang="es-CO" smtClean="0"/>
              <a:pPr/>
              <a:t>08/02/2010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2F3E-1BAA-4817-8BA2-B029EE0ECF4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AB260-E937-46B9-B02F-2E3F18E6A03D}" type="datetimeFigureOut">
              <a:rPr lang="es-CO" smtClean="0"/>
              <a:pPr/>
              <a:t>08/02/2010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2F3E-1BAA-4817-8BA2-B029EE0ECF4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AB260-E937-46B9-B02F-2E3F18E6A03D}" type="datetimeFigureOut">
              <a:rPr lang="es-CO" smtClean="0"/>
              <a:pPr/>
              <a:t>08/02/2010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2F3E-1BAA-4817-8BA2-B029EE0ECF4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AB260-E937-46B9-B02F-2E3F18E6A03D}" type="datetimeFigureOut">
              <a:rPr lang="es-CO" smtClean="0"/>
              <a:pPr/>
              <a:t>08/02/2010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B2F3E-1BAA-4817-8BA2-B029EE0ECF4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428728" y="2071678"/>
            <a:ext cx="67866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dirty="0" smtClean="0">
                <a:solidFill>
                  <a:schemeClr val="bg1"/>
                </a:solidFill>
              </a:rPr>
              <a:t>SECRETARIA  DE BIENESTAR SOCIAL</a:t>
            </a:r>
            <a:endParaRPr lang="es-CO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/>
          <p:nvPr/>
        </p:nvGraphicFramePr>
        <p:xfrm>
          <a:off x="1071538" y="1142984"/>
          <a:ext cx="7143800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CARACTERIZACIÓN</a:t>
            </a:r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6 Gráfico"/>
          <p:cNvGraphicFramePr/>
          <p:nvPr/>
        </p:nvGraphicFramePr>
        <p:xfrm>
          <a:off x="571472" y="1000108"/>
          <a:ext cx="8072494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CARACTERIZACIÓN</a:t>
            </a:r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6 Gráfico"/>
          <p:cNvGraphicFramePr/>
          <p:nvPr/>
        </p:nvGraphicFramePr>
        <p:xfrm>
          <a:off x="785786" y="1214422"/>
          <a:ext cx="7643866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es-CO" dirty="0" smtClean="0"/>
              <a:t>CARACTERIZACIÓN</a:t>
            </a:r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3 Gráfico"/>
          <p:cNvGraphicFramePr/>
          <p:nvPr/>
        </p:nvGraphicFramePr>
        <p:xfrm>
          <a:off x="428596" y="1142984"/>
          <a:ext cx="8286808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CARACTERIZACIÓN</a:t>
            </a:r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4 Gráfico"/>
          <p:cNvGraphicFramePr/>
          <p:nvPr/>
        </p:nvGraphicFramePr>
        <p:xfrm>
          <a:off x="642910" y="1142984"/>
          <a:ext cx="8001056" cy="4714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es-CO" dirty="0" smtClean="0"/>
              <a:t>CARACTERIZACIÓN</a:t>
            </a:r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5 Gráfico"/>
          <p:cNvGraphicFramePr/>
          <p:nvPr/>
        </p:nvGraphicFramePr>
        <p:xfrm>
          <a:off x="357158" y="1142984"/>
          <a:ext cx="8429684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es-CO" dirty="0" smtClean="0"/>
              <a:t>CARACTERIZACIÓN</a:t>
            </a:r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es-CO" dirty="0" smtClean="0"/>
              <a:t>EDUCACIÓN</a:t>
            </a:r>
            <a:endParaRPr lang="es-CO" dirty="0"/>
          </a:p>
        </p:txBody>
      </p:sp>
      <p:graphicFrame>
        <p:nvGraphicFramePr>
          <p:cNvPr id="4" name="2 Gráfico"/>
          <p:cNvGraphicFramePr/>
          <p:nvPr/>
        </p:nvGraphicFramePr>
        <p:xfrm>
          <a:off x="857224" y="1238250"/>
          <a:ext cx="7572427" cy="4833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EDUCACIÓN</a:t>
            </a:r>
            <a:endParaRPr lang="es-CO" dirty="0"/>
          </a:p>
        </p:txBody>
      </p:sp>
      <p:graphicFrame>
        <p:nvGraphicFramePr>
          <p:cNvPr id="4" name="3 Gráfico"/>
          <p:cNvGraphicFramePr/>
          <p:nvPr/>
        </p:nvGraphicFramePr>
        <p:xfrm>
          <a:off x="714348" y="1142984"/>
          <a:ext cx="7643866" cy="4929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SALUD</a:t>
            </a:r>
            <a:endParaRPr lang="es-CO" dirty="0"/>
          </a:p>
        </p:txBody>
      </p:sp>
      <p:graphicFrame>
        <p:nvGraphicFramePr>
          <p:cNvPr id="4" name="4 Gráfico"/>
          <p:cNvGraphicFramePr/>
          <p:nvPr/>
        </p:nvGraphicFramePr>
        <p:xfrm>
          <a:off x="500034" y="1000108"/>
          <a:ext cx="8143932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/>
          <p:nvPr/>
        </p:nvGraphicFramePr>
        <p:xfrm>
          <a:off x="428596" y="1000108"/>
          <a:ext cx="8072494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SALUD</a:t>
            </a:r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2786082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ALCALDIA DE MEDELLIN (SECRETARIA DE BIENESTAR SOCIAL)</a:t>
            </a:r>
            <a:br>
              <a:rPr lang="es-CO" dirty="0" smtClean="0"/>
            </a:br>
            <a:r>
              <a:rPr lang="es-CO" dirty="0" smtClean="0"/>
              <a:t>UNIVERSIDAD DE ANTIOQUIA (CENTRO DE ESTUDIOS DE OPINIÓN)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CO" dirty="0" smtClean="0"/>
              <a:t>CENSO 2009</a:t>
            </a:r>
          </a:p>
          <a:p>
            <a:r>
              <a:rPr lang="es-CO" dirty="0" smtClean="0"/>
              <a:t>HABITANTES EN SITUACIÓN DE CALLE DE LA CIUDAD DE MEDELLIN Y SUS CORREGIMIENTOS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/>
          <p:nvPr/>
        </p:nvGraphicFramePr>
        <p:xfrm>
          <a:off x="214282" y="1000108"/>
          <a:ext cx="8715436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SALUD</a:t>
            </a:r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MIGRACIÓN</a:t>
            </a:r>
            <a:endParaRPr lang="es-CO" dirty="0"/>
          </a:p>
        </p:txBody>
      </p:sp>
      <p:graphicFrame>
        <p:nvGraphicFramePr>
          <p:cNvPr id="3" name="1 Gráfico"/>
          <p:cNvGraphicFramePr/>
          <p:nvPr/>
        </p:nvGraphicFramePr>
        <p:xfrm>
          <a:off x="428596" y="1109662"/>
          <a:ext cx="8286808" cy="5248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3 Gráfico"/>
          <p:cNvGraphicFramePr/>
          <p:nvPr/>
        </p:nvGraphicFramePr>
        <p:xfrm>
          <a:off x="357158" y="1071546"/>
          <a:ext cx="8286807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MIGRACIÓN</a:t>
            </a:r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MIGRACIÓN</a:t>
            </a:r>
            <a:endParaRPr lang="es-CO" dirty="0"/>
          </a:p>
        </p:txBody>
      </p:sp>
      <p:graphicFrame>
        <p:nvGraphicFramePr>
          <p:cNvPr id="3" name="2 Gráfico"/>
          <p:cNvGraphicFramePr/>
          <p:nvPr/>
        </p:nvGraphicFramePr>
        <p:xfrm>
          <a:off x="500034" y="1238250"/>
          <a:ext cx="8143932" cy="4833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MIGRACIÓN</a:t>
            </a:r>
            <a:endParaRPr lang="es-CO" dirty="0"/>
          </a:p>
        </p:txBody>
      </p:sp>
      <p:graphicFrame>
        <p:nvGraphicFramePr>
          <p:cNvPr id="4" name="3 Gráfico"/>
          <p:cNvGraphicFramePr/>
          <p:nvPr/>
        </p:nvGraphicFramePr>
        <p:xfrm>
          <a:off x="357158" y="1071546"/>
          <a:ext cx="8286808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/>
          <p:nvPr/>
        </p:nvGraphicFramePr>
        <p:xfrm>
          <a:off x="357158" y="1214422"/>
          <a:ext cx="8501122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MOVILIDAD</a:t>
            </a:r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8 Gráfico"/>
          <p:cNvGraphicFramePr/>
          <p:nvPr/>
        </p:nvGraphicFramePr>
        <p:xfrm>
          <a:off x="428596" y="1142984"/>
          <a:ext cx="8143900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MOVILIDAD</a:t>
            </a:r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MOVILIDAD</a:t>
            </a:r>
            <a:endParaRPr lang="es-CO" dirty="0"/>
          </a:p>
        </p:txBody>
      </p:sp>
      <p:graphicFrame>
        <p:nvGraphicFramePr>
          <p:cNvPr id="4" name="4 Gráfico"/>
          <p:cNvGraphicFramePr/>
          <p:nvPr/>
        </p:nvGraphicFramePr>
        <p:xfrm>
          <a:off x="500034" y="928670"/>
          <a:ext cx="8143931" cy="53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MOVILIDAD</a:t>
            </a:r>
            <a:endParaRPr lang="es-CO" dirty="0"/>
          </a:p>
        </p:txBody>
      </p:sp>
      <p:graphicFrame>
        <p:nvGraphicFramePr>
          <p:cNvPr id="4" name="5 Gráfico"/>
          <p:cNvGraphicFramePr/>
          <p:nvPr/>
        </p:nvGraphicFramePr>
        <p:xfrm>
          <a:off x="357158" y="928670"/>
          <a:ext cx="8429684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ACTIVIDADES</a:t>
            </a:r>
            <a:endParaRPr lang="es-CO" dirty="0"/>
          </a:p>
        </p:txBody>
      </p:sp>
      <p:graphicFrame>
        <p:nvGraphicFramePr>
          <p:cNvPr id="4" name="6 Gráfico"/>
          <p:cNvGraphicFramePr/>
          <p:nvPr/>
        </p:nvGraphicFramePr>
        <p:xfrm>
          <a:off x="428596" y="928671"/>
          <a:ext cx="8215370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PROCESO METODOLÓGICO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buNone/>
            </a:pPr>
            <a:r>
              <a:rPr lang="es-CO" dirty="0" smtClean="0"/>
              <a:t>    Se conformo un comité técnico entre representantes del CEO y </a:t>
            </a:r>
            <a:r>
              <a:rPr lang="es-CO" sz="3000" dirty="0" smtClean="0"/>
              <a:t>profesionales de la Secretaria de Bienestar Social, que se encargo de identificar los sitios de concentración y de movilidad, capacito a los encuestadores en el lenguaje propio de estos habitantes y construyo el cuestionario para tal fin. Su tarea principal fue aclarar el perfil del habitante de calle y en calle, entendido el segundo como el que no habita la calle sino que la utiliza para su sustento diario.</a:t>
            </a:r>
            <a:endParaRPr lang="es-CO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es-CO" dirty="0" smtClean="0"/>
              <a:t>ACTIVIDADES</a:t>
            </a:r>
            <a:endParaRPr lang="es-CO" dirty="0"/>
          </a:p>
        </p:txBody>
      </p:sp>
      <p:graphicFrame>
        <p:nvGraphicFramePr>
          <p:cNvPr id="4" name="7 Gráfico"/>
          <p:cNvGraphicFramePr/>
          <p:nvPr/>
        </p:nvGraphicFramePr>
        <p:xfrm>
          <a:off x="357158" y="1071546"/>
          <a:ext cx="8429684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ACTIVIDADES</a:t>
            </a:r>
            <a:endParaRPr lang="es-CO" dirty="0"/>
          </a:p>
        </p:txBody>
      </p:sp>
      <p:graphicFrame>
        <p:nvGraphicFramePr>
          <p:cNvPr id="4" name="8 Gráfico"/>
          <p:cNvGraphicFramePr/>
          <p:nvPr/>
        </p:nvGraphicFramePr>
        <p:xfrm>
          <a:off x="357158" y="1214422"/>
          <a:ext cx="8429683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1643050"/>
            <a:ext cx="8229600" cy="2714644"/>
          </a:xfrm>
        </p:spPr>
        <p:txBody>
          <a:bodyPr/>
          <a:lstStyle/>
          <a:p>
            <a:r>
              <a:rPr lang="es-CO" sz="9600" dirty="0" smtClean="0">
                <a:solidFill>
                  <a:srgbClr val="003300"/>
                </a:solidFill>
              </a:rPr>
              <a:t>GRACIAS</a:t>
            </a:r>
            <a:endParaRPr lang="es-CO" sz="9600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SDC13188.JPG"/>
          <p:cNvPicPr>
            <a:picLocks noChangeAspect="1"/>
          </p:cNvPicPr>
          <p:nvPr/>
        </p:nvPicPr>
        <p:blipFill>
          <a:blip r:embed="rId2" cstate="print">
            <a:lum contrast="-40000"/>
          </a:blip>
          <a:stretch>
            <a:fillRect/>
          </a:stretch>
        </p:blipFill>
        <p:spPr>
          <a:xfrm>
            <a:off x="428596" y="1285860"/>
            <a:ext cx="8429684" cy="4071966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FICHA TÉCNICA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357718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s-CO" sz="2800" dirty="0" smtClean="0">
                <a:solidFill>
                  <a:schemeClr val="bg1"/>
                </a:solidFill>
              </a:rPr>
              <a:t>- Aspectos a caracterizar: Identificación personal y actividades realizadas en calle, familia, educación, salud, empleo e ingresos, movilidad y participación.</a:t>
            </a:r>
          </a:p>
          <a:p>
            <a:pPr algn="just">
              <a:buFontTx/>
              <a:buChar char="-"/>
            </a:pPr>
            <a:r>
              <a:rPr lang="es-CO" sz="2800" dirty="0" smtClean="0">
                <a:solidFill>
                  <a:schemeClr val="bg1"/>
                </a:solidFill>
              </a:rPr>
              <a:t>Captura de datos: Software y sincronización electrónica.</a:t>
            </a:r>
          </a:p>
          <a:p>
            <a:pPr algn="just">
              <a:buFontTx/>
              <a:buChar char="-"/>
            </a:pPr>
            <a:r>
              <a:rPr lang="es-CO" sz="2800" dirty="0" smtClean="0">
                <a:solidFill>
                  <a:schemeClr val="bg1"/>
                </a:solidFill>
              </a:rPr>
              <a:t>Veracidad: Tinta para identificar quienes ya habían sido censados.</a:t>
            </a:r>
          </a:p>
          <a:p>
            <a:pPr algn="just">
              <a:buFontTx/>
              <a:buChar char="-"/>
            </a:pPr>
            <a:r>
              <a:rPr lang="es-CO" sz="2800" dirty="0" smtClean="0">
                <a:solidFill>
                  <a:schemeClr val="bg1"/>
                </a:solidFill>
              </a:rPr>
              <a:t>Jornadas: Diurnas, nocturnas, en semana y fines de semana, dependiendo de la movilidad del habitante.</a:t>
            </a:r>
          </a:p>
          <a:p>
            <a:pPr>
              <a:buFontTx/>
              <a:buChar char="-"/>
            </a:pPr>
            <a:endParaRPr lang="es-CO" sz="24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endParaRPr lang="es-CO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LIMITANTES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FontTx/>
              <a:buChar char="-"/>
            </a:pPr>
            <a:r>
              <a:rPr lang="es-CO" dirty="0" smtClean="0"/>
              <a:t>No fue posible el ingreso a los sitios denominados “ollas y/o cuevas” por orden del propietario, dado lo anterior se realizaron barridos permanentes por los sectores aledaños para encuestar a sus asiduos visitantes antes del ingreso.</a:t>
            </a:r>
          </a:p>
          <a:p>
            <a:pPr algn="just">
              <a:buFontTx/>
              <a:buChar char="-"/>
            </a:pPr>
            <a:r>
              <a:rPr lang="es-CO" dirty="0" smtClean="0"/>
              <a:t>Los padres con niños trabajadores en calle, huían del lugar o escondían los menores.</a:t>
            </a:r>
          </a:p>
          <a:p>
            <a:pPr algn="just">
              <a:buFontTx/>
              <a:buChar char="-"/>
            </a:pPr>
            <a:r>
              <a:rPr lang="es-CO" dirty="0" smtClean="0"/>
              <a:t>En el sector del rio no fue posible realizar algunas encuestas ya que algunas personas se encontraban iniciando consumo de sustancias.</a:t>
            </a:r>
          </a:p>
          <a:p>
            <a:pPr>
              <a:buFontTx/>
              <a:buChar char="-"/>
            </a:pPr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GEORREFERENCIACIÓN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 fontScale="92500"/>
          </a:bodyPr>
          <a:lstStyle/>
          <a:p>
            <a:pPr algn="just"/>
            <a:r>
              <a:rPr lang="es-CO" dirty="0" smtClean="0"/>
              <a:t>Sitios de concentración previamente identificados por los equipos de calle.</a:t>
            </a:r>
          </a:p>
          <a:p>
            <a:pPr algn="just"/>
            <a:r>
              <a:rPr lang="es-CO" dirty="0" smtClean="0"/>
              <a:t>Sitios de alta concurrencia (parques, plazas de mercado, centro de la ciudad, avenidas principales de barrios, comunas y corregimientos) </a:t>
            </a:r>
          </a:p>
          <a:p>
            <a:pPr algn="just"/>
            <a:r>
              <a:rPr lang="es-CO" dirty="0" err="1" smtClean="0"/>
              <a:t>Ong´s</a:t>
            </a:r>
            <a:r>
              <a:rPr lang="es-CO" dirty="0" smtClean="0"/>
              <a:t>, que atienden personas en situación de calle.</a:t>
            </a:r>
          </a:p>
          <a:p>
            <a:pPr algn="just"/>
            <a:r>
              <a:rPr lang="es-CO" dirty="0" smtClean="0"/>
              <a:t>Centros de atención de la SBS y entidades con las que contrata.</a:t>
            </a:r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S4030021.JPG"/>
          <p:cNvPicPr>
            <a:picLocks noChangeAspect="1"/>
          </p:cNvPicPr>
          <p:nvPr/>
        </p:nvPicPr>
        <p:blipFill>
          <a:blip r:embed="rId3">
            <a:lum contrast="-30000"/>
          </a:blip>
          <a:stretch>
            <a:fillRect/>
          </a:stretch>
        </p:blipFill>
        <p:spPr>
          <a:xfrm>
            <a:off x="4667250" y="2857497"/>
            <a:ext cx="3262336" cy="3000395"/>
          </a:xfrm>
          <a:prstGeom prst="rect">
            <a:avLst/>
          </a:prstGeom>
        </p:spPr>
      </p:pic>
      <p:pic>
        <p:nvPicPr>
          <p:cNvPr id="5" name="4 Imagen" descr="S4030025.JPG"/>
          <p:cNvPicPr>
            <a:picLocks noChangeAspect="1"/>
          </p:cNvPicPr>
          <p:nvPr/>
        </p:nvPicPr>
        <p:blipFill>
          <a:blip r:embed="rId4">
            <a:lum contrast="-30000"/>
          </a:blip>
          <a:stretch>
            <a:fillRect/>
          </a:stretch>
        </p:blipFill>
        <p:spPr>
          <a:xfrm>
            <a:off x="1000100" y="2071678"/>
            <a:ext cx="3357586" cy="3000396"/>
          </a:xfrm>
          <a:prstGeom prst="rect">
            <a:avLst/>
          </a:prstGeo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RESULTADOS GENERALES</a:t>
            </a:r>
            <a:endParaRPr lang="es-CO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sz="half" idx="4294967295"/>
          </p:nvPr>
        </p:nvSpPr>
        <p:spPr>
          <a:xfrm>
            <a:off x="1142976" y="2071678"/>
            <a:ext cx="2928958" cy="3000396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es-CO" sz="7200" b="1" dirty="0" smtClean="0">
                <a:solidFill>
                  <a:schemeClr val="bg1"/>
                </a:solidFill>
              </a:rPr>
              <a:t>HABITANTE DE CALLE: </a:t>
            </a:r>
          </a:p>
          <a:p>
            <a:pPr algn="just">
              <a:buNone/>
            </a:pPr>
            <a:endParaRPr lang="es-CO" sz="7200" b="1" dirty="0" smtClean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es-CO" sz="7200" dirty="0" smtClean="0">
                <a:solidFill>
                  <a:schemeClr val="bg1"/>
                </a:solidFill>
              </a:rPr>
              <a:t>   	PERSONA DE CUALQUIER EDAD QUE GENERALMENTE  HA ROTO SUS VINCULOS FAMILIARES Y HACE DE LA CALLE EL LUGAR ÚNICO PARA SU SUPERVIVENCIA.</a:t>
            </a:r>
          </a:p>
          <a:p>
            <a:pPr algn="just"/>
            <a:endParaRPr lang="es-CO" sz="72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s-CO" sz="11200" dirty="0" smtClean="0">
                <a:solidFill>
                  <a:schemeClr val="bg1"/>
                </a:solidFill>
              </a:rPr>
              <a:t>3381</a:t>
            </a:r>
          </a:p>
          <a:p>
            <a:endParaRPr lang="es-CO" dirty="0" smtClean="0"/>
          </a:p>
          <a:p>
            <a:pPr>
              <a:buNone/>
            </a:pPr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4643439" y="2857496"/>
            <a:ext cx="3143271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b="1" dirty="0" smtClean="0">
                <a:solidFill>
                  <a:schemeClr val="bg1"/>
                </a:solidFill>
              </a:rPr>
              <a:t>HABITANTE EN CALLE:</a:t>
            </a:r>
          </a:p>
          <a:p>
            <a:pPr algn="just"/>
            <a:endParaRPr lang="es-CO" b="1" dirty="0" smtClean="0">
              <a:solidFill>
                <a:schemeClr val="bg1"/>
              </a:solidFill>
            </a:endParaRPr>
          </a:p>
          <a:p>
            <a:pPr algn="just"/>
            <a:r>
              <a:rPr lang="es-CO" dirty="0" smtClean="0">
                <a:solidFill>
                  <a:schemeClr val="bg1"/>
                </a:solidFill>
              </a:rPr>
              <a:t>PERSONA DE CUALQUIER EDAD QUE REALIZA EN CALLE ACTIVIDADES QUE LE PERMITEN UN SUSTENTO ECONOMICO Y ALTERNA LA MISMA CON LA CASA Y LA ESCUELA.</a:t>
            </a:r>
          </a:p>
          <a:p>
            <a:pPr algn="ctr"/>
            <a:r>
              <a:rPr lang="es-CO" sz="2800" dirty="0" smtClean="0">
                <a:solidFill>
                  <a:schemeClr val="bg1"/>
                </a:solidFill>
              </a:rPr>
              <a:t>20971</a:t>
            </a:r>
            <a:endParaRPr lang="es-CO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RESULTADOS GENERALES</a:t>
            </a:r>
            <a:endParaRPr lang="es-CO" dirty="0"/>
          </a:p>
        </p:txBody>
      </p:sp>
      <p:pic>
        <p:nvPicPr>
          <p:cNvPr id="6" name="5 Marcador de contenido" descr="S403002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2500306"/>
            <a:ext cx="4038600" cy="2786082"/>
          </a:xfrm>
        </p:spPr>
      </p:pic>
      <p:pic>
        <p:nvPicPr>
          <p:cNvPr id="7" name="6 Marcador de contenido" descr="S4030015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643050"/>
            <a:ext cx="4038600" cy="2786082"/>
          </a:xfrm>
        </p:spPr>
      </p:pic>
      <p:sp>
        <p:nvSpPr>
          <p:cNvPr id="8" name="7 CuadroTexto"/>
          <p:cNvSpPr txBox="1"/>
          <p:nvPr/>
        </p:nvSpPr>
        <p:spPr>
          <a:xfrm>
            <a:off x="428596" y="1285860"/>
            <a:ext cx="407196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es-CO" sz="1400" b="1" dirty="0" smtClean="0"/>
              <a:t>HABITANTE DE CALLE:</a:t>
            </a:r>
            <a:r>
              <a:rPr lang="es-CO" sz="1400" dirty="0" smtClean="0"/>
              <a:t> PERSONA DE CUALQUIER EDAD QUE GENERALMENTE  HA ROTO SUS VINCULOS FAMILIARES Y HACE DE LA CALLE EL LUGAR ÚNICO PARA SU SUPERVIVENCIA.</a:t>
            </a:r>
          </a:p>
          <a:p>
            <a:pPr algn="ctr">
              <a:buNone/>
            </a:pPr>
            <a:r>
              <a:rPr lang="es-CO" sz="2000" b="1" dirty="0" smtClean="0"/>
              <a:t>3381 </a:t>
            </a:r>
            <a:endParaRPr lang="es-CO" sz="20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4643438" y="4643446"/>
            <a:ext cx="40719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400" b="1" dirty="0" smtClean="0"/>
              <a:t>HABITANTE EN CALLE: </a:t>
            </a:r>
            <a:r>
              <a:rPr lang="es-CO" sz="1400" dirty="0" smtClean="0"/>
              <a:t>PERSONA DE CUALQUIER EDAD QUE REALIZA EN CALLE ACTIVIDADES QUE LE PERMITEN UN SUSTENTO ECONOMICO Y ALTERNA LA MISMA CON LA CASA Y LA ESCUELA.</a:t>
            </a:r>
          </a:p>
          <a:p>
            <a:pPr algn="just"/>
            <a:endParaRPr lang="es-CO" sz="1400" dirty="0" smtClean="0"/>
          </a:p>
          <a:p>
            <a:pPr algn="ctr"/>
            <a:r>
              <a:rPr lang="es-CO" sz="2000" b="1" dirty="0" smtClean="0"/>
              <a:t>20971</a:t>
            </a:r>
            <a:endParaRPr lang="es-CO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RESULTADOS GENERALES</a:t>
            </a:r>
            <a:endParaRPr lang="es-CO" dirty="0"/>
          </a:p>
        </p:txBody>
      </p:sp>
      <p:graphicFrame>
        <p:nvGraphicFramePr>
          <p:cNvPr id="3" name="2 Gráfico"/>
          <p:cNvGraphicFramePr/>
          <p:nvPr/>
        </p:nvGraphicFramePr>
        <p:xfrm>
          <a:off x="1000100" y="1357298"/>
          <a:ext cx="7072362" cy="428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1354</TotalTime>
  <Words>720</Words>
  <Application>Microsoft Office PowerPoint</Application>
  <PresentationFormat>Presentación en pantalla (4:3)</PresentationFormat>
  <Paragraphs>126</Paragraphs>
  <Slides>32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3" baseType="lpstr">
      <vt:lpstr>Tema de Office</vt:lpstr>
      <vt:lpstr>Diapositiva 1</vt:lpstr>
      <vt:lpstr>ALCALDIA DE MEDELLIN (SECRETARIA DE BIENESTAR SOCIAL) UNIVERSIDAD DE ANTIOQUIA (CENTRO DE ESTUDIOS DE OPINIÓN)</vt:lpstr>
      <vt:lpstr>PROCESO METODOLÓGICO</vt:lpstr>
      <vt:lpstr>FICHA TÉCNICA</vt:lpstr>
      <vt:lpstr>LIMITANTES</vt:lpstr>
      <vt:lpstr>GEORREFERENCIACIÓN</vt:lpstr>
      <vt:lpstr>RESULTADOS GENERALES</vt:lpstr>
      <vt:lpstr>RESULTADOS GENERALES</vt:lpstr>
      <vt:lpstr>RESULTADOS GENERALES</vt:lpstr>
      <vt:lpstr>CARACTERIZACIÓN</vt:lpstr>
      <vt:lpstr>CARACTERIZACIÓN</vt:lpstr>
      <vt:lpstr>CARACTERIZACIÓN</vt:lpstr>
      <vt:lpstr>CARACTERIZACIÓN</vt:lpstr>
      <vt:lpstr>CARACTERIZACIÓN</vt:lpstr>
      <vt:lpstr>CARACTERIZACIÓN</vt:lpstr>
      <vt:lpstr>EDUCACIÓN</vt:lpstr>
      <vt:lpstr>EDUCACIÓN</vt:lpstr>
      <vt:lpstr>SALUD</vt:lpstr>
      <vt:lpstr>SALUD</vt:lpstr>
      <vt:lpstr>SALUD</vt:lpstr>
      <vt:lpstr>MIGRACIÓN</vt:lpstr>
      <vt:lpstr>MIGRACIÓN</vt:lpstr>
      <vt:lpstr>MIGRACIÓN</vt:lpstr>
      <vt:lpstr>MIGRACIÓN</vt:lpstr>
      <vt:lpstr>MOVILIDAD</vt:lpstr>
      <vt:lpstr>MOVILIDAD</vt:lpstr>
      <vt:lpstr>MOVILIDAD</vt:lpstr>
      <vt:lpstr>MOVILIDAD</vt:lpstr>
      <vt:lpstr>ACTIVIDADES</vt:lpstr>
      <vt:lpstr>ACTIVIDADES</vt:lpstr>
      <vt:lpstr>ACTIVIDADES</vt:lpstr>
      <vt:lpstr>GRACIAS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98699808</dc:creator>
  <cp:lastModifiedBy>98699808</cp:lastModifiedBy>
  <cp:revision>137</cp:revision>
  <dcterms:created xsi:type="dcterms:W3CDTF">2009-08-10T13:33:16Z</dcterms:created>
  <dcterms:modified xsi:type="dcterms:W3CDTF">2010-02-08T16:07:40Z</dcterms:modified>
</cp:coreProperties>
</file>