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9" r:id="rId2"/>
    <p:sldId id="292" r:id="rId3"/>
    <p:sldId id="281" r:id="rId4"/>
    <p:sldId id="272" r:id="rId5"/>
    <p:sldId id="293" r:id="rId6"/>
    <p:sldId id="294" r:id="rId7"/>
    <p:sldId id="295" r:id="rId8"/>
    <p:sldId id="296" r:id="rId9"/>
    <p:sldId id="265" r:id="rId10"/>
    <p:sldId id="297" r:id="rId11"/>
    <p:sldId id="283" r:id="rId12"/>
    <p:sldId id="286" r:id="rId13"/>
    <p:sldId id="287" r:id="rId14"/>
    <p:sldId id="288" r:id="rId15"/>
    <p:sldId id="289" r:id="rId16"/>
    <p:sldId id="298" r:id="rId1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8B1C"/>
    <a:srgbClr val="121210"/>
    <a:srgbClr val="7EBE74"/>
    <a:srgbClr val="F18B28"/>
    <a:srgbClr val="43BEE5"/>
    <a:srgbClr val="3E83C5"/>
    <a:srgbClr val="86A1D3"/>
    <a:srgbClr val="8D61A4"/>
    <a:srgbClr val="C060A0"/>
    <a:srgbClr val="EC66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48"/>
    <p:restoredTop sz="94669"/>
  </p:normalViewPr>
  <p:slideViewPr>
    <p:cSldViewPr snapToGrid="0" snapToObjects="1">
      <p:cViewPr>
        <p:scale>
          <a:sx n="60" d="100"/>
          <a:sy n="60" d="100"/>
        </p:scale>
        <p:origin x="928" y="1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403B69-E17B-3647-87F6-340568A23AF9}" type="datetimeFigureOut">
              <a:rPr lang="es-CO" smtClean="0"/>
              <a:t>9/09/2020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775938-C897-9F43-B1FD-6C1E2FC23B4E}" type="slidenum">
              <a:rPr lang="es-CO" smtClean="0"/>
              <a:t>‹Nº›</a:t>
            </a:fld>
            <a:endParaRPr lang="es-CO"/>
          </a:p>
        </p:txBody>
      </p:sp>
    </p:spTree>
    <p:extLst>
      <p:ext uri="{BB962C8B-B14F-4D97-AF65-F5344CB8AC3E}">
        <p14:creationId xmlns:p14="http://schemas.microsoft.com/office/powerpoint/2010/main" val="3630118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B1775938-C897-9F43-B1FD-6C1E2FC23B4E}" type="slidenum">
              <a:rPr lang="es-CO" smtClean="0"/>
              <a:t>11</a:t>
            </a:fld>
            <a:endParaRPr lang="es-CO"/>
          </a:p>
        </p:txBody>
      </p:sp>
    </p:spTree>
    <p:extLst>
      <p:ext uri="{BB962C8B-B14F-4D97-AF65-F5344CB8AC3E}">
        <p14:creationId xmlns:p14="http://schemas.microsoft.com/office/powerpoint/2010/main" val="245844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380E77-2E38-394E-B8F3-6CCF54D8F54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DACC8737-83E7-2640-A447-80076A7CB3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2AA17A99-1877-3B48-9341-5F6FC9550A21}"/>
              </a:ext>
            </a:extLst>
          </p:cNvPr>
          <p:cNvSpPr>
            <a:spLocks noGrp="1"/>
          </p:cNvSpPr>
          <p:nvPr>
            <p:ph type="dt" sz="half" idx="10"/>
          </p:nvPr>
        </p:nvSpPr>
        <p:spPr/>
        <p:txBody>
          <a:bodyPr/>
          <a:lstStyle/>
          <a:p>
            <a:fld id="{0C5B9613-80F6-D346-97AC-69C6CE2601F5}" type="datetimeFigureOut">
              <a:rPr lang="es-CO" smtClean="0"/>
              <a:t>9/09/2020</a:t>
            </a:fld>
            <a:endParaRPr lang="es-CO"/>
          </a:p>
        </p:txBody>
      </p:sp>
      <p:sp>
        <p:nvSpPr>
          <p:cNvPr id="5" name="Marcador de pie de página 4">
            <a:extLst>
              <a:ext uri="{FF2B5EF4-FFF2-40B4-BE49-F238E27FC236}">
                <a16:creationId xmlns:a16="http://schemas.microsoft.com/office/drawing/2014/main" id="{5E46309C-114E-A24B-8A81-3BB3FD96289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9328336-48C3-FA4C-89A2-05CD97952E52}"/>
              </a:ext>
            </a:extLst>
          </p:cNvPr>
          <p:cNvSpPr>
            <a:spLocks noGrp="1"/>
          </p:cNvSpPr>
          <p:nvPr>
            <p:ph type="sldNum" sz="quarter" idx="12"/>
          </p:nvPr>
        </p:nvSpPr>
        <p:spPr/>
        <p:txBody>
          <a:bodyPr/>
          <a:lstStyle/>
          <a:p>
            <a:fld id="{98494646-13C3-DC4A-B562-18E7908B33D1}" type="slidenum">
              <a:rPr lang="es-CO" smtClean="0"/>
              <a:t>‹Nº›</a:t>
            </a:fld>
            <a:endParaRPr lang="es-CO"/>
          </a:p>
        </p:txBody>
      </p:sp>
    </p:spTree>
    <p:extLst>
      <p:ext uri="{BB962C8B-B14F-4D97-AF65-F5344CB8AC3E}">
        <p14:creationId xmlns:p14="http://schemas.microsoft.com/office/powerpoint/2010/main" val="1878429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77F100-6143-A341-9C82-A7D3A5072E2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D28F479-BB61-1944-BD87-4A830A71EC3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BCA26AD-6EEF-0846-A549-4A4D41A5380C}"/>
              </a:ext>
            </a:extLst>
          </p:cNvPr>
          <p:cNvSpPr>
            <a:spLocks noGrp="1"/>
          </p:cNvSpPr>
          <p:nvPr>
            <p:ph type="dt" sz="half" idx="10"/>
          </p:nvPr>
        </p:nvSpPr>
        <p:spPr/>
        <p:txBody>
          <a:bodyPr/>
          <a:lstStyle/>
          <a:p>
            <a:fld id="{0C5B9613-80F6-D346-97AC-69C6CE2601F5}" type="datetimeFigureOut">
              <a:rPr lang="es-CO" smtClean="0"/>
              <a:t>9/09/2020</a:t>
            </a:fld>
            <a:endParaRPr lang="es-CO"/>
          </a:p>
        </p:txBody>
      </p:sp>
      <p:sp>
        <p:nvSpPr>
          <p:cNvPr id="5" name="Marcador de pie de página 4">
            <a:extLst>
              <a:ext uri="{FF2B5EF4-FFF2-40B4-BE49-F238E27FC236}">
                <a16:creationId xmlns:a16="http://schemas.microsoft.com/office/drawing/2014/main" id="{555AA031-D5F3-EC42-9149-6E5971C7564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1DD142C-3FFE-9642-ACAB-4C84C0A1E986}"/>
              </a:ext>
            </a:extLst>
          </p:cNvPr>
          <p:cNvSpPr>
            <a:spLocks noGrp="1"/>
          </p:cNvSpPr>
          <p:nvPr>
            <p:ph type="sldNum" sz="quarter" idx="12"/>
          </p:nvPr>
        </p:nvSpPr>
        <p:spPr/>
        <p:txBody>
          <a:bodyPr/>
          <a:lstStyle/>
          <a:p>
            <a:fld id="{98494646-13C3-DC4A-B562-18E7908B33D1}" type="slidenum">
              <a:rPr lang="es-CO" smtClean="0"/>
              <a:t>‹Nº›</a:t>
            </a:fld>
            <a:endParaRPr lang="es-CO"/>
          </a:p>
        </p:txBody>
      </p:sp>
    </p:spTree>
    <p:extLst>
      <p:ext uri="{BB962C8B-B14F-4D97-AF65-F5344CB8AC3E}">
        <p14:creationId xmlns:p14="http://schemas.microsoft.com/office/powerpoint/2010/main" val="3612481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DD994EE-CE59-F44B-9010-33C64B2E1E7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3898E32F-E8F2-C145-807A-99C8CB9F90C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0FEC1D8-E3EA-B044-9664-13F97B25033F}"/>
              </a:ext>
            </a:extLst>
          </p:cNvPr>
          <p:cNvSpPr>
            <a:spLocks noGrp="1"/>
          </p:cNvSpPr>
          <p:nvPr>
            <p:ph type="dt" sz="half" idx="10"/>
          </p:nvPr>
        </p:nvSpPr>
        <p:spPr/>
        <p:txBody>
          <a:bodyPr/>
          <a:lstStyle/>
          <a:p>
            <a:fld id="{0C5B9613-80F6-D346-97AC-69C6CE2601F5}" type="datetimeFigureOut">
              <a:rPr lang="es-CO" smtClean="0"/>
              <a:t>9/09/2020</a:t>
            </a:fld>
            <a:endParaRPr lang="es-CO"/>
          </a:p>
        </p:txBody>
      </p:sp>
      <p:sp>
        <p:nvSpPr>
          <p:cNvPr id="5" name="Marcador de pie de página 4">
            <a:extLst>
              <a:ext uri="{FF2B5EF4-FFF2-40B4-BE49-F238E27FC236}">
                <a16:creationId xmlns:a16="http://schemas.microsoft.com/office/drawing/2014/main" id="{02C5B82B-3B51-634E-BA48-3A9F0A7E4D3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2ADD2F7-1767-6343-ABD3-B5756A19DAB8}"/>
              </a:ext>
            </a:extLst>
          </p:cNvPr>
          <p:cNvSpPr>
            <a:spLocks noGrp="1"/>
          </p:cNvSpPr>
          <p:nvPr>
            <p:ph type="sldNum" sz="quarter" idx="12"/>
          </p:nvPr>
        </p:nvSpPr>
        <p:spPr/>
        <p:txBody>
          <a:bodyPr/>
          <a:lstStyle/>
          <a:p>
            <a:fld id="{98494646-13C3-DC4A-B562-18E7908B33D1}" type="slidenum">
              <a:rPr lang="es-CO" smtClean="0"/>
              <a:t>‹Nº›</a:t>
            </a:fld>
            <a:endParaRPr lang="es-CO"/>
          </a:p>
        </p:txBody>
      </p:sp>
    </p:spTree>
    <p:extLst>
      <p:ext uri="{BB962C8B-B14F-4D97-AF65-F5344CB8AC3E}">
        <p14:creationId xmlns:p14="http://schemas.microsoft.com/office/powerpoint/2010/main" val="3200347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749BCF-B068-094C-825D-08317261398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F251249-AE29-3447-9AFF-CF4B975D950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E46F538-DBDA-0C48-9DB8-DF97118E9BFB}"/>
              </a:ext>
            </a:extLst>
          </p:cNvPr>
          <p:cNvSpPr>
            <a:spLocks noGrp="1"/>
          </p:cNvSpPr>
          <p:nvPr>
            <p:ph type="dt" sz="half" idx="10"/>
          </p:nvPr>
        </p:nvSpPr>
        <p:spPr/>
        <p:txBody>
          <a:bodyPr/>
          <a:lstStyle/>
          <a:p>
            <a:fld id="{0C5B9613-80F6-D346-97AC-69C6CE2601F5}" type="datetimeFigureOut">
              <a:rPr lang="es-CO" smtClean="0"/>
              <a:t>9/09/2020</a:t>
            </a:fld>
            <a:endParaRPr lang="es-CO"/>
          </a:p>
        </p:txBody>
      </p:sp>
      <p:sp>
        <p:nvSpPr>
          <p:cNvPr id="5" name="Marcador de pie de página 4">
            <a:extLst>
              <a:ext uri="{FF2B5EF4-FFF2-40B4-BE49-F238E27FC236}">
                <a16:creationId xmlns:a16="http://schemas.microsoft.com/office/drawing/2014/main" id="{A4CE70BB-C8D8-F544-BCDC-A5B6E560425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E54C026-71AD-6343-AF07-79B3A9917623}"/>
              </a:ext>
            </a:extLst>
          </p:cNvPr>
          <p:cNvSpPr>
            <a:spLocks noGrp="1"/>
          </p:cNvSpPr>
          <p:nvPr>
            <p:ph type="sldNum" sz="quarter" idx="12"/>
          </p:nvPr>
        </p:nvSpPr>
        <p:spPr/>
        <p:txBody>
          <a:bodyPr/>
          <a:lstStyle/>
          <a:p>
            <a:fld id="{98494646-13C3-DC4A-B562-18E7908B33D1}" type="slidenum">
              <a:rPr lang="es-CO" smtClean="0"/>
              <a:t>‹Nº›</a:t>
            </a:fld>
            <a:endParaRPr lang="es-CO"/>
          </a:p>
        </p:txBody>
      </p:sp>
    </p:spTree>
    <p:extLst>
      <p:ext uri="{BB962C8B-B14F-4D97-AF65-F5344CB8AC3E}">
        <p14:creationId xmlns:p14="http://schemas.microsoft.com/office/powerpoint/2010/main" val="4051775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C394C4-C36D-EA44-BB20-83EF93A365F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5CB5D46-70C3-0241-8D9B-4C083B0C18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E1D330F-02E5-BF47-83A5-BFDF984EAE2A}"/>
              </a:ext>
            </a:extLst>
          </p:cNvPr>
          <p:cNvSpPr>
            <a:spLocks noGrp="1"/>
          </p:cNvSpPr>
          <p:nvPr>
            <p:ph type="dt" sz="half" idx="10"/>
          </p:nvPr>
        </p:nvSpPr>
        <p:spPr/>
        <p:txBody>
          <a:bodyPr/>
          <a:lstStyle/>
          <a:p>
            <a:fld id="{0C5B9613-80F6-D346-97AC-69C6CE2601F5}" type="datetimeFigureOut">
              <a:rPr lang="es-CO" smtClean="0"/>
              <a:t>9/09/2020</a:t>
            </a:fld>
            <a:endParaRPr lang="es-CO"/>
          </a:p>
        </p:txBody>
      </p:sp>
      <p:sp>
        <p:nvSpPr>
          <p:cNvPr id="5" name="Marcador de pie de página 4">
            <a:extLst>
              <a:ext uri="{FF2B5EF4-FFF2-40B4-BE49-F238E27FC236}">
                <a16:creationId xmlns:a16="http://schemas.microsoft.com/office/drawing/2014/main" id="{70283372-C875-3F45-9E17-81E7C4A4557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CCB56EE-425D-104A-83C5-937999BAAA53}"/>
              </a:ext>
            </a:extLst>
          </p:cNvPr>
          <p:cNvSpPr>
            <a:spLocks noGrp="1"/>
          </p:cNvSpPr>
          <p:nvPr>
            <p:ph type="sldNum" sz="quarter" idx="12"/>
          </p:nvPr>
        </p:nvSpPr>
        <p:spPr/>
        <p:txBody>
          <a:bodyPr/>
          <a:lstStyle/>
          <a:p>
            <a:fld id="{98494646-13C3-DC4A-B562-18E7908B33D1}" type="slidenum">
              <a:rPr lang="es-CO" smtClean="0"/>
              <a:t>‹Nº›</a:t>
            </a:fld>
            <a:endParaRPr lang="es-CO"/>
          </a:p>
        </p:txBody>
      </p:sp>
    </p:spTree>
    <p:extLst>
      <p:ext uri="{BB962C8B-B14F-4D97-AF65-F5344CB8AC3E}">
        <p14:creationId xmlns:p14="http://schemas.microsoft.com/office/powerpoint/2010/main" val="3578096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E750A9-5D85-914E-901A-5144D8E9DFF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AFA4BCB-24EC-1649-8B62-8674587CD68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BC128323-D5EC-2F4B-8660-0C2496D4AD4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8627D03C-A974-AA4F-8868-8FD4ECC322A9}"/>
              </a:ext>
            </a:extLst>
          </p:cNvPr>
          <p:cNvSpPr>
            <a:spLocks noGrp="1"/>
          </p:cNvSpPr>
          <p:nvPr>
            <p:ph type="dt" sz="half" idx="10"/>
          </p:nvPr>
        </p:nvSpPr>
        <p:spPr/>
        <p:txBody>
          <a:bodyPr/>
          <a:lstStyle/>
          <a:p>
            <a:fld id="{0C5B9613-80F6-D346-97AC-69C6CE2601F5}" type="datetimeFigureOut">
              <a:rPr lang="es-CO" smtClean="0"/>
              <a:t>9/09/2020</a:t>
            </a:fld>
            <a:endParaRPr lang="es-CO"/>
          </a:p>
        </p:txBody>
      </p:sp>
      <p:sp>
        <p:nvSpPr>
          <p:cNvPr id="6" name="Marcador de pie de página 5">
            <a:extLst>
              <a:ext uri="{FF2B5EF4-FFF2-40B4-BE49-F238E27FC236}">
                <a16:creationId xmlns:a16="http://schemas.microsoft.com/office/drawing/2014/main" id="{5CBBAABF-A796-3A43-A4A2-4D54317939EC}"/>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75AC844E-FA79-994A-B890-306D64F00E8A}"/>
              </a:ext>
            </a:extLst>
          </p:cNvPr>
          <p:cNvSpPr>
            <a:spLocks noGrp="1"/>
          </p:cNvSpPr>
          <p:nvPr>
            <p:ph type="sldNum" sz="quarter" idx="12"/>
          </p:nvPr>
        </p:nvSpPr>
        <p:spPr/>
        <p:txBody>
          <a:bodyPr/>
          <a:lstStyle/>
          <a:p>
            <a:fld id="{98494646-13C3-DC4A-B562-18E7908B33D1}" type="slidenum">
              <a:rPr lang="es-CO" smtClean="0"/>
              <a:t>‹Nº›</a:t>
            </a:fld>
            <a:endParaRPr lang="es-CO"/>
          </a:p>
        </p:txBody>
      </p:sp>
    </p:spTree>
    <p:extLst>
      <p:ext uri="{BB962C8B-B14F-4D97-AF65-F5344CB8AC3E}">
        <p14:creationId xmlns:p14="http://schemas.microsoft.com/office/powerpoint/2010/main" val="1729206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E11E7C-8FAC-1F4F-8A53-3F5A5991397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BE63A5B-FB02-9143-AA53-E9E71B3E84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CBAF5D3-D3F3-C74A-B6A0-8C4C037AAAD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AB28217E-F106-2A40-9EB9-D931455D71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93C7A59-936B-0D42-A59F-2AC5789EAA5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2A5C108C-F21E-2346-9188-41FF14598244}"/>
              </a:ext>
            </a:extLst>
          </p:cNvPr>
          <p:cNvSpPr>
            <a:spLocks noGrp="1"/>
          </p:cNvSpPr>
          <p:nvPr>
            <p:ph type="dt" sz="half" idx="10"/>
          </p:nvPr>
        </p:nvSpPr>
        <p:spPr/>
        <p:txBody>
          <a:bodyPr/>
          <a:lstStyle/>
          <a:p>
            <a:fld id="{0C5B9613-80F6-D346-97AC-69C6CE2601F5}" type="datetimeFigureOut">
              <a:rPr lang="es-CO" smtClean="0"/>
              <a:t>9/09/2020</a:t>
            </a:fld>
            <a:endParaRPr lang="es-CO"/>
          </a:p>
        </p:txBody>
      </p:sp>
      <p:sp>
        <p:nvSpPr>
          <p:cNvPr id="8" name="Marcador de pie de página 7">
            <a:extLst>
              <a:ext uri="{FF2B5EF4-FFF2-40B4-BE49-F238E27FC236}">
                <a16:creationId xmlns:a16="http://schemas.microsoft.com/office/drawing/2014/main" id="{F0C976FF-6488-9440-8999-B6A931B3706E}"/>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F0E5F99E-3408-AC47-A8EF-D709D9DD37B4}"/>
              </a:ext>
            </a:extLst>
          </p:cNvPr>
          <p:cNvSpPr>
            <a:spLocks noGrp="1"/>
          </p:cNvSpPr>
          <p:nvPr>
            <p:ph type="sldNum" sz="quarter" idx="12"/>
          </p:nvPr>
        </p:nvSpPr>
        <p:spPr/>
        <p:txBody>
          <a:bodyPr/>
          <a:lstStyle/>
          <a:p>
            <a:fld id="{98494646-13C3-DC4A-B562-18E7908B33D1}" type="slidenum">
              <a:rPr lang="es-CO" smtClean="0"/>
              <a:t>‹Nº›</a:t>
            </a:fld>
            <a:endParaRPr lang="es-CO"/>
          </a:p>
        </p:txBody>
      </p:sp>
    </p:spTree>
    <p:extLst>
      <p:ext uri="{BB962C8B-B14F-4D97-AF65-F5344CB8AC3E}">
        <p14:creationId xmlns:p14="http://schemas.microsoft.com/office/powerpoint/2010/main" val="994206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54B039-4D4A-E14E-9C08-F18B5FE48EA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45414D57-A7B2-1E4A-9E1C-E27138AFB837}"/>
              </a:ext>
            </a:extLst>
          </p:cNvPr>
          <p:cNvSpPr>
            <a:spLocks noGrp="1"/>
          </p:cNvSpPr>
          <p:nvPr>
            <p:ph type="dt" sz="half" idx="10"/>
          </p:nvPr>
        </p:nvSpPr>
        <p:spPr/>
        <p:txBody>
          <a:bodyPr/>
          <a:lstStyle/>
          <a:p>
            <a:fld id="{0C5B9613-80F6-D346-97AC-69C6CE2601F5}" type="datetimeFigureOut">
              <a:rPr lang="es-CO" smtClean="0"/>
              <a:t>9/09/2020</a:t>
            </a:fld>
            <a:endParaRPr lang="es-CO"/>
          </a:p>
        </p:txBody>
      </p:sp>
      <p:sp>
        <p:nvSpPr>
          <p:cNvPr id="4" name="Marcador de pie de página 3">
            <a:extLst>
              <a:ext uri="{FF2B5EF4-FFF2-40B4-BE49-F238E27FC236}">
                <a16:creationId xmlns:a16="http://schemas.microsoft.com/office/drawing/2014/main" id="{C0893A92-219C-0046-9E96-7EEBBC40B33A}"/>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6A4383C0-1A91-134C-A309-BA4AD46A0DFA}"/>
              </a:ext>
            </a:extLst>
          </p:cNvPr>
          <p:cNvSpPr>
            <a:spLocks noGrp="1"/>
          </p:cNvSpPr>
          <p:nvPr>
            <p:ph type="sldNum" sz="quarter" idx="12"/>
          </p:nvPr>
        </p:nvSpPr>
        <p:spPr/>
        <p:txBody>
          <a:bodyPr/>
          <a:lstStyle/>
          <a:p>
            <a:fld id="{98494646-13C3-DC4A-B562-18E7908B33D1}" type="slidenum">
              <a:rPr lang="es-CO" smtClean="0"/>
              <a:t>‹Nº›</a:t>
            </a:fld>
            <a:endParaRPr lang="es-CO"/>
          </a:p>
        </p:txBody>
      </p:sp>
    </p:spTree>
    <p:extLst>
      <p:ext uri="{BB962C8B-B14F-4D97-AF65-F5344CB8AC3E}">
        <p14:creationId xmlns:p14="http://schemas.microsoft.com/office/powerpoint/2010/main" val="1176007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01048D0-0CEF-0547-BF46-33F5B3DC874B}"/>
              </a:ext>
            </a:extLst>
          </p:cNvPr>
          <p:cNvSpPr>
            <a:spLocks noGrp="1"/>
          </p:cNvSpPr>
          <p:nvPr>
            <p:ph type="dt" sz="half" idx="10"/>
          </p:nvPr>
        </p:nvSpPr>
        <p:spPr/>
        <p:txBody>
          <a:bodyPr/>
          <a:lstStyle/>
          <a:p>
            <a:fld id="{0C5B9613-80F6-D346-97AC-69C6CE2601F5}" type="datetimeFigureOut">
              <a:rPr lang="es-CO" smtClean="0"/>
              <a:t>9/09/2020</a:t>
            </a:fld>
            <a:endParaRPr lang="es-CO"/>
          </a:p>
        </p:txBody>
      </p:sp>
      <p:sp>
        <p:nvSpPr>
          <p:cNvPr id="3" name="Marcador de pie de página 2">
            <a:extLst>
              <a:ext uri="{FF2B5EF4-FFF2-40B4-BE49-F238E27FC236}">
                <a16:creationId xmlns:a16="http://schemas.microsoft.com/office/drawing/2014/main" id="{97BE3332-6882-5D48-BE06-9417AF7CBD98}"/>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A20D16CB-FFE1-5048-B2C0-10E8793BDF18}"/>
              </a:ext>
            </a:extLst>
          </p:cNvPr>
          <p:cNvSpPr>
            <a:spLocks noGrp="1"/>
          </p:cNvSpPr>
          <p:nvPr>
            <p:ph type="sldNum" sz="quarter" idx="12"/>
          </p:nvPr>
        </p:nvSpPr>
        <p:spPr/>
        <p:txBody>
          <a:bodyPr/>
          <a:lstStyle/>
          <a:p>
            <a:fld id="{98494646-13C3-DC4A-B562-18E7908B33D1}" type="slidenum">
              <a:rPr lang="es-CO" smtClean="0"/>
              <a:t>‹Nº›</a:t>
            </a:fld>
            <a:endParaRPr lang="es-CO"/>
          </a:p>
        </p:txBody>
      </p:sp>
    </p:spTree>
    <p:extLst>
      <p:ext uri="{BB962C8B-B14F-4D97-AF65-F5344CB8AC3E}">
        <p14:creationId xmlns:p14="http://schemas.microsoft.com/office/powerpoint/2010/main" val="153513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F0219B-1745-D545-BE1A-670B22B9367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373BC0E-321A-1F4C-94E5-E92F787FDD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8AA0D29A-D04F-264D-AB05-3CEC724603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D641ACA-47D0-A045-8824-26368E58EB07}"/>
              </a:ext>
            </a:extLst>
          </p:cNvPr>
          <p:cNvSpPr>
            <a:spLocks noGrp="1"/>
          </p:cNvSpPr>
          <p:nvPr>
            <p:ph type="dt" sz="half" idx="10"/>
          </p:nvPr>
        </p:nvSpPr>
        <p:spPr/>
        <p:txBody>
          <a:bodyPr/>
          <a:lstStyle/>
          <a:p>
            <a:fld id="{0C5B9613-80F6-D346-97AC-69C6CE2601F5}" type="datetimeFigureOut">
              <a:rPr lang="es-CO" smtClean="0"/>
              <a:t>9/09/2020</a:t>
            </a:fld>
            <a:endParaRPr lang="es-CO"/>
          </a:p>
        </p:txBody>
      </p:sp>
      <p:sp>
        <p:nvSpPr>
          <p:cNvPr id="6" name="Marcador de pie de página 5">
            <a:extLst>
              <a:ext uri="{FF2B5EF4-FFF2-40B4-BE49-F238E27FC236}">
                <a16:creationId xmlns:a16="http://schemas.microsoft.com/office/drawing/2014/main" id="{568C8AE3-AC8C-8C4F-9769-8FCFCC511BD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6569B36-358D-7246-9DAE-02F3DED9E814}"/>
              </a:ext>
            </a:extLst>
          </p:cNvPr>
          <p:cNvSpPr>
            <a:spLocks noGrp="1"/>
          </p:cNvSpPr>
          <p:nvPr>
            <p:ph type="sldNum" sz="quarter" idx="12"/>
          </p:nvPr>
        </p:nvSpPr>
        <p:spPr/>
        <p:txBody>
          <a:bodyPr/>
          <a:lstStyle/>
          <a:p>
            <a:fld id="{98494646-13C3-DC4A-B562-18E7908B33D1}" type="slidenum">
              <a:rPr lang="es-CO" smtClean="0"/>
              <a:t>‹Nº›</a:t>
            </a:fld>
            <a:endParaRPr lang="es-CO"/>
          </a:p>
        </p:txBody>
      </p:sp>
    </p:spTree>
    <p:extLst>
      <p:ext uri="{BB962C8B-B14F-4D97-AF65-F5344CB8AC3E}">
        <p14:creationId xmlns:p14="http://schemas.microsoft.com/office/powerpoint/2010/main" val="2229950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0551A1-6E31-A640-BB6C-81B05B63239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1D281DC1-A550-F445-9283-89C6F1A537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1E8573AB-A8CB-0842-B4A8-5A52E2F3AC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8E8580E-DFC0-C041-AE28-5F3F26A5AD06}"/>
              </a:ext>
            </a:extLst>
          </p:cNvPr>
          <p:cNvSpPr>
            <a:spLocks noGrp="1"/>
          </p:cNvSpPr>
          <p:nvPr>
            <p:ph type="dt" sz="half" idx="10"/>
          </p:nvPr>
        </p:nvSpPr>
        <p:spPr/>
        <p:txBody>
          <a:bodyPr/>
          <a:lstStyle/>
          <a:p>
            <a:fld id="{0C5B9613-80F6-D346-97AC-69C6CE2601F5}" type="datetimeFigureOut">
              <a:rPr lang="es-CO" smtClean="0"/>
              <a:t>9/09/2020</a:t>
            </a:fld>
            <a:endParaRPr lang="es-CO"/>
          </a:p>
        </p:txBody>
      </p:sp>
      <p:sp>
        <p:nvSpPr>
          <p:cNvPr id="6" name="Marcador de pie de página 5">
            <a:extLst>
              <a:ext uri="{FF2B5EF4-FFF2-40B4-BE49-F238E27FC236}">
                <a16:creationId xmlns:a16="http://schemas.microsoft.com/office/drawing/2014/main" id="{11A372D2-8ABF-3E4E-A849-11C017AB1B2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3340108-D2FC-2142-9ED9-E7A5B0DE1A06}"/>
              </a:ext>
            </a:extLst>
          </p:cNvPr>
          <p:cNvSpPr>
            <a:spLocks noGrp="1"/>
          </p:cNvSpPr>
          <p:nvPr>
            <p:ph type="sldNum" sz="quarter" idx="12"/>
          </p:nvPr>
        </p:nvSpPr>
        <p:spPr/>
        <p:txBody>
          <a:bodyPr/>
          <a:lstStyle/>
          <a:p>
            <a:fld id="{98494646-13C3-DC4A-B562-18E7908B33D1}" type="slidenum">
              <a:rPr lang="es-CO" smtClean="0"/>
              <a:t>‹Nº›</a:t>
            </a:fld>
            <a:endParaRPr lang="es-CO"/>
          </a:p>
        </p:txBody>
      </p:sp>
    </p:spTree>
    <p:extLst>
      <p:ext uri="{BB962C8B-B14F-4D97-AF65-F5344CB8AC3E}">
        <p14:creationId xmlns:p14="http://schemas.microsoft.com/office/powerpoint/2010/main" val="191802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6F6DF6A-8E57-2E40-A495-575B88FC6B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64AB80C-C910-314E-B54D-092EB9AFF0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A8DE2C3-7ECA-AF4C-A21B-92FDF29DCE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5B9613-80F6-D346-97AC-69C6CE2601F5}" type="datetimeFigureOut">
              <a:rPr lang="es-CO" smtClean="0"/>
              <a:t>9/09/2020</a:t>
            </a:fld>
            <a:endParaRPr lang="es-CO"/>
          </a:p>
        </p:txBody>
      </p:sp>
      <p:sp>
        <p:nvSpPr>
          <p:cNvPr id="5" name="Marcador de pie de página 4">
            <a:extLst>
              <a:ext uri="{FF2B5EF4-FFF2-40B4-BE49-F238E27FC236}">
                <a16:creationId xmlns:a16="http://schemas.microsoft.com/office/drawing/2014/main" id="{9A27E9D3-6F48-2D4B-9834-2372608BB0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7A4A9E1B-B0C2-474B-893B-0D64B1B307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494646-13C3-DC4A-B562-18E7908B33D1}" type="slidenum">
              <a:rPr lang="es-CO" smtClean="0"/>
              <a:t>‹Nº›</a:t>
            </a:fld>
            <a:endParaRPr lang="es-CO"/>
          </a:p>
        </p:txBody>
      </p:sp>
    </p:spTree>
    <p:extLst>
      <p:ext uri="{BB962C8B-B14F-4D97-AF65-F5344CB8AC3E}">
        <p14:creationId xmlns:p14="http://schemas.microsoft.com/office/powerpoint/2010/main" val="2521332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7D9E35A-6526-474F-A61D-22CAFD5C2B65}"/>
              </a:ext>
            </a:extLst>
          </p:cNvPr>
          <p:cNvPicPr>
            <a:picLocks noChangeAspect="1"/>
          </p:cNvPicPr>
          <p:nvPr/>
        </p:nvPicPr>
        <p:blipFill>
          <a:blip r:embed="rId2"/>
          <a:stretch>
            <a:fillRect/>
          </a:stretch>
        </p:blipFill>
        <p:spPr>
          <a:xfrm>
            <a:off x="0" y="0"/>
            <a:ext cx="12192000" cy="6858000"/>
          </a:xfrm>
          <a:prstGeom prst="rect">
            <a:avLst/>
          </a:prstGeom>
        </p:spPr>
      </p:pic>
      <p:sp>
        <p:nvSpPr>
          <p:cNvPr id="9" name="CuadroTexto 8">
            <a:extLst>
              <a:ext uri="{FF2B5EF4-FFF2-40B4-BE49-F238E27FC236}">
                <a16:creationId xmlns:a16="http://schemas.microsoft.com/office/drawing/2014/main" id="{5487DF7F-F835-FF49-AE27-9FC084F5D001}"/>
              </a:ext>
            </a:extLst>
          </p:cNvPr>
          <p:cNvSpPr txBox="1"/>
          <p:nvPr/>
        </p:nvSpPr>
        <p:spPr>
          <a:xfrm>
            <a:off x="3808354" y="3992344"/>
            <a:ext cx="4575291" cy="400110"/>
          </a:xfrm>
          <a:prstGeom prst="rect">
            <a:avLst/>
          </a:prstGeom>
          <a:noFill/>
        </p:spPr>
        <p:txBody>
          <a:bodyPr wrap="none" rtlCol="0">
            <a:spAutoFit/>
          </a:bodyPr>
          <a:lstStyle/>
          <a:p>
            <a:r>
              <a:rPr lang="es-CO" sz="2000" i="1" dirty="0">
                <a:solidFill>
                  <a:srgbClr val="121210"/>
                </a:solidFill>
                <a:latin typeface="Arial" panose="020B0604020202020204" pitchFamily="34" charset="0"/>
                <a:cs typeface="Arial" panose="020B0604020202020204" pitchFamily="34" charset="0"/>
              </a:rPr>
              <a:t>Secretaría de Participación Ciudadana</a:t>
            </a:r>
          </a:p>
        </p:txBody>
      </p:sp>
    </p:spTree>
    <p:extLst>
      <p:ext uri="{BB962C8B-B14F-4D97-AF65-F5344CB8AC3E}">
        <p14:creationId xmlns:p14="http://schemas.microsoft.com/office/powerpoint/2010/main" val="72850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1DD42684-B7C3-2045-AB8C-967076B6E647}"/>
              </a:ext>
            </a:extLst>
          </p:cNvPr>
          <p:cNvSpPr txBox="1"/>
          <p:nvPr/>
        </p:nvSpPr>
        <p:spPr>
          <a:xfrm>
            <a:off x="2456121" y="-233916"/>
            <a:ext cx="184731" cy="369332"/>
          </a:xfrm>
          <a:prstGeom prst="rect">
            <a:avLst/>
          </a:prstGeom>
          <a:noFill/>
        </p:spPr>
        <p:txBody>
          <a:bodyPr wrap="none" rtlCol="0">
            <a:spAutoFit/>
          </a:bodyPr>
          <a:lstStyle/>
          <a:p>
            <a:endParaRPr lang="es-CO"/>
          </a:p>
        </p:txBody>
      </p:sp>
      <p:sp>
        <p:nvSpPr>
          <p:cNvPr id="2" name="CuadroTexto 1">
            <a:extLst>
              <a:ext uri="{FF2B5EF4-FFF2-40B4-BE49-F238E27FC236}">
                <a16:creationId xmlns:a16="http://schemas.microsoft.com/office/drawing/2014/main" id="{D1D9C42C-E9B7-45F3-8BB5-B7E03B0C0893}"/>
              </a:ext>
            </a:extLst>
          </p:cNvPr>
          <p:cNvSpPr txBox="1"/>
          <p:nvPr/>
        </p:nvSpPr>
        <p:spPr>
          <a:xfrm>
            <a:off x="1612665" y="576883"/>
            <a:ext cx="9425978" cy="1446550"/>
          </a:xfrm>
          <a:prstGeom prst="rect">
            <a:avLst/>
          </a:prstGeom>
          <a:noFill/>
        </p:spPr>
        <p:txBody>
          <a:bodyPr wrap="none" rtlCol="0">
            <a:spAutoFit/>
          </a:bodyPr>
          <a:lstStyle/>
          <a:p>
            <a:pPr algn="ctr"/>
            <a:r>
              <a:rPr lang="es-ES_tradnl" sz="4400" b="1" dirty="0">
                <a:solidFill>
                  <a:srgbClr val="F38B1C"/>
                </a:solidFill>
                <a:latin typeface="Rubik" pitchFamily="2" charset="-79"/>
                <a:cs typeface="Rubik" pitchFamily="2" charset="-79"/>
              </a:rPr>
              <a:t>Espacio de diálogo</a:t>
            </a:r>
          </a:p>
          <a:p>
            <a:pPr algn="ctr"/>
            <a:r>
              <a:rPr lang="es-ES_tradnl" sz="4400" b="1" dirty="0">
                <a:solidFill>
                  <a:srgbClr val="F38B1C"/>
                </a:solidFill>
                <a:latin typeface="Rubik" pitchFamily="2" charset="-79"/>
                <a:cs typeface="Rubik" pitchFamily="2" charset="-79"/>
              </a:rPr>
              <a:t>con alcalde􀀀Informes de gestión</a:t>
            </a:r>
          </a:p>
        </p:txBody>
      </p:sp>
      <p:sp>
        <p:nvSpPr>
          <p:cNvPr id="3" name="Elipse 2">
            <a:extLst>
              <a:ext uri="{FF2B5EF4-FFF2-40B4-BE49-F238E27FC236}">
                <a16:creationId xmlns:a16="http://schemas.microsoft.com/office/drawing/2014/main" id="{4D63C178-56B2-440D-A21E-D8F5F82AFAE2}"/>
              </a:ext>
            </a:extLst>
          </p:cNvPr>
          <p:cNvSpPr/>
          <p:nvPr/>
        </p:nvSpPr>
        <p:spPr>
          <a:xfrm>
            <a:off x="1159850" y="2821142"/>
            <a:ext cx="2337529" cy="2329385"/>
          </a:xfrm>
          <a:prstGeom prst="ellipse">
            <a:avLst/>
          </a:prstGeom>
          <a:solidFill>
            <a:srgbClr val="F38B1C">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38B1C"/>
              </a:solidFill>
            </a:endParaRPr>
          </a:p>
        </p:txBody>
      </p:sp>
      <p:sp>
        <p:nvSpPr>
          <p:cNvPr id="4" name="CuadroTexto 3">
            <a:extLst>
              <a:ext uri="{FF2B5EF4-FFF2-40B4-BE49-F238E27FC236}">
                <a16:creationId xmlns:a16="http://schemas.microsoft.com/office/drawing/2014/main" id="{32CC0506-11D5-4FC4-B67A-74C92E918948}"/>
              </a:ext>
            </a:extLst>
          </p:cNvPr>
          <p:cNvSpPr txBox="1"/>
          <p:nvPr/>
        </p:nvSpPr>
        <p:spPr>
          <a:xfrm>
            <a:off x="1032893" y="3635049"/>
            <a:ext cx="2591442" cy="1323439"/>
          </a:xfrm>
          <a:prstGeom prst="rect">
            <a:avLst/>
          </a:prstGeom>
          <a:noFill/>
        </p:spPr>
        <p:txBody>
          <a:bodyPr wrap="square" rtlCol="0">
            <a:spAutoFit/>
          </a:bodyPr>
          <a:lstStyle/>
          <a:p>
            <a:pPr algn="ctr"/>
            <a:r>
              <a:rPr lang="es-ES_tradnl" sz="2400" b="1" dirty="0">
                <a:solidFill>
                  <a:schemeClr val="bg1"/>
                </a:solidFill>
                <a:latin typeface="Rubik" charset="0"/>
                <a:ea typeface="Rubik" charset="0"/>
                <a:cs typeface="Rubik" charset="0"/>
              </a:rPr>
              <a:t>Audiencia</a:t>
            </a:r>
          </a:p>
          <a:p>
            <a:pPr algn="ctr"/>
            <a:r>
              <a:rPr lang="es-ES_tradnl" sz="2400" b="1" dirty="0">
                <a:solidFill>
                  <a:schemeClr val="bg1"/>
                </a:solidFill>
                <a:latin typeface="Rubik" charset="0"/>
                <a:ea typeface="Rubik" charset="0"/>
                <a:cs typeface="Rubik" charset="0"/>
              </a:rPr>
              <a:t>pública</a:t>
            </a:r>
          </a:p>
          <a:p>
            <a:pPr algn="ctr"/>
            <a:endParaRPr lang="es-ES_tradnl" sz="3200" dirty="0">
              <a:solidFill>
                <a:schemeClr val="bg1"/>
              </a:solidFill>
            </a:endParaRPr>
          </a:p>
        </p:txBody>
      </p:sp>
      <p:sp>
        <p:nvSpPr>
          <p:cNvPr id="12" name="Elipse 11">
            <a:extLst>
              <a:ext uri="{FF2B5EF4-FFF2-40B4-BE49-F238E27FC236}">
                <a16:creationId xmlns:a16="http://schemas.microsoft.com/office/drawing/2014/main" id="{446E0D64-924A-4D03-8289-D4AA7C8B9EA8}"/>
              </a:ext>
            </a:extLst>
          </p:cNvPr>
          <p:cNvSpPr/>
          <p:nvPr/>
        </p:nvSpPr>
        <p:spPr>
          <a:xfrm>
            <a:off x="5293484" y="2821142"/>
            <a:ext cx="2337529" cy="2329385"/>
          </a:xfrm>
          <a:prstGeom prst="ellipse">
            <a:avLst/>
          </a:prstGeom>
          <a:solidFill>
            <a:srgbClr val="F38B1C">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3200">
              <a:solidFill>
                <a:srgbClr val="F38B1C"/>
              </a:solidFill>
            </a:endParaRPr>
          </a:p>
        </p:txBody>
      </p:sp>
      <p:sp>
        <p:nvSpPr>
          <p:cNvPr id="14" name="CuadroTexto 13">
            <a:extLst>
              <a:ext uri="{FF2B5EF4-FFF2-40B4-BE49-F238E27FC236}">
                <a16:creationId xmlns:a16="http://schemas.microsoft.com/office/drawing/2014/main" id="{2FA4AD3C-F7A3-4E0A-81B8-10965C48D4E6}"/>
              </a:ext>
            </a:extLst>
          </p:cNvPr>
          <p:cNvSpPr txBox="1"/>
          <p:nvPr/>
        </p:nvSpPr>
        <p:spPr>
          <a:xfrm>
            <a:off x="5207743" y="3665827"/>
            <a:ext cx="2591442" cy="1200329"/>
          </a:xfrm>
          <a:prstGeom prst="rect">
            <a:avLst/>
          </a:prstGeom>
          <a:noFill/>
        </p:spPr>
        <p:txBody>
          <a:bodyPr wrap="square" rtlCol="0">
            <a:spAutoFit/>
          </a:bodyPr>
          <a:lstStyle/>
          <a:p>
            <a:pPr algn="ctr"/>
            <a:r>
              <a:rPr lang="es-ES_tradnl" sz="2400" b="1" dirty="0">
                <a:solidFill>
                  <a:schemeClr val="bg1"/>
                </a:solidFill>
                <a:latin typeface="Rubik" charset="0"/>
                <a:ea typeface="Rubik" charset="0"/>
                <a:cs typeface="Rubik" charset="0"/>
              </a:rPr>
              <a:t>Informe de</a:t>
            </a:r>
          </a:p>
          <a:p>
            <a:pPr algn="ctr"/>
            <a:r>
              <a:rPr lang="es-ES_tradnl" sz="2400" b="1" dirty="0">
                <a:solidFill>
                  <a:schemeClr val="bg1"/>
                </a:solidFill>
                <a:latin typeface="Rubik" charset="0"/>
                <a:ea typeface="Rubik" charset="0"/>
                <a:cs typeface="Rubik" charset="0"/>
              </a:rPr>
              <a:t>Gestión</a:t>
            </a:r>
          </a:p>
          <a:p>
            <a:pPr algn="ctr"/>
            <a:endParaRPr lang="es-ES_tradnl" sz="2400" b="1" dirty="0">
              <a:solidFill>
                <a:schemeClr val="bg1"/>
              </a:solidFill>
              <a:latin typeface="Rubik" charset="0"/>
              <a:ea typeface="Rubik" charset="0"/>
              <a:cs typeface="Rubik" charset="0"/>
            </a:endParaRPr>
          </a:p>
        </p:txBody>
      </p:sp>
      <p:sp>
        <p:nvSpPr>
          <p:cNvPr id="16" name="CuadroTexto 15">
            <a:extLst>
              <a:ext uri="{FF2B5EF4-FFF2-40B4-BE49-F238E27FC236}">
                <a16:creationId xmlns:a16="http://schemas.microsoft.com/office/drawing/2014/main" id="{B79386E8-B7BA-49F2-9036-908F9DF9E482}"/>
              </a:ext>
            </a:extLst>
          </p:cNvPr>
          <p:cNvSpPr txBox="1"/>
          <p:nvPr/>
        </p:nvSpPr>
        <p:spPr>
          <a:xfrm flipH="1">
            <a:off x="3937904" y="2972520"/>
            <a:ext cx="919995" cy="1862048"/>
          </a:xfrm>
          <a:prstGeom prst="rect">
            <a:avLst/>
          </a:prstGeom>
          <a:noFill/>
        </p:spPr>
        <p:txBody>
          <a:bodyPr wrap="square" rtlCol="0">
            <a:spAutoFit/>
          </a:bodyPr>
          <a:lstStyle/>
          <a:p>
            <a:r>
              <a:rPr lang="es-ES_tradnl" sz="11500" b="1" dirty="0">
                <a:solidFill>
                  <a:srgbClr val="F38B1C"/>
                </a:solidFill>
                <a:latin typeface="Rubik Black" charset="0"/>
                <a:ea typeface="Rubik Black" charset="0"/>
                <a:cs typeface="Rubik Black" charset="0"/>
              </a:rPr>
              <a:t>+</a:t>
            </a:r>
          </a:p>
        </p:txBody>
      </p:sp>
      <p:sp>
        <p:nvSpPr>
          <p:cNvPr id="18" name="Elipse 17">
            <a:extLst>
              <a:ext uri="{FF2B5EF4-FFF2-40B4-BE49-F238E27FC236}">
                <a16:creationId xmlns:a16="http://schemas.microsoft.com/office/drawing/2014/main" id="{D8FBC24D-5F8B-4473-BAA0-2924B2294AD2}"/>
              </a:ext>
            </a:extLst>
          </p:cNvPr>
          <p:cNvSpPr/>
          <p:nvPr/>
        </p:nvSpPr>
        <p:spPr>
          <a:xfrm>
            <a:off x="9173178" y="2821142"/>
            <a:ext cx="2337529" cy="2329385"/>
          </a:xfrm>
          <a:prstGeom prst="ellipse">
            <a:avLst/>
          </a:prstGeom>
          <a:solidFill>
            <a:srgbClr val="F38B1C">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38B1C"/>
              </a:solidFill>
            </a:endParaRPr>
          </a:p>
        </p:txBody>
      </p:sp>
      <p:sp>
        <p:nvSpPr>
          <p:cNvPr id="20" name="CuadroTexto 19">
            <a:extLst>
              <a:ext uri="{FF2B5EF4-FFF2-40B4-BE49-F238E27FC236}">
                <a16:creationId xmlns:a16="http://schemas.microsoft.com/office/drawing/2014/main" id="{249D143A-289A-464E-A26A-32DAA5A6A97E}"/>
              </a:ext>
            </a:extLst>
          </p:cNvPr>
          <p:cNvSpPr txBox="1"/>
          <p:nvPr/>
        </p:nvSpPr>
        <p:spPr>
          <a:xfrm>
            <a:off x="9056854" y="3297249"/>
            <a:ext cx="2591442" cy="1569660"/>
          </a:xfrm>
          <a:prstGeom prst="rect">
            <a:avLst/>
          </a:prstGeom>
          <a:noFill/>
        </p:spPr>
        <p:txBody>
          <a:bodyPr wrap="square" rtlCol="0">
            <a:spAutoFit/>
          </a:bodyPr>
          <a:lstStyle/>
          <a:p>
            <a:pPr algn="ctr"/>
            <a:r>
              <a:rPr lang="es-ES_tradnl" sz="1600" b="1" dirty="0">
                <a:solidFill>
                  <a:schemeClr val="bg1"/>
                </a:solidFill>
                <a:latin typeface="Rubik" charset="0"/>
                <a:ea typeface="Rubik" charset="0"/>
                <a:cs typeface="Rubik" charset="0"/>
              </a:rPr>
              <a:t>Programa</a:t>
            </a:r>
          </a:p>
          <a:p>
            <a:pPr algn="ctr"/>
            <a:r>
              <a:rPr lang="es-ES_tradnl" sz="1600" b="1" dirty="0">
                <a:solidFill>
                  <a:schemeClr val="bg1"/>
                </a:solidFill>
                <a:latin typeface="Rubik" charset="0"/>
                <a:ea typeface="Rubik" charset="0"/>
                <a:cs typeface="Rubik" charset="0"/>
              </a:rPr>
              <a:t>televisado</a:t>
            </a:r>
          </a:p>
          <a:p>
            <a:pPr algn="ctr"/>
            <a:r>
              <a:rPr lang="es-ES_tradnl" sz="1600" b="1" dirty="0">
                <a:solidFill>
                  <a:schemeClr val="bg1"/>
                </a:solidFill>
                <a:latin typeface="Rubik" charset="0"/>
                <a:ea typeface="Rubik" charset="0"/>
                <a:cs typeface="Rubik" charset="0"/>
              </a:rPr>
              <a:t>Interacción </a:t>
            </a:r>
          </a:p>
          <a:p>
            <a:pPr algn="ctr"/>
            <a:r>
              <a:rPr lang="es-ES_tradnl" sz="1600" b="1" dirty="0">
                <a:solidFill>
                  <a:schemeClr val="bg1"/>
                </a:solidFill>
                <a:latin typeface="Rubik" charset="0"/>
                <a:ea typeface="Rubik" charset="0"/>
                <a:cs typeface="Rubik" charset="0"/>
              </a:rPr>
              <a:t>ciudadanía- Administración</a:t>
            </a:r>
          </a:p>
          <a:p>
            <a:pPr algn="ctr"/>
            <a:endParaRPr lang="es-ES_tradnl" sz="1600" b="1" dirty="0">
              <a:solidFill>
                <a:schemeClr val="bg1"/>
              </a:solidFill>
              <a:latin typeface="Rubik" charset="0"/>
              <a:ea typeface="Rubik" charset="0"/>
              <a:cs typeface="Rubik" charset="0"/>
            </a:endParaRPr>
          </a:p>
        </p:txBody>
      </p:sp>
      <p:sp>
        <p:nvSpPr>
          <p:cNvPr id="22" name="CuadroTexto 21">
            <a:extLst>
              <a:ext uri="{FF2B5EF4-FFF2-40B4-BE49-F238E27FC236}">
                <a16:creationId xmlns:a16="http://schemas.microsoft.com/office/drawing/2014/main" id="{7F9DC392-9AFC-4DCC-B1B6-077F6811BA4E}"/>
              </a:ext>
            </a:extLst>
          </p:cNvPr>
          <p:cNvSpPr txBox="1"/>
          <p:nvPr/>
        </p:nvSpPr>
        <p:spPr>
          <a:xfrm flipH="1">
            <a:off x="7942098" y="3012738"/>
            <a:ext cx="919995" cy="1862048"/>
          </a:xfrm>
          <a:prstGeom prst="rect">
            <a:avLst/>
          </a:prstGeom>
          <a:noFill/>
        </p:spPr>
        <p:txBody>
          <a:bodyPr wrap="square" rtlCol="0">
            <a:spAutoFit/>
          </a:bodyPr>
          <a:lstStyle/>
          <a:p>
            <a:r>
              <a:rPr lang="es-ES_tradnl" sz="11500" b="1" dirty="0">
                <a:solidFill>
                  <a:srgbClr val="F38B1C"/>
                </a:solidFill>
                <a:latin typeface="Rubik Black" charset="0"/>
                <a:ea typeface="Rubik Black" charset="0"/>
                <a:cs typeface="Rubik Black" charset="0"/>
              </a:rPr>
              <a:t>=</a:t>
            </a:r>
          </a:p>
        </p:txBody>
      </p:sp>
    </p:spTree>
    <p:extLst>
      <p:ext uri="{BB962C8B-B14F-4D97-AF65-F5344CB8AC3E}">
        <p14:creationId xmlns:p14="http://schemas.microsoft.com/office/powerpoint/2010/main" val="1165142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C5FB0717-AF3C-0B45-A06D-71AC1F1905F9}"/>
              </a:ext>
            </a:extLst>
          </p:cNvPr>
          <p:cNvPicPr>
            <a:picLocks noChangeAspect="1"/>
          </p:cNvPicPr>
          <p:nvPr/>
        </p:nvPicPr>
        <p:blipFill>
          <a:blip r:embed="rId3"/>
          <a:stretch>
            <a:fillRect/>
          </a:stretch>
        </p:blipFill>
        <p:spPr>
          <a:xfrm>
            <a:off x="10211340" y="5684133"/>
            <a:ext cx="1574800" cy="847969"/>
          </a:xfrm>
          <a:prstGeom prst="rect">
            <a:avLst/>
          </a:prstGeom>
        </p:spPr>
      </p:pic>
      <p:sp>
        <p:nvSpPr>
          <p:cNvPr id="11" name="CuadroTexto 10">
            <a:extLst>
              <a:ext uri="{FF2B5EF4-FFF2-40B4-BE49-F238E27FC236}">
                <a16:creationId xmlns:a16="http://schemas.microsoft.com/office/drawing/2014/main" id="{E17B76C6-AF68-AC40-AAAF-5AD694B24B9F}"/>
              </a:ext>
            </a:extLst>
          </p:cNvPr>
          <p:cNvSpPr txBox="1"/>
          <p:nvPr/>
        </p:nvSpPr>
        <p:spPr>
          <a:xfrm>
            <a:off x="1544558" y="680445"/>
            <a:ext cx="4482317" cy="769441"/>
          </a:xfrm>
          <a:prstGeom prst="rect">
            <a:avLst/>
          </a:prstGeom>
          <a:noFill/>
        </p:spPr>
        <p:txBody>
          <a:bodyPr wrap="none" rtlCol="0">
            <a:spAutoFit/>
          </a:bodyPr>
          <a:lstStyle/>
          <a:p>
            <a:pPr algn="ctr"/>
            <a:r>
              <a:rPr lang="es-ES_tradnl" sz="4400" b="1" dirty="0">
                <a:solidFill>
                  <a:srgbClr val="F38B1C"/>
                </a:solidFill>
                <a:latin typeface="Rubik" pitchFamily="2" charset="-79"/>
                <a:cs typeface="Rubik" pitchFamily="2" charset="-79"/>
              </a:rPr>
              <a:t>Aprestamiento</a:t>
            </a:r>
          </a:p>
        </p:txBody>
      </p:sp>
      <p:sp>
        <p:nvSpPr>
          <p:cNvPr id="2" name="Rectángulo 1"/>
          <p:cNvSpPr/>
          <p:nvPr/>
        </p:nvSpPr>
        <p:spPr>
          <a:xfrm>
            <a:off x="1639428" y="1883948"/>
            <a:ext cx="6975231" cy="562707"/>
          </a:xfrm>
          <a:prstGeom prst="rect">
            <a:avLst/>
          </a:prstGeom>
          <a:solidFill>
            <a:srgbClr val="F38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CuadroTexto 12">
            <a:extLst>
              <a:ext uri="{FF2B5EF4-FFF2-40B4-BE49-F238E27FC236}">
                <a16:creationId xmlns:a16="http://schemas.microsoft.com/office/drawing/2014/main" id="{CCA39F6E-F3D7-5642-A1DB-9AB05A4D33C5}"/>
              </a:ext>
            </a:extLst>
          </p:cNvPr>
          <p:cNvSpPr txBox="1"/>
          <p:nvPr/>
        </p:nvSpPr>
        <p:spPr>
          <a:xfrm>
            <a:off x="1780104" y="1965246"/>
            <a:ext cx="7608278" cy="400110"/>
          </a:xfrm>
          <a:prstGeom prst="rect">
            <a:avLst/>
          </a:prstGeom>
          <a:noFill/>
        </p:spPr>
        <p:txBody>
          <a:bodyPr wrap="square" rtlCol="0">
            <a:spAutoFit/>
          </a:bodyPr>
          <a:lstStyle/>
          <a:p>
            <a:r>
              <a:rPr lang="es-ES_tradnl" sz="2000" b="1" dirty="0">
                <a:solidFill>
                  <a:schemeClr val="bg1"/>
                </a:solidFill>
                <a:latin typeface="Rubik" charset="0"/>
                <a:ea typeface="Rubik" charset="0"/>
                <a:cs typeface="Rubik" charset="0"/>
              </a:rPr>
              <a:t>1. Conformación de equipo líder y de apoyo PDL y PP</a:t>
            </a:r>
          </a:p>
        </p:txBody>
      </p:sp>
      <p:sp>
        <p:nvSpPr>
          <p:cNvPr id="19" name="Rectángulo 18"/>
          <p:cNvSpPr/>
          <p:nvPr/>
        </p:nvSpPr>
        <p:spPr>
          <a:xfrm>
            <a:off x="1639428" y="2642274"/>
            <a:ext cx="8194431" cy="562707"/>
          </a:xfrm>
          <a:prstGeom prst="rect">
            <a:avLst/>
          </a:prstGeom>
          <a:solidFill>
            <a:srgbClr val="F38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CuadroTexto 19">
            <a:extLst>
              <a:ext uri="{FF2B5EF4-FFF2-40B4-BE49-F238E27FC236}">
                <a16:creationId xmlns:a16="http://schemas.microsoft.com/office/drawing/2014/main" id="{CCA39F6E-F3D7-5642-A1DB-9AB05A4D33C5}"/>
              </a:ext>
            </a:extLst>
          </p:cNvPr>
          <p:cNvSpPr txBox="1"/>
          <p:nvPr/>
        </p:nvSpPr>
        <p:spPr>
          <a:xfrm>
            <a:off x="1780104" y="2723572"/>
            <a:ext cx="8675078" cy="400110"/>
          </a:xfrm>
          <a:prstGeom prst="rect">
            <a:avLst/>
          </a:prstGeom>
          <a:noFill/>
        </p:spPr>
        <p:txBody>
          <a:bodyPr wrap="square" rtlCol="0">
            <a:spAutoFit/>
          </a:bodyPr>
          <a:lstStyle/>
          <a:p>
            <a:r>
              <a:rPr lang="es-ES_tradnl" sz="2000" b="1" dirty="0">
                <a:solidFill>
                  <a:schemeClr val="bg1"/>
                </a:solidFill>
                <a:latin typeface="Rubik" charset="0"/>
                <a:ea typeface="Rubik" charset="0"/>
                <a:cs typeface="Rubik" charset="0"/>
              </a:rPr>
              <a:t>2. Articulación con entes de control: Personería y Contraloría</a:t>
            </a:r>
          </a:p>
        </p:txBody>
      </p:sp>
      <p:sp>
        <p:nvSpPr>
          <p:cNvPr id="21" name="Rectángulo 20"/>
          <p:cNvSpPr/>
          <p:nvPr/>
        </p:nvSpPr>
        <p:spPr>
          <a:xfrm>
            <a:off x="1639429" y="3364441"/>
            <a:ext cx="6025662" cy="562707"/>
          </a:xfrm>
          <a:prstGeom prst="rect">
            <a:avLst/>
          </a:prstGeom>
          <a:solidFill>
            <a:srgbClr val="F38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CuadroTexto 21">
            <a:extLst>
              <a:ext uri="{FF2B5EF4-FFF2-40B4-BE49-F238E27FC236}">
                <a16:creationId xmlns:a16="http://schemas.microsoft.com/office/drawing/2014/main" id="{CCA39F6E-F3D7-5642-A1DB-9AB05A4D33C5}"/>
              </a:ext>
            </a:extLst>
          </p:cNvPr>
          <p:cNvSpPr txBox="1"/>
          <p:nvPr/>
        </p:nvSpPr>
        <p:spPr>
          <a:xfrm>
            <a:off x="1780104" y="3445739"/>
            <a:ext cx="5884986" cy="400110"/>
          </a:xfrm>
          <a:prstGeom prst="rect">
            <a:avLst/>
          </a:prstGeom>
          <a:noFill/>
        </p:spPr>
        <p:txBody>
          <a:bodyPr wrap="square" rtlCol="0">
            <a:spAutoFit/>
          </a:bodyPr>
          <a:lstStyle/>
          <a:p>
            <a:r>
              <a:rPr lang="es-ES_tradnl" sz="2000" b="1" dirty="0">
                <a:solidFill>
                  <a:schemeClr val="bg1"/>
                </a:solidFill>
                <a:latin typeface="Rubik" charset="0"/>
                <a:ea typeface="Rubik" charset="0"/>
                <a:cs typeface="Rubik" charset="0"/>
              </a:rPr>
              <a:t>3. Identificación actores - grupos de interés</a:t>
            </a:r>
          </a:p>
        </p:txBody>
      </p:sp>
      <p:sp>
        <p:nvSpPr>
          <p:cNvPr id="23" name="Rectángulo 22"/>
          <p:cNvSpPr/>
          <p:nvPr/>
        </p:nvSpPr>
        <p:spPr>
          <a:xfrm>
            <a:off x="1639428" y="4122766"/>
            <a:ext cx="6025662" cy="562707"/>
          </a:xfrm>
          <a:prstGeom prst="rect">
            <a:avLst/>
          </a:prstGeom>
          <a:solidFill>
            <a:srgbClr val="F38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CuadroTexto 23">
            <a:extLst>
              <a:ext uri="{FF2B5EF4-FFF2-40B4-BE49-F238E27FC236}">
                <a16:creationId xmlns:a16="http://schemas.microsoft.com/office/drawing/2014/main" id="{CCA39F6E-F3D7-5642-A1DB-9AB05A4D33C5}"/>
              </a:ext>
            </a:extLst>
          </p:cNvPr>
          <p:cNvSpPr txBox="1"/>
          <p:nvPr/>
        </p:nvSpPr>
        <p:spPr>
          <a:xfrm>
            <a:off x="1780103" y="4204064"/>
            <a:ext cx="5884986" cy="400110"/>
          </a:xfrm>
          <a:prstGeom prst="rect">
            <a:avLst/>
          </a:prstGeom>
          <a:noFill/>
        </p:spPr>
        <p:txBody>
          <a:bodyPr wrap="square" rtlCol="0">
            <a:spAutoFit/>
          </a:bodyPr>
          <a:lstStyle/>
          <a:p>
            <a:r>
              <a:rPr lang="es-ES_tradnl" sz="2000" b="1" dirty="0">
                <a:solidFill>
                  <a:schemeClr val="bg1"/>
                </a:solidFill>
                <a:latin typeface="Rubik" charset="0"/>
                <a:ea typeface="Rubik" charset="0"/>
                <a:cs typeface="Rubik" charset="0"/>
              </a:rPr>
              <a:t>4. Articulación con equipo de control social</a:t>
            </a:r>
          </a:p>
        </p:txBody>
      </p:sp>
      <p:sp>
        <p:nvSpPr>
          <p:cNvPr id="25" name="Rectángulo 24"/>
          <p:cNvSpPr/>
          <p:nvPr/>
        </p:nvSpPr>
        <p:spPr>
          <a:xfrm>
            <a:off x="1639428" y="4851852"/>
            <a:ext cx="6365632" cy="562707"/>
          </a:xfrm>
          <a:prstGeom prst="rect">
            <a:avLst/>
          </a:prstGeom>
          <a:solidFill>
            <a:srgbClr val="F38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CuadroTexto 25">
            <a:extLst>
              <a:ext uri="{FF2B5EF4-FFF2-40B4-BE49-F238E27FC236}">
                <a16:creationId xmlns:a16="http://schemas.microsoft.com/office/drawing/2014/main" id="{CCA39F6E-F3D7-5642-A1DB-9AB05A4D33C5}"/>
              </a:ext>
            </a:extLst>
          </p:cNvPr>
          <p:cNvSpPr txBox="1"/>
          <p:nvPr/>
        </p:nvSpPr>
        <p:spPr>
          <a:xfrm>
            <a:off x="1780102" y="4933150"/>
            <a:ext cx="6670433" cy="400110"/>
          </a:xfrm>
          <a:prstGeom prst="rect">
            <a:avLst/>
          </a:prstGeom>
          <a:noFill/>
        </p:spPr>
        <p:txBody>
          <a:bodyPr wrap="square" rtlCol="0">
            <a:spAutoFit/>
          </a:bodyPr>
          <a:lstStyle/>
          <a:p>
            <a:r>
              <a:rPr lang="es-ES_tradnl" sz="2000" b="1" dirty="0">
                <a:solidFill>
                  <a:schemeClr val="bg1"/>
                </a:solidFill>
                <a:latin typeface="Rubik" charset="0"/>
                <a:ea typeface="Rubik" charset="0"/>
                <a:cs typeface="Rubik" charset="0"/>
              </a:rPr>
              <a:t>5. Sensibilización y capacitación a funcionarios</a:t>
            </a:r>
          </a:p>
        </p:txBody>
      </p:sp>
    </p:spTree>
    <p:extLst>
      <p:ext uri="{BB962C8B-B14F-4D97-AF65-F5344CB8AC3E}">
        <p14:creationId xmlns:p14="http://schemas.microsoft.com/office/powerpoint/2010/main" val="1136903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5FB0717-AF3C-0B45-A06D-71AC1F1905F9}"/>
              </a:ext>
            </a:extLst>
          </p:cNvPr>
          <p:cNvPicPr>
            <a:picLocks noChangeAspect="1"/>
          </p:cNvPicPr>
          <p:nvPr/>
        </p:nvPicPr>
        <p:blipFill>
          <a:blip r:embed="rId2"/>
          <a:stretch>
            <a:fillRect/>
          </a:stretch>
        </p:blipFill>
        <p:spPr>
          <a:xfrm>
            <a:off x="10211340" y="5655780"/>
            <a:ext cx="1574800" cy="847969"/>
          </a:xfrm>
          <a:prstGeom prst="rect">
            <a:avLst/>
          </a:prstGeom>
        </p:spPr>
      </p:pic>
      <p:sp>
        <p:nvSpPr>
          <p:cNvPr id="7" name="Rectángulo 6"/>
          <p:cNvSpPr/>
          <p:nvPr/>
        </p:nvSpPr>
        <p:spPr>
          <a:xfrm>
            <a:off x="1651152" y="1358790"/>
            <a:ext cx="9199954" cy="562707"/>
          </a:xfrm>
          <a:prstGeom prst="rect">
            <a:avLst/>
          </a:prstGeom>
          <a:solidFill>
            <a:srgbClr val="F38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CuadroTexto 7">
            <a:extLst>
              <a:ext uri="{FF2B5EF4-FFF2-40B4-BE49-F238E27FC236}">
                <a16:creationId xmlns:a16="http://schemas.microsoft.com/office/drawing/2014/main" id="{CCA39F6E-F3D7-5642-A1DB-9AB05A4D33C5}"/>
              </a:ext>
            </a:extLst>
          </p:cNvPr>
          <p:cNvSpPr txBox="1"/>
          <p:nvPr/>
        </p:nvSpPr>
        <p:spPr>
          <a:xfrm>
            <a:off x="1791828" y="1440088"/>
            <a:ext cx="9239588" cy="400110"/>
          </a:xfrm>
          <a:prstGeom prst="rect">
            <a:avLst/>
          </a:prstGeom>
          <a:noFill/>
        </p:spPr>
        <p:txBody>
          <a:bodyPr wrap="square" rtlCol="0">
            <a:spAutoFit/>
          </a:bodyPr>
          <a:lstStyle/>
          <a:p>
            <a:r>
              <a:rPr lang="es-ES_tradnl" sz="2000" b="1" dirty="0">
                <a:solidFill>
                  <a:schemeClr val="bg1"/>
                </a:solidFill>
                <a:latin typeface="Rubik" charset="0"/>
                <a:ea typeface="Rubik" charset="0"/>
                <a:cs typeface="Rubik" charset="0"/>
              </a:rPr>
              <a:t>1. Construcción conjunta con CES – representantes grupos de interés</a:t>
            </a:r>
          </a:p>
        </p:txBody>
      </p:sp>
      <p:sp>
        <p:nvSpPr>
          <p:cNvPr id="9" name="Rectángulo 8"/>
          <p:cNvSpPr/>
          <p:nvPr/>
        </p:nvSpPr>
        <p:spPr>
          <a:xfrm>
            <a:off x="1651152" y="2117116"/>
            <a:ext cx="7317003" cy="562707"/>
          </a:xfrm>
          <a:prstGeom prst="rect">
            <a:avLst/>
          </a:prstGeom>
          <a:solidFill>
            <a:srgbClr val="F38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CuadroTexto 9">
            <a:extLst>
              <a:ext uri="{FF2B5EF4-FFF2-40B4-BE49-F238E27FC236}">
                <a16:creationId xmlns:a16="http://schemas.microsoft.com/office/drawing/2014/main" id="{CCA39F6E-F3D7-5642-A1DB-9AB05A4D33C5}"/>
              </a:ext>
            </a:extLst>
          </p:cNvPr>
          <p:cNvSpPr txBox="1"/>
          <p:nvPr/>
        </p:nvSpPr>
        <p:spPr>
          <a:xfrm>
            <a:off x="1791828" y="2198414"/>
            <a:ext cx="8675078" cy="400110"/>
          </a:xfrm>
          <a:prstGeom prst="rect">
            <a:avLst/>
          </a:prstGeom>
          <a:noFill/>
        </p:spPr>
        <p:txBody>
          <a:bodyPr wrap="square" rtlCol="0">
            <a:spAutoFit/>
          </a:bodyPr>
          <a:lstStyle/>
          <a:p>
            <a:r>
              <a:rPr lang="es-ES_tradnl" sz="2000" b="1" dirty="0">
                <a:solidFill>
                  <a:schemeClr val="bg1"/>
                </a:solidFill>
                <a:latin typeface="Rubik" charset="0"/>
                <a:ea typeface="Rubik" charset="0"/>
                <a:cs typeface="Rubik" charset="0"/>
              </a:rPr>
              <a:t>2. Definición líneas de acción y plan de comunicaciones</a:t>
            </a:r>
          </a:p>
        </p:txBody>
      </p:sp>
      <p:sp>
        <p:nvSpPr>
          <p:cNvPr id="11" name="Rectángulo 10"/>
          <p:cNvSpPr/>
          <p:nvPr/>
        </p:nvSpPr>
        <p:spPr>
          <a:xfrm>
            <a:off x="1651152" y="2839283"/>
            <a:ext cx="7082541" cy="562707"/>
          </a:xfrm>
          <a:prstGeom prst="rect">
            <a:avLst/>
          </a:prstGeom>
          <a:solidFill>
            <a:srgbClr val="F38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CuadroTexto 11">
            <a:extLst>
              <a:ext uri="{FF2B5EF4-FFF2-40B4-BE49-F238E27FC236}">
                <a16:creationId xmlns:a16="http://schemas.microsoft.com/office/drawing/2014/main" id="{CCA39F6E-F3D7-5642-A1DB-9AB05A4D33C5}"/>
              </a:ext>
            </a:extLst>
          </p:cNvPr>
          <p:cNvSpPr txBox="1"/>
          <p:nvPr/>
        </p:nvSpPr>
        <p:spPr>
          <a:xfrm>
            <a:off x="1791828" y="2920581"/>
            <a:ext cx="7492850" cy="400110"/>
          </a:xfrm>
          <a:prstGeom prst="rect">
            <a:avLst/>
          </a:prstGeom>
          <a:noFill/>
        </p:spPr>
        <p:txBody>
          <a:bodyPr wrap="square" rtlCol="0">
            <a:spAutoFit/>
          </a:bodyPr>
          <a:lstStyle/>
          <a:p>
            <a:r>
              <a:rPr lang="es-ES_tradnl" sz="2000" b="1" dirty="0">
                <a:solidFill>
                  <a:schemeClr val="bg1"/>
                </a:solidFill>
                <a:latin typeface="Rubik" charset="0"/>
                <a:ea typeface="Rubik" charset="0"/>
                <a:cs typeface="Rubik" charset="0"/>
              </a:rPr>
              <a:t>3. Diseño de protocolo para gestión de la información</a:t>
            </a:r>
          </a:p>
        </p:txBody>
      </p:sp>
      <p:sp>
        <p:nvSpPr>
          <p:cNvPr id="13" name="Rectángulo 12"/>
          <p:cNvSpPr/>
          <p:nvPr/>
        </p:nvSpPr>
        <p:spPr>
          <a:xfrm>
            <a:off x="1651152" y="3597608"/>
            <a:ext cx="7317004" cy="562707"/>
          </a:xfrm>
          <a:prstGeom prst="rect">
            <a:avLst/>
          </a:prstGeom>
          <a:solidFill>
            <a:srgbClr val="F38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CuadroTexto 13">
            <a:extLst>
              <a:ext uri="{FF2B5EF4-FFF2-40B4-BE49-F238E27FC236}">
                <a16:creationId xmlns:a16="http://schemas.microsoft.com/office/drawing/2014/main" id="{CCA39F6E-F3D7-5642-A1DB-9AB05A4D33C5}"/>
              </a:ext>
            </a:extLst>
          </p:cNvPr>
          <p:cNvSpPr txBox="1"/>
          <p:nvPr/>
        </p:nvSpPr>
        <p:spPr>
          <a:xfrm>
            <a:off x="1791827" y="3678906"/>
            <a:ext cx="7176328" cy="400110"/>
          </a:xfrm>
          <a:prstGeom prst="rect">
            <a:avLst/>
          </a:prstGeom>
          <a:noFill/>
        </p:spPr>
        <p:txBody>
          <a:bodyPr wrap="square" rtlCol="0">
            <a:spAutoFit/>
          </a:bodyPr>
          <a:lstStyle/>
          <a:p>
            <a:r>
              <a:rPr lang="es-ES_tradnl" sz="2000" b="1" dirty="0">
                <a:solidFill>
                  <a:schemeClr val="bg1"/>
                </a:solidFill>
                <a:latin typeface="Rubik" charset="0"/>
                <a:ea typeface="Rubik" charset="0"/>
                <a:cs typeface="Rubik" charset="0"/>
              </a:rPr>
              <a:t>4. Identificación de espacios y mecanismos existentes</a:t>
            </a:r>
          </a:p>
        </p:txBody>
      </p:sp>
      <p:sp>
        <p:nvSpPr>
          <p:cNvPr id="15" name="Rectángulo 14"/>
          <p:cNvSpPr/>
          <p:nvPr/>
        </p:nvSpPr>
        <p:spPr>
          <a:xfrm>
            <a:off x="1651152" y="4326694"/>
            <a:ext cx="7317003" cy="562707"/>
          </a:xfrm>
          <a:prstGeom prst="rect">
            <a:avLst/>
          </a:prstGeom>
          <a:solidFill>
            <a:srgbClr val="F38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CuadroTexto 15">
            <a:extLst>
              <a:ext uri="{FF2B5EF4-FFF2-40B4-BE49-F238E27FC236}">
                <a16:creationId xmlns:a16="http://schemas.microsoft.com/office/drawing/2014/main" id="{CCA39F6E-F3D7-5642-A1DB-9AB05A4D33C5}"/>
              </a:ext>
            </a:extLst>
          </p:cNvPr>
          <p:cNvSpPr txBox="1"/>
          <p:nvPr/>
        </p:nvSpPr>
        <p:spPr>
          <a:xfrm>
            <a:off x="1791826" y="4407992"/>
            <a:ext cx="8172790" cy="400110"/>
          </a:xfrm>
          <a:prstGeom prst="rect">
            <a:avLst/>
          </a:prstGeom>
          <a:noFill/>
        </p:spPr>
        <p:txBody>
          <a:bodyPr wrap="square" rtlCol="0">
            <a:spAutoFit/>
          </a:bodyPr>
          <a:lstStyle/>
          <a:p>
            <a:r>
              <a:rPr lang="es-ES_tradnl" sz="2000" b="1" dirty="0">
                <a:solidFill>
                  <a:schemeClr val="bg1"/>
                </a:solidFill>
                <a:latin typeface="Rubik" charset="0"/>
                <a:ea typeface="Rubik" charset="0"/>
                <a:cs typeface="Rubik" charset="0"/>
              </a:rPr>
              <a:t>5. Validación y retroalimentación con grupos de interés</a:t>
            </a:r>
          </a:p>
        </p:txBody>
      </p:sp>
      <p:sp>
        <p:nvSpPr>
          <p:cNvPr id="17" name="Rectángulo 16"/>
          <p:cNvSpPr/>
          <p:nvPr/>
        </p:nvSpPr>
        <p:spPr>
          <a:xfrm>
            <a:off x="1651151" y="5048861"/>
            <a:ext cx="6620979" cy="562707"/>
          </a:xfrm>
          <a:prstGeom prst="rect">
            <a:avLst/>
          </a:prstGeom>
          <a:solidFill>
            <a:srgbClr val="F38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CuadroTexto 17">
            <a:extLst>
              <a:ext uri="{FF2B5EF4-FFF2-40B4-BE49-F238E27FC236}">
                <a16:creationId xmlns:a16="http://schemas.microsoft.com/office/drawing/2014/main" id="{CCA39F6E-F3D7-5642-A1DB-9AB05A4D33C5}"/>
              </a:ext>
            </a:extLst>
          </p:cNvPr>
          <p:cNvSpPr txBox="1"/>
          <p:nvPr/>
        </p:nvSpPr>
        <p:spPr>
          <a:xfrm>
            <a:off x="1791826" y="5130159"/>
            <a:ext cx="7176328" cy="400110"/>
          </a:xfrm>
          <a:prstGeom prst="rect">
            <a:avLst/>
          </a:prstGeom>
          <a:noFill/>
        </p:spPr>
        <p:txBody>
          <a:bodyPr wrap="square" rtlCol="0">
            <a:spAutoFit/>
          </a:bodyPr>
          <a:lstStyle/>
          <a:p>
            <a:r>
              <a:rPr lang="es-ES_tradnl" sz="2000" b="1" dirty="0">
                <a:solidFill>
                  <a:schemeClr val="bg1"/>
                </a:solidFill>
                <a:latin typeface="Rubik" charset="0"/>
                <a:ea typeface="Rubik" charset="0"/>
                <a:cs typeface="Rubik" charset="0"/>
              </a:rPr>
              <a:t>6. Consulta previa a temas de interés ciudadano</a:t>
            </a:r>
          </a:p>
        </p:txBody>
      </p:sp>
      <p:sp>
        <p:nvSpPr>
          <p:cNvPr id="19" name="Rectángulo 18"/>
          <p:cNvSpPr/>
          <p:nvPr/>
        </p:nvSpPr>
        <p:spPr>
          <a:xfrm>
            <a:off x="1651152" y="5777947"/>
            <a:ext cx="6939956" cy="562707"/>
          </a:xfrm>
          <a:prstGeom prst="rect">
            <a:avLst/>
          </a:prstGeom>
          <a:solidFill>
            <a:srgbClr val="F38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CuadroTexto 19">
            <a:extLst>
              <a:ext uri="{FF2B5EF4-FFF2-40B4-BE49-F238E27FC236}">
                <a16:creationId xmlns:a16="http://schemas.microsoft.com/office/drawing/2014/main" id="{CCA39F6E-F3D7-5642-A1DB-9AB05A4D33C5}"/>
              </a:ext>
            </a:extLst>
          </p:cNvPr>
          <p:cNvSpPr txBox="1"/>
          <p:nvPr/>
        </p:nvSpPr>
        <p:spPr>
          <a:xfrm>
            <a:off x="1791826" y="5858483"/>
            <a:ext cx="7176328" cy="400110"/>
          </a:xfrm>
          <a:prstGeom prst="rect">
            <a:avLst/>
          </a:prstGeom>
          <a:noFill/>
        </p:spPr>
        <p:txBody>
          <a:bodyPr wrap="square" rtlCol="0">
            <a:spAutoFit/>
          </a:bodyPr>
          <a:lstStyle/>
          <a:p>
            <a:r>
              <a:rPr lang="es-ES_tradnl" sz="2000" b="1" dirty="0">
                <a:solidFill>
                  <a:schemeClr val="bg1"/>
                </a:solidFill>
                <a:latin typeface="Rubik" charset="0"/>
                <a:ea typeface="Rubik" charset="0"/>
                <a:cs typeface="Rubik" charset="0"/>
              </a:rPr>
              <a:t>7. Retroalimentación por parte de entes de control</a:t>
            </a:r>
          </a:p>
        </p:txBody>
      </p:sp>
      <p:sp>
        <p:nvSpPr>
          <p:cNvPr id="22" name="CuadroTexto 21">
            <a:extLst>
              <a:ext uri="{FF2B5EF4-FFF2-40B4-BE49-F238E27FC236}">
                <a16:creationId xmlns:a16="http://schemas.microsoft.com/office/drawing/2014/main" id="{F4E228F4-AB01-B544-86EC-C6D685BC237F}"/>
              </a:ext>
            </a:extLst>
          </p:cNvPr>
          <p:cNvSpPr txBox="1"/>
          <p:nvPr/>
        </p:nvSpPr>
        <p:spPr>
          <a:xfrm>
            <a:off x="1651151" y="385386"/>
            <a:ext cx="2130711" cy="769441"/>
          </a:xfrm>
          <a:prstGeom prst="rect">
            <a:avLst/>
          </a:prstGeom>
          <a:noFill/>
        </p:spPr>
        <p:txBody>
          <a:bodyPr wrap="none" rtlCol="0">
            <a:spAutoFit/>
          </a:bodyPr>
          <a:lstStyle/>
          <a:p>
            <a:pPr algn="ctr"/>
            <a:r>
              <a:rPr lang="es-ES_tradnl" sz="4400" b="1" dirty="0">
                <a:solidFill>
                  <a:srgbClr val="F38B1C"/>
                </a:solidFill>
                <a:latin typeface="Rubik" pitchFamily="2" charset="-79"/>
                <a:cs typeface="Rubik" pitchFamily="2" charset="-79"/>
              </a:rPr>
              <a:t>Diseño</a:t>
            </a:r>
          </a:p>
        </p:txBody>
      </p:sp>
    </p:spTree>
    <p:extLst>
      <p:ext uri="{BB962C8B-B14F-4D97-AF65-F5344CB8AC3E}">
        <p14:creationId xmlns:p14="http://schemas.microsoft.com/office/powerpoint/2010/main" val="986875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5FB0717-AF3C-0B45-A06D-71AC1F1905F9}"/>
              </a:ext>
            </a:extLst>
          </p:cNvPr>
          <p:cNvPicPr>
            <a:picLocks noChangeAspect="1"/>
          </p:cNvPicPr>
          <p:nvPr/>
        </p:nvPicPr>
        <p:blipFill>
          <a:blip r:embed="rId2"/>
          <a:stretch>
            <a:fillRect/>
          </a:stretch>
        </p:blipFill>
        <p:spPr>
          <a:xfrm>
            <a:off x="10211340" y="5655780"/>
            <a:ext cx="1574800" cy="847969"/>
          </a:xfrm>
          <a:prstGeom prst="rect">
            <a:avLst/>
          </a:prstGeom>
        </p:spPr>
      </p:pic>
      <p:sp>
        <p:nvSpPr>
          <p:cNvPr id="7" name="Rectángulo 6"/>
          <p:cNvSpPr/>
          <p:nvPr/>
        </p:nvSpPr>
        <p:spPr>
          <a:xfrm>
            <a:off x="1651153" y="1730020"/>
            <a:ext cx="5664048" cy="562707"/>
          </a:xfrm>
          <a:prstGeom prst="rect">
            <a:avLst/>
          </a:prstGeom>
          <a:solidFill>
            <a:srgbClr val="F38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CuadroTexto 7">
            <a:extLst>
              <a:ext uri="{FF2B5EF4-FFF2-40B4-BE49-F238E27FC236}">
                <a16:creationId xmlns:a16="http://schemas.microsoft.com/office/drawing/2014/main" id="{CCA39F6E-F3D7-5642-A1DB-9AB05A4D33C5}"/>
              </a:ext>
            </a:extLst>
          </p:cNvPr>
          <p:cNvSpPr txBox="1"/>
          <p:nvPr/>
        </p:nvSpPr>
        <p:spPr>
          <a:xfrm>
            <a:off x="1791829" y="1787872"/>
            <a:ext cx="9239588" cy="400110"/>
          </a:xfrm>
          <a:prstGeom prst="rect">
            <a:avLst/>
          </a:prstGeom>
          <a:noFill/>
        </p:spPr>
        <p:txBody>
          <a:bodyPr wrap="square" rtlCol="0">
            <a:spAutoFit/>
          </a:bodyPr>
          <a:lstStyle/>
          <a:p>
            <a:r>
              <a:rPr lang="es-ES_tradnl" sz="2000" b="1" dirty="0">
                <a:solidFill>
                  <a:schemeClr val="bg1"/>
                </a:solidFill>
                <a:latin typeface="Rubik" charset="0"/>
                <a:ea typeface="Rubik" charset="0"/>
                <a:cs typeface="Rubik" charset="0"/>
              </a:rPr>
              <a:t>1. Capacitación a grupos y organizaciones</a:t>
            </a:r>
          </a:p>
        </p:txBody>
      </p:sp>
      <p:sp>
        <p:nvSpPr>
          <p:cNvPr id="9" name="Rectángulo 8"/>
          <p:cNvSpPr/>
          <p:nvPr/>
        </p:nvSpPr>
        <p:spPr>
          <a:xfrm>
            <a:off x="1651152" y="2488346"/>
            <a:ext cx="8254849" cy="562707"/>
          </a:xfrm>
          <a:prstGeom prst="rect">
            <a:avLst/>
          </a:prstGeom>
          <a:solidFill>
            <a:srgbClr val="F38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CuadroTexto 9">
            <a:extLst>
              <a:ext uri="{FF2B5EF4-FFF2-40B4-BE49-F238E27FC236}">
                <a16:creationId xmlns:a16="http://schemas.microsoft.com/office/drawing/2014/main" id="{CCA39F6E-F3D7-5642-A1DB-9AB05A4D33C5}"/>
              </a:ext>
            </a:extLst>
          </p:cNvPr>
          <p:cNvSpPr txBox="1"/>
          <p:nvPr/>
        </p:nvSpPr>
        <p:spPr>
          <a:xfrm>
            <a:off x="1791829" y="2569644"/>
            <a:ext cx="8675078" cy="400110"/>
          </a:xfrm>
          <a:prstGeom prst="rect">
            <a:avLst/>
          </a:prstGeom>
          <a:noFill/>
        </p:spPr>
        <p:txBody>
          <a:bodyPr wrap="square" rtlCol="0">
            <a:spAutoFit/>
          </a:bodyPr>
          <a:lstStyle/>
          <a:p>
            <a:r>
              <a:rPr lang="es-ES_tradnl" sz="2000" b="1" dirty="0">
                <a:solidFill>
                  <a:schemeClr val="bg1"/>
                </a:solidFill>
                <a:latin typeface="Rubik" charset="0"/>
                <a:ea typeface="Rubik" charset="0"/>
                <a:cs typeface="Rubik" charset="0"/>
              </a:rPr>
              <a:t>2. Identificación recolección y sistematización de información</a:t>
            </a:r>
          </a:p>
        </p:txBody>
      </p:sp>
      <p:sp>
        <p:nvSpPr>
          <p:cNvPr id="11" name="Rectángulo 10"/>
          <p:cNvSpPr/>
          <p:nvPr/>
        </p:nvSpPr>
        <p:spPr>
          <a:xfrm>
            <a:off x="1651153" y="3210513"/>
            <a:ext cx="5980571" cy="562707"/>
          </a:xfrm>
          <a:prstGeom prst="rect">
            <a:avLst/>
          </a:prstGeom>
          <a:solidFill>
            <a:srgbClr val="F38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CuadroTexto 11">
            <a:extLst>
              <a:ext uri="{FF2B5EF4-FFF2-40B4-BE49-F238E27FC236}">
                <a16:creationId xmlns:a16="http://schemas.microsoft.com/office/drawing/2014/main" id="{CCA39F6E-F3D7-5642-A1DB-9AB05A4D33C5}"/>
              </a:ext>
            </a:extLst>
          </p:cNvPr>
          <p:cNvSpPr txBox="1"/>
          <p:nvPr/>
        </p:nvSpPr>
        <p:spPr>
          <a:xfrm>
            <a:off x="1791829" y="3291811"/>
            <a:ext cx="7492850" cy="400110"/>
          </a:xfrm>
          <a:prstGeom prst="rect">
            <a:avLst/>
          </a:prstGeom>
          <a:noFill/>
        </p:spPr>
        <p:txBody>
          <a:bodyPr wrap="square" rtlCol="0">
            <a:spAutoFit/>
          </a:bodyPr>
          <a:lstStyle/>
          <a:p>
            <a:r>
              <a:rPr lang="es-ES_tradnl" sz="2000" b="1" dirty="0">
                <a:solidFill>
                  <a:schemeClr val="bg1"/>
                </a:solidFill>
                <a:latin typeface="Rubik" charset="0"/>
                <a:ea typeface="Rubik" charset="0"/>
                <a:cs typeface="Rubik" charset="0"/>
              </a:rPr>
              <a:t>3. Fortalecimiento de la petición de cuentas</a:t>
            </a:r>
          </a:p>
        </p:txBody>
      </p:sp>
      <p:sp>
        <p:nvSpPr>
          <p:cNvPr id="13" name="Rectángulo 12"/>
          <p:cNvSpPr/>
          <p:nvPr/>
        </p:nvSpPr>
        <p:spPr>
          <a:xfrm>
            <a:off x="1651153" y="3968838"/>
            <a:ext cx="7809372" cy="562707"/>
          </a:xfrm>
          <a:prstGeom prst="rect">
            <a:avLst/>
          </a:prstGeom>
          <a:solidFill>
            <a:srgbClr val="F38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CuadroTexto 13">
            <a:extLst>
              <a:ext uri="{FF2B5EF4-FFF2-40B4-BE49-F238E27FC236}">
                <a16:creationId xmlns:a16="http://schemas.microsoft.com/office/drawing/2014/main" id="{CCA39F6E-F3D7-5642-A1DB-9AB05A4D33C5}"/>
              </a:ext>
            </a:extLst>
          </p:cNvPr>
          <p:cNvSpPr txBox="1"/>
          <p:nvPr/>
        </p:nvSpPr>
        <p:spPr>
          <a:xfrm>
            <a:off x="1791827" y="4050136"/>
            <a:ext cx="8675079" cy="400110"/>
          </a:xfrm>
          <a:prstGeom prst="rect">
            <a:avLst/>
          </a:prstGeom>
          <a:noFill/>
        </p:spPr>
        <p:txBody>
          <a:bodyPr wrap="square" rtlCol="0">
            <a:spAutoFit/>
          </a:bodyPr>
          <a:lstStyle/>
          <a:p>
            <a:r>
              <a:rPr lang="es-ES_tradnl" sz="2000" b="1" dirty="0">
                <a:solidFill>
                  <a:schemeClr val="bg1"/>
                </a:solidFill>
                <a:latin typeface="Rubik" charset="0"/>
                <a:ea typeface="Rubik" charset="0"/>
                <a:cs typeface="Rubik" charset="0"/>
              </a:rPr>
              <a:t>4. Definición esquema a seguimiento de compromisos: SSE</a:t>
            </a:r>
          </a:p>
        </p:txBody>
      </p:sp>
      <p:sp>
        <p:nvSpPr>
          <p:cNvPr id="15" name="Rectángulo 14"/>
          <p:cNvSpPr/>
          <p:nvPr/>
        </p:nvSpPr>
        <p:spPr>
          <a:xfrm>
            <a:off x="1651153" y="4697924"/>
            <a:ext cx="8442417" cy="562707"/>
          </a:xfrm>
          <a:prstGeom prst="rect">
            <a:avLst/>
          </a:prstGeom>
          <a:solidFill>
            <a:srgbClr val="F38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CuadroTexto 15">
            <a:extLst>
              <a:ext uri="{FF2B5EF4-FFF2-40B4-BE49-F238E27FC236}">
                <a16:creationId xmlns:a16="http://schemas.microsoft.com/office/drawing/2014/main" id="{CCA39F6E-F3D7-5642-A1DB-9AB05A4D33C5}"/>
              </a:ext>
            </a:extLst>
          </p:cNvPr>
          <p:cNvSpPr txBox="1"/>
          <p:nvPr/>
        </p:nvSpPr>
        <p:spPr>
          <a:xfrm>
            <a:off x="1791827" y="4755776"/>
            <a:ext cx="9059280" cy="400110"/>
          </a:xfrm>
          <a:prstGeom prst="rect">
            <a:avLst/>
          </a:prstGeom>
          <a:noFill/>
        </p:spPr>
        <p:txBody>
          <a:bodyPr wrap="square" rtlCol="0">
            <a:spAutoFit/>
          </a:bodyPr>
          <a:lstStyle/>
          <a:p>
            <a:r>
              <a:rPr lang="es-ES_tradnl" sz="2000" b="1" dirty="0">
                <a:solidFill>
                  <a:schemeClr val="bg1"/>
                </a:solidFill>
                <a:latin typeface="Rubik" charset="0"/>
                <a:ea typeface="Rubik" charset="0"/>
                <a:cs typeface="Rubik" charset="0"/>
              </a:rPr>
              <a:t>5. Establecimiento de estrategia de movilización y convocatoria</a:t>
            </a:r>
          </a:p>
        </p:txBody>
      </p:sp>
      <p:sp>
        <p:nvSpPr>
          <p:cNvPr id="17" name="CuadroTexto 16">
            <a:extLst>
              <a:ext uri="{FF2B5EF4-FFF2-40B4-BE49-F238E27FC236}">
                <a16:creationId xmlns:a16="http://schemas.microsoft.com/office/drawing/2014/main" id="{625C5D42-7B69-2F49-B704-D7CEA7C58C81}"/>
              </a:ext>
            </a:extLst>
          </p:cNvPr>
          <p:cNvSpPr txBox="1"/>
          <p:nvPr/>
        </p:nvSpPr>
        <p:spPr>
          <a:xfrm>
            <a:off x="1506868" y="422355"/>
            <a:ext cx="3672800" cy="769441"/>
          </a:xfrm>
          <a:prstGeom prst="rect">
            <a:avLst/>
          </a:prstGeom>
          <a:noFill/>
        </p:spPr>
        <p:txBody>
          <a:bodyPr wrap="none" rtlCol="0">
            <a:spAutoFit/>
          </a:bodyPr>
          <a:lstStyle/>
          <a:p>
            <a:pPr algn="ctr"/>
            <a:r>
              <a:rPr lang="es-ES_tradnl" sz="4400" b="1" dirty="0">
                <a:solidFill>
                  <a:srgbClr val="F38B1C"/>
                </a:solidFill>
                <a:latin typeface="Rubik" pitchFamily="2" charset="-79"/>
                <a:cs typeface="Rubik" pitchFamily="2" charset="-79"/>
              </a:rPr>
              <a:t>Preparación</a:t>
            </a:r>
          </a:p>
        </p:txBody>
      </p:sp>
    </p:spTree>
    <p:extLst>
      <p:ext uri="{BB962C8B-B14F-4D97-AF65-F5344CB8AC3E}">
        <p14:creationId xmlns:p14="http://schemas.microsoft.com/office/powerpoint/2010/main" val="244237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5FB0717-AF3C-0B45-A06D-71AC1F1905F9}"/>
              </a:ext>
            </a:extLst>
          </p:cNvPr>
          <p:cNvPicPr>
            <a:picLocks noChangeAspect="1"/>
          </p:cNvPicPr>
          <p:nvPr/>
        </p:nvPicPr>
        <p:blipFill>
          <a:blip r:embed="rId2"/>
          <a:stretch>
            <a:fillRect/>
          </a:stretch>
        </p:blipFill>
        <p:spPr>
          <a:xfrm>
            <a:off x="10211340" y="5655780"/>
            <a:ext cx="1574800" cy="847969"/>
          </a:xfrm>
          <a:prstGeom prst="rect">
            <a:avLst/>
          </a:prstGeom>
        </p:spPr>
      </p:pic>
      <p:sp>
        <p:nvSpPr>
          <p:cNvPr id="7" name="Rectángulo 6"/>
          <p:cNvSpPr/>
          <p:nvPr/>
        </p:nvSpPr>
        <p:spPr>
          <a:xfrm>
            <a:off x="1651152" y="1987163"/>
            <a:ext cx="4210386" cy="562707"/>
          </a:xfrm>
          <a:prstGeom prst="rect">
            <a:avLst/>
          </a:prstGeom>
          <a:solidFill>
            <a:srgbClr val="F38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CuadroTexto 7">
            <a:extLst>
              <a:ext uri="{FF2B5EF4-FFF2-40B4-BE49-F238E27FC236}">
                <a16:creationId xmlns:a16="http://schemas.microsoft.com/office/drawing/2014/main" id="{CCA39F6E-F3D7-5642-A1DB-9AB05A4D33C5}"/>
              </a:ext>
            </a:extLst>
          </p:cNvPr>
          <p:cNvSpPr txBox="1"/>
          <p:nvPr/>
        </p:nvSpPr>
        <p:spPr>
          <a:xfrm>
            <a:off x="1791828" y="2045015"/>
            <a:ext cx="9239588" cy="400110"/>
          </a:xfrm>
          <a:prstGeom prst="rect">
            <a:avLst/>
          </a:prstGeom>
          <a:noFill/>
        </p:spPr>
        <p:txBody>
          <a:bodyPr wrap="square" rtlCol="0">
            <a:spAutoFit/>
          </a:bodyPr>
          <a:lstStyle/>
          <a:p>
            <a:r>
              <a:rPr lang="es-ES_tradnl" sz="2000" b="1" dirty="0">
                <a:solidFill>
                  <a:schemeClr val="bg1"/>
                </a:solidFill>
                <a:latin typeface="Rubik" charset="0"/>
                <a:ea typeface="Rubik" charset="0"/>
                <a:cs typeface="Rubik" charset="0"/>
              </a:rPr>
              <a:t>1. Ejecución del plan de acción</a:t>
            </a:r>
          </a:p>
        </p:txBody>
      </p:sp>
      <p:sp>
        <p:nvSpPr>
          <p:cNvPr id="9" name="Rectángulo 8"/>
          <p:cNvSpPr/>
          <p:nvPr/>
        </p:nvSpPr>
        <p:spPr>
          <a:xfrm>
            <a:off x="1651151" y="2745489"/>
            <a:ext cx="4773095" cy="562707"/>
          </a:xfrm>
          <a:prstGeom prst="rect">
            <a:avLst/>
          </a:prstGeom>
          <a:solidFill>
            <a:srgbClr val="F38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CuadroTexto 9">
            <a:extLst>
              <a:ext uri="{FF2B5EF4-FFF2-40B4-BE49-F238E27FC236}">
                <a16:creationId xmlns:a16="http://schemas.microsoft.com/office/drawing/2014/main" id="{CCA39F6E-F3D7-5642-A1DB-9AB05A4D33C5}"/>
              </a:ext>
            </a:extLst>
          </p:cNvPr>
          <p:cNvSpPr txBox="1"/>
          <p:nvPr/>
        </p:nvSpPr>
        <p:spPr>
          <a:xfrm>
            <a:off x="1791828" y="2826787"/>
            <a:ext cx="8675078" cy="400110"/>
          </a:xfrm>
          <a:prstGeom prst="rect">
            <a:avLst/>
          </a:prstGeom>
          <a:noFill/>
        </p:spPr>
        <p:txBody>
          <a:bodyPr wrap="square" rtlCol="0">
            <a:spAutoFit/>
          </a:bodyPr>
          <a:lstStyle/>
          <a:p>
            <a:r>
              <a:rPr lang="es-ES_tradnl" sz="2000" b="1" dirty="0">
                <a:solidFill>
                  <a:schemeClr val="bg1"/>
                </a:solidFill>
                <a:latin typeface="Rubik" charset="0"/>
                <a:ea typeface="Rubik" charset="0"/>
                <a:cs typeface="Rubik" charset="0"/>
              </a:rPr>
              <a:t>2. Desarrollo de espacios de diálogo</a:t>
            </a:r>
          </a:p>
        </p:txBody>
      </p:sp>
      <p:sp>
        <p:nvSpPr>
          <p:cNvPr id="11" name="Rectángulo 10"/>
          <p:cNvSpPr/>
          <p:nvPr/>
        </p:nvSpPr>
        <p:spPr>
          <a:xfrm>
            <a:off x="1651152" y="3467656"/>
            <a:ext cx="6789463" cy="562707"/>
          </a:xfrm>
          <a:prstGeom prst="rect">
            <a:avLst/>
          </a:prstGeom>
          <a:solidFill>
            <a:srgbClr val="F38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CuadroTexto 11">
            <a:extLst>
              <a:ext uri="{FF2B5EF4-FFF2-40B4-BE49-F238E27FC236}">
                <a16:creationId xmlns:a16="http://schemas.microsoft.com/office/drawing/2014/main" id="{CCA39F6E-F3D7-5642-A1DB-9AB05A4D33C5}"/>
              </a:ext>
            </a:extLst>
          </p:cNvPr>
          <p:cNvSpPr txBox="1"/>
          <p:nvPr/>
        </p:nvSpPr>
        <p:spPr>
          <a:xfrm>
            <a:off x="1791828" y="3548954"/>
            <a:ext cx="7492850" cy="400110"/>
          </a:xfrm>
          <a:prstGeom prst="rect">
            <a:avLst/>
          </a:prstGeom>
          <a:noFill/>
        </p:spPr>
        <p:txBody>
          <a:bodyPr wrap="square" rtlCol="0">
            <a:spAutoFit/>
          </a:bodyPr>
          <a:lstStyle/>
          <a:p>
            <a:r>
              <a:rPr lang="es-ES_tradnl" sz="2000" b="1" dirty="0">
                <a:solidFill>
                  <a:schemeClr val="bg1"/>
                </a:solidFill>
                <a:latin typeface="Rubik" charset="0"/>
                <a:ea typeface="Rubik" charset="0"/>
                <a:cs typeface="Rubik" charset="0"/>
              </a:rPr>
              <a:t>3. Disposición de información pública-institucional</a:t>
            </a:r>
          </a:p>
        </p:txBody>
      </p:sp>
      <p:sp>
        <p:nvSpPr>
          <p:cNvPr id="13" name="Rectángulo 12"/>
          <p:cNvSpPr/>
          <p:nvPr/>
        </p:nvSpPr>
        <p:spPr>
          <a:xfrm>
            <a:off x="1651152" y="4225981"/>
            <a:ext cx="3483556" cy="562707"/>
          </a:xfrm>
          <a:prstGeom prst="rect">
            <a:avLst/>
          </a:prstGeom>
          <a:solidFill>
            <a:srgbClr val="F38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CuadroTexto 13">
            <a:extLst>
              <a:ext uri="{FF2B5EF4-FFF2-40B4-BE49-F238E27FC236}">
                <a16:creationId xmlns:a16="http://schemas.microsoft.com/office/drawing/2014/main" id="{CCA39F6E-F3D7-5642-A1DB-9AB05A4D33C5}"/>
              </a:ext>
            </a:extLst>
          </p:cNvPr>
          <p:cNvSpPr txBox="1"/>
          <p:nvPr/>
        </p:nvSpPr>
        <p:spPr>
          <a:xfrm>
            <a:off x="1791826" y="4307279"/>
            <a:ext cx="8675079" cy="400110"/>
          </a:xfrm>
          <a:prstGeom prst="rect">
            <a:avLst/>
          </a:prstGeom>
          <a:noFill/>
        </p:spPr>
        <p:txBody>
          <a:bodyPr wrap="square" rtlCol="0">
            <a:spAutoFit/>
          </a:bodyPr>
          <a:lstStyle/>
          <a:p>
            <a:r>
              <a:rPr lang="es-ES_tradnl" sz="2000" b="1" dirty="0">
                <a:solidFill>
                  <a:schemeClr val="bg1"/>
                </a:solidFill>
                <a:latin typeface="Rubik" charset="0"/>
                <a:ea typeface="Rubik" charset="0"/>
                <a:cs typeface="Rubik" charset="0"/>
              </a:rPr>
              <a:t>4. Evaluación ciudadana</a:t>
            </a:r>
          </a:p>
        </p:txBody>
      </p:sp>
      <p:sp>
        <p:nvSpPr>
          <p:cNvPr id="15" name="CuadroTexto 14">
            <a:extLst>
              <a:ext uri="{FF2B5EF4-FFF2-40B4-BE49-F238E27FC236}">
                <a16:creationId xmlns:a16="http://schemas.microsoft.com/office/drawing/2014/main" id="{8D54087B-6DD6-F04E-B0EE-F4527D7B8B48}"/>
              </a:ext>
            </a:extLst>
          </p:cNvPr>
          <p:cNvSpPr txBox="1"/>
          <p:nvPr/>
        </p:nvSpPr>
        <p:spPr>
          <a:xfrm>
            <a:off x="1488919" y="521096"/>
            <a:ext cx="2978701" cy="769441"/>
          </a:xfrm>
          <a:prstGeom prst="rect">
            <a:avLst/>
          </a:prstGeom>
          <a:noFill/>
        </p:spPr>
        <p:txBody>
          <a:bodyPr wrap="none" rtlCol="0">
            <a:spAutoFit/>
          </a:bodyPr>
          <a:lstStyle/>
          <a:p>
            <a:pPr algn="ctr"/>
            <a:r>
              <a:rPr lang="es-ES_tradnl" sz="4400" b="1" dirty="0">
                <a:solidFill>
                  <a:srgbClr val="F38B1C"/>
                </a:solidFill>
                <a:latin typeface="Rubik" pitchFamily="2" charset="-79"/>
                <a:cs typeface="Rubik" pitchFamily="2" charset="-79"/>
              </a:rPr>
              <a:t>Ejecución</a:t>
            </a:r>
          </a:p>
        </p:txBody>
      </p:sp>
    </p:spTree>
    <p:extLst>
      <p:ext uri="{BB962C8B-B14F-4D97-AF65-F5344CB8AC3E}">
        <p14:creationId xmlns:p14="http://schemas.microsoft.com/office/powerpoint/2010/main" val="1474314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5FB0717-AF3C-0B45-A06D-71AC1F1905F9}"/>
              </a:ext>
            </a:extLst>
          </p:cNvPr>
          <p:cNvPicPr>
            <a:picLocks noChangeAspect="1"/>
          </p:cNvPicPr>
          <p:nvPr/>
        </p:nvPicPr>
        <p:blipFill>
          <a:blip r:embed="rId2"/>
          <a:stretch>
            <a:fillRect/>
          </a:stretch>
        </p:blipFill>
        <p:spPr>
          <a:xfrm>
            <a:off x="10211340" y="5655780"/>
            <a:ext cx="1574800" cy="847969"/>
          </a:xfrm>
          <a:prstGeom prst="rect">
            <a:avLst/>
          </a:prstGeom>
        </p:spPr>
      </p:pic>
      <p:sp>
        <p:nvSpPr>
          <p:cNvPr id="7" name="Rectángulo 6"/>
          <p:cNvSpPr/>
          <p:nvPr/>
        </p:nvSpPr>
        <p:spPr>
          <a:xfrm>
            <a:off x="1651151" y="1895340"/>
            <a:ext cx="5746111" cy="562707"/>
          </a:xfrm>
          <a:prstGeom prst="rect">
            <a:avLst/>
          </a:prstGeom>
          <a:solidFill>
            <a:srgbClr val="F38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CuadroTexto 7">
            <a:extLst>
              <a:ext uri="{FF2B5EF4-FFF2-40B4-BE49-F238E27FC236}">
                <a16:creationId xmlns:a16="http://schemas.microsoft.com/office/drawing/2014/main" id="{CCA39F6E-F3D7-5642-A1DB-9AB05A4D33C5}"/>
              </a:ext>
            </a:extLst>
          </p:cNvPr>
          <p:cNvSpPr txBox="1"/>
          <p:nvPr/>
        </p:nvSpPr>
        <p:spPr>
          <a:xfrm>
            <a:off x="1791828" y="1953192"/>
            <a:ext cx="9239588" cy="400110"/>
          </a:xfrm>
          <a:prstGeom prst="rect">
            <a:avLst/>
          </a:prstGeom>
          <a:noFill/>
        </p:spPr>
        <p:txBody>
          <a:bodyPr wrap="square" rtlCol="0">
            <a:spAutoFit/>
          </a:bodyPr>
          <a:lstStyle/>
          <a:p>
            <a:r>
              <a:rPr lang="es-ES_tradnl" sz="2000" b="1" dirty="0">
                <a:solidFill>
                  <a:schemeClr val="bg1"/>
                </a:solidFill>
                <a:latin typeface="Rubik" charset="0"/>
                <a:ea typeface="Rubik" charset="0"/>
                <a:cs typeface="Rubik" charset="0"/>
              </a:rPr>
              <a:t>1. Derivación y seguimiento de PQRSD: SSE</a:t>
            </a:r>
          </a:p>
        </p:txBody>
      </p:sp>
      <p:sp>
        <p:nvSpPr>
          <p:cNvPr id="9" name="Rectángulo 8"/>
          <p:cNvSpPr/>
          <p:nvPr/>
        </p:nvSpPr>
        <p:spPr>
          <a:xfrm>
            <a:off x="1651152" y="2653666"/>
            <a:ext cx="6789464" cy="562707"/>
          </a:xfrm>
          <a:prstGeom prst="rect">
            <a:avLst/>
          </a:prstGeom>
          <a:solidFill>
            <a:srgbClr val="F38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CuadroTexto 9">
            <a:extLst>
              <a:ext uri="{FF2B5EF4-FFF2-40B4-BE49-F238E27FC236}">
                <a16:creationId xmlns:a16="http://schemas.microsoft.com/office/drawing/2014/main" id="{CCA39F6E-F3D7-5642-A1DB-9AB05A4D33C5}"/>
              </a:ext>
            </a:extLst>
          </p:cNvPr>
          <p:cNvSpPr txBox="1"/>
          <p:nvPr/>
        </p:nvSpPr>
        <p:spPr>
          <a:xfrm>
            <a:off x="1791828" y="2734964"/>
            <a:ext cx="8675078" cy="400110"/>
          </a:xfrm>
          <a:prstGeom prst="rect">
            <a:avLst/>
          </a:prstGeom>
          <a:noFill/>
        </p:spPr>
        <p:txBody>
          <a:bodyPr wrap="square" rtlCol="0">
            <a:spAutoFit/>
          </a:bodyPr>
          <a:lstStyle/>
          <a:p>
            <a:r>
              <a:rPr lang="es-ES_tradnl" sz="2000" b="1" dirty="0">
                <a:solidFill>
                  <a:schemeClr val="bg1"/>
                </a:solidFill>
                <a:latin typeface="Rubik" charset="0"/>
                <a:ea typeface="Rubik" charset="0"/>
                <a:cs typeface="Rubik" charset="0"/>
              </a:rPr>
              <a:t>2. Análisis de recomendaciones órganos de control</a:t>
            </a:r>
          </a:p>
        </p:txBody>
      </p:sp>
      <p:sp>
        <p:nvSpPr>
          <p:cNvPr id="11" name="Rectángulo 10"/>
          <p:cNvSpPr/>
          <p:nvPr/>
        </p:nvSpPr>
        <p:spPr>
          <a:xfrm>
            <a:off x="1651152" y="3375833"/>
            <a:ext cx="8815753" cy="562707"/>
          </a:xfrm>
          <a:prstGeom prst="rect">
            <a:avLst/>
          </a:prstGeom>
          <a:solidFill>
            <a:srgbClr val="F38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CuadroTexto 11">
            <a:extLst>
              <a:ext uri="{FF2B5EF4-FFF2-40B4-BE49-F238E27FC236}">
                <a16:creationId xmlns:a16="http://schemas.microsoft.com/office/drawing/2014/main" id="{CCA39F6E-F3D7-5642-A1DB-9AB05A4D33C5}"/>
              </a:ext>
            </a:extLst>
          </p:cNvPr>
          <p:cNvSpPr txBox="1"/>
          <p:nvPr/>
        </p:nvSpPr>
        <p:spPr>
          <a:xfrm>
            <a:off x="1791828" y="3457130"/>
            <a:ext cx="9446786" cy="400110"/>
          </a:xfrm>
          <a:prstGeom prst="rect">
            <a:avLst/>
          </a:prstGeom>
          <a:noFill/>
        </p:spPr>
        <p:txBody>
          <a:bodyPr wrap="square" rtlCol="0">
            <a:spAutoFit/>
          </a:bodyPr>
          <a:lstStyle/>
          <a:p>
            <a:r>
              <a:rPr lang="es-ES_tradnl" sz="2000" b="1" dirty="0">
                <a:solidFill>
                  <a:schemeClr val="bg1"/>
                </a:solidFill>
                <a:latin typeface="Rubik" charset="0"/>
                <a:ea typeface="Rubik" charset="0"/>
                <a:cs typeface="Rubik" charset="0"/>
              </a:rPr>
              <a:t>3. Análisis de la implementación de la estrategia interna y externa</a:t>
            </a:r>
          </a:p>
        </p:txBody>
      </p:sp>
      <p:sp>
        <p:nvSpPr>
          <p:cNvPr id="13" name="Rectángulo 12"/>
          <p:cNvSpPr/>
          <p:nvPr/>
        </p:nvSpPr>
        <p:spPr>
          <a:xfrm>
            <a:off x="1651152" y="4134158"/>
            <a:ext cx="8325186" cy="562707"/>
          </a:xfrm>
          <a:prstGeom prst="rect">
            <a:avLst/>
          </a:prstGeom>
          <a:solidFill>
            <a:srgbClr val="F38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CuadroTexto 13">
            <a:extLst>
              <a:ext uri="{FF2B5EF4-FFF2-40B4-BE49-F238E27FC236}">
                <a16:creationId xmlns:a16="http://schemas.microsoft.com/office/drawing/2014/main" id="{CCA39F6E-F3D7-5642-A1DB-9AB05A4D33C5}"/>
              </a:ext>
            </a:extLst>
          </p:cNvPr>
          <p:cNvSpPr txBox="1"/>
          <p:nvPr/>
        </p:nvSpPr>
        <p:spPr>
          <a:xfrm>
            <a:off x="1791826" y="4215456"/>
            <a:ext cx="8675079" cy="400110"/>
          </a:xfrm>
          <a:prstGeom prst="rect">
            <a:avLst/>
          </a:prstGeom>
          <a:noFill/>
        </p:spPr>
        <p:txBody>
          <a:bodyPr wrap="square" rtlCol="0">
            <a:spAutoFit/>
          </a:bodyPr>
          <a:lstStyle/>
          <a:p>
            <a:r>
              <a:rPr lang="es-ES_tradnl" sz="2000" b="1" dirty="0">
                <a:solidFill>
                  <a:schemeClr val="bg1"/>
                </a:solidFill>
                <a:latin typeface="Rubik" charset="0"/>
                <a:ea typeface="Rubik" charset="0"/>
                <a:cs typeface="Rubik" charset="0"/>
              </a:rPr>
              <a:t>4. Evaluación contribución de la RDC en la gestión institucional</a:t>
            </a:r>
          </a:p>
        </p:txBody>
      </p:sp>
      <p:sp>
        <p:nvSpPr>
          <p:cNvPr id="15" name="CuadroTexto 14">
            <a:extLst>
              <a:ext uri="{FF2B5EF4-FFF2-40B4-BE49-F238E27FC236}">
                <a16:creationId xmlns:a16="http://schemas.microsoft.com/office/drawing/2014/main" id="{DC5C3AC8-C037-3249-96D7-CF2146318EEC}"/>
              </a:ext>
            </a:extLst>
          </p:cNvPr>
          <p:cNvSpPr txBox="1"/>
          <p:nvPr/>
        </p:nvSpPr>
        <p:spPr>
          <a:xfrm>
            <a:off x="1446056" y="578948"/>
            <a:ext cx="7520964" cy="769441"/>
          </a:xfrm>
          <a:prstGeom prst="rect">
            <a:avLst/>
          </a:prstGeom>
          <a:noFill/>
        </p:spPr>
        <p:txBody>
          <a:bodyPr wrap="square" rtlCol="0">
            <a:spAutoFit/>
          </a:bodyPr>
          <a:lstStyle/>
          <a:p>
            <a:pPr algn="ctr"/>
            <a:r>
              <a:rPr lang="es-ES_tradnl" sz="4400" b="1" dirty="0">
                <a:solidFill>
                  <a:srgbClr val="F38B1C"/>
                </a:solidFill>
                <a:latin typeface="Rubik" pitchFamily="2" charset="-79"/>
                <a:cs typeface="Rubik" pitchFamily="2" charset="-79"/>
              </a:rPr>
              <a:t>Seguimiento y evaluación</a:t>
            </a:r>
          </a:p>
        </p:txBody>
      </p:sp>
    </p:spTree>
    <p:extLst>
      <p:ext uri="{BB962C8B-B14F-4D97-AF65-F5344CB8AC3E}">
        <p14:creationId xmlns:p14="http://schemas.microsoft.com/office/powerpoint/2010/main" val="438334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737DA86-57DE-405D-826D-A7F0D7665D47}"/>
              </a:ext>
            </a:extLst>
          </p:cNvPr>
          <p:cNvPicPr>
            <a:picLocks noChangeAspect="1"/>
          </p:cNvPicPr>
          <p:nvPr/>
        </p:nvPicPr>
        <p:blipFill>
          <a:blip r:embed="rId2"/>
          <a:stretch>
            <a:fillRect/>
          </a:stretch>
        </p:blipFill>
        <p:spPr>
          <a:xfrm>
            <a:off x="0" y="0"/>
            <a:ext cx="12192000" cy="6858000"/>
          </a:xfrm>
          <a:prstGeom prst="rect">
            <a:avLst/>
          </a:prstGeom>
        </p:spPr>
      </p:pic>
      <p:pic>
        <p:nvPicPr>
          <p:cNvPr id="5" name="Imagen 4">
            <a:extLst>
              <a:ext uri="{FF2B5EF4-FFF2-40B4-BE49-F238E27FC236}">
                <a16:creationId xmlns:a16="http://schemas.microsoft.com/office/drawing/2014/main" id="{C5B8E555-BC73-4A38-987E-99FE8E9A113C}"/>
              </a:ext>
            </a:extLst>
          </p:cNvPr>
          <p:cNvPicPr>
            <a:picLocks noChangeAspect="1"/>
          </p:cNvPicPr>
          <p:nvPr/>
        </p:nvPicPr>
        <p:blipFill>
          <a:blip r:embed="rId3"/>
          <a:stretch>
            <a:fillRect/>
          </a:stretch>
        </p:blipFill>
        <p:spPr>
          <a:xfrm>
            <a:off x="4692226" y="4985527"/>
            <a:ext cx="2807548" cy="1872473"/>
          </a:xfrm>
          <a:prstGeom prst="rect">
            <a:avLst/>
          </a:prstGeom>
        </p:spPr>
      </p:pic>
      <p:sp>
        <p:nvSpPr>
          <p:cNvPr id="9" name="CuadroTexto 8">
            <a:extLst>
              <a:ext uri="{FF2B5EF4-FFF2-40B4-BE49-F238E27FC236}">
                <a16:creationId xmlns:a16="http://schemas.microsoft.com/office/drawing/2014/main" id="{35387F86-9241-4C84-A49B-A937E3471A58}"/>
              </a:ext>
            </a:extLst>
          </p:cNvPr>
          <p:cNvSpPr txBox="1"/>
          <p:nvPr/>
        </p:nvSpPr>
        <p:spPr>
          <a:xfrm>
            <a:off x="3510196" y="2644170"/>
            <a:ext cx="5171609" cy="1569660"/>
          </a:xfrm>
          <a:prstGeom prst="rect">
            <a:avLst/>
          </a:prstGeom>
          <a:noFill/>
        </p:spPr>
        <p:txBody>
          <a:bodyPr wrap="none" rtlCol="0">
            <a:spAutoFit/>
          </a:bodyPr>
          <a:lstStyle/>
          <a:p>
            <a:pPr algn="ctr"/>
            <a:r>
              <a:rPr lang="es-CO" sz="9600" b="1" dirty="0">
                <a:solidFill>
                  <a:srgbClr val="F38B1C"/>
                </a:solidFill>
                <a:latin typeface="Rubik Black" panose="02000604000000020004" pitchFamily="2" charset="-79"/>
                <a:cs typeface="Rubik Black" panose="02000604000000020004" pitchFamily="2" charset="-79"/>
              </a:rPr>
              <a:t>Gracias</a:t>
            </a:r>
          </a:p>
        </p:txBody>
      </p:sp>
    </p:spTree>
    <p:extLst>
      <p:ext uri="{BB962C8B-B14F-4D97-AF65-F5344CB8AC3E}">
        <p14:creationId xmlns:p14="http://schemas.microsoft.com/office/powerpoint/2010/main" val="3692013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1DD42684-B7C3-2045-AB8C-967076B6E647}"/>
              </a:ext>
            </a:extLst>
          </p:cNvPr>
          <p:cNvSpPr txBox="1"/>
          <p:nvPr/>
        </p:nvSpPr>
        <p:spPr>
          <a:xfrm>
            <a:off x="2456121" y="-233916"/>
            <a:ext cx="184731" cy="369332"/>
          </a:xfrm>
          <a:prstGeom prst="rect">
            <a:avLst/>
          </a:prstGeom>
          <a:noFill/>
        </p:spPr>
        <p:txBody>
          <a:bodyPr wrap="none" rtlCol="0">
            <a:spAutoFit/>
          </a:bodyPr>
          <a:lstStyle/>
          <a:p>
            <a:endParaRPr lang="es-CO"/>
          </a:p>
        </p:txBody>
      </p:sp>
      <p:sp>
        <p:nvSpPr>
          <p:cNvPr id="11" name="CuadroTexto 10">
            <a:extLst>
              <a:ext uri="{FF2B5EF4-FFF2-40B4-BE49-F238E27FC236}">
                <a16:creationId xmlns:a16="http://schemas.microsoft.com/office/drawing/2014/main" id="{3154B4A0-BC8F-7342-B388-348838574FF6}"/>
              </a:ext>
            </a:extLst>
          </p:cNvPr>
          <p:cNvSpPr txBox="1"/>
          <p:nvPr/>
        </p:nvSpPr>
        <p:spPr>
          <a:xfrm>
            <a:off x="1396676" y="1676435"/>
            <a:ext cx="9302488" cy="1323439"/>
          </a:xfrm>
          <a:prstGeom prst="rect">
            <a:avLst/>
          </a:prstGeom>
          <a:noFill/>
        </p:spPr>
        <p:txBody>
          <a:bodyPr wrap="square" rtlCol="0">
            <a:spAutoFit/>
          </a:bodyPr>
          <a:lstStyle/>
          <a:p>
            <a:r>
              <a:rPr lang="es-ES_tradnl" sz="1600" dirty="0">
                <a:solidFill>
                  <a:schemeClr val="tx1">
                    <a:lumMod val="65000"/>
                    <a:lumOff val="35000"/>
                  </a:schemeClr>
                </a:solidFill>
                <a:latin typeface="Arial" charset="0"/>
                <a:ea typeface="Arial" charset="0"/>
                <a:cs typeface="Arial" charset="0"/>
              </a:rPr>
              <a:t>La Administración Municipal rinde cuentas ante la ciudadanía en el marco del programa de Planeación del Desarrollo Local y Presupuesto Participativo-PDL y PP- , para informar y explicar la gestión realizada, los resultados de sus planes de acción, el avance en las garantías de derecho y los avances y cumplimiento de los Planes de Desarrollo Local de comuna y corregimiento, de la ciudad de Medellín.</a:t>
            </a:r>
          </a:p>
        </p:txBody>
      </p:sp>
      <p:sp>
        <p:nvSpPr>
          <p:cNvPr id="2" name="CuadroTexto 1"/>
          <p:cNvSpPr txBox="1"/>
          <p:nvPr/>
        </p:nvSpPr>
        <p:spPr>
          <a:xfrm>
            <a:off x="6353487" y="3789721"/>
            <a:ext cx="2624446" cy="646331"/>
          </a:xfrm>
          <a:prstGeom prst="rect">
            <a:avLst/>
          </a:prstGeom>
          <a:noFill/>
        </p:spPr>
        <p:txBody>
          <a:bodyPr wrap="square" rtlCol="0">
            <a:spAutoFit/>
          </a:bodyPr>
          <a:lstStyle/>
          <a:p>
            <a:r>
              <a:rPr lang="es-ES_tradnl" b="1">
                <a:solidFill>
                  <a:srgbClr val="F38B1C"/>
                </a:solidFill>
                <a:latin typeface="Rubik" charset="0"/>
                <a:ea typeface="Rubik" charset="0"/>
                <a:cs typeface="Rubik" charset="0"/>
              </a:rPr>
              <a:t>en </a:t>
            </a:r>
            <a:r>
              <a:rPr lang="es-ES_tradnl" b="1" dirty="0">
                <a:solidFill>
                  <a:srgbClr val="F38B1C"/>
                </a:solidFill>
                <a:latin typeface="Rubik" charset="0"/>
                <a:ea typeface="Rubik" charset="0"/>
                <a:cs typeface="Rubik" charset="0"/>
              </a:rPr>
              <a:t>el año</a:t>
            </a:r>
          </a:p>
          <a:p>
            <a:endParaRPr lang="es-ES_tradnl" b="1" dirty="0">
              <a:solidFill>
                <a:srgbClr val="F38B1C"/>
              </a:solidFill>
              <a:latin typeface="Rubik" charset="0"/>
              <a:ea typeface="Rubik" charset="0"/>
              <a:cs typeface="Rubik" charset="0"/>
            </a:endParaRPr>
          </a:p>
        </p:txBody>
      </p:sp>
      <p:sp>
        <p:nvSpPr>
          <p:cNvPr id="3" name="Rectángulo 2"/>
          <p:cNvSpPr/>
          <p:nvPr/>
        </p:nvSpPr>
        <p:spPr>
          <a:xfrm>
            <a:off x="3871261" y="3789721"/>
            <a:ext cx="1282723" cy="369332"/>
          </a:xfrm>
          <a:prstGeom prst="rect">
            <a:avLst/>
          </a:prstGeom>
        </p:spPr>
        <p:txBody>
          <a:bodyPr wrap="none">
            <a:spAutoFit/>
          </a:bodyPr>
          <a:lstStyle/>
          <a:p>
            <a:r>
              <a:rPr lang="es-ES_tradnl" b="1" dirty="0">
                <a:solidFill>
                  <a:srgbClr val="F38B1C"/>
                </a:solidFill>
                <a:latin typeface="Rubik" charset="0"/>
                <a:ea typeface="Rubik" charset="0"/>
                <a:cs typeface="Rubik" charset="0"/>
              </a:rPr>
              <a:t>Al menos </a:t>
            </a:r>
          </a:p>
        </p:txBody>
      </p:sp>
      <p:sp>
        <p:nvSpPr>
          <p:cNvPr id="4" name="CuadroTexto 3"/>
          <p:cNvSpPr txBox="1"/>
          <p:nvPr/>
        </p:nvSpPr>
        <p:spPr>
          <a:xfrm>
            <a:off x="5070764" y="2674031"/>
            <a:ext cx="1223412" cy="1862048"/>
          </a:xfrm>
          <a:prstGeom prst="rect">
            <a:avLst/>
          </a:prstGeom>
          <a:noFill/>
        </p:spPr>
        <p:txBody>
          <a:bodyPr wrap="none" rtlCol="0">
            <a:spAutoFit/>
          </a:bodyPr>
          <a:lstStyle/>
          <a:p>
            <a:r>
              <a:rPr lang="es-ES_tradnl" sz="11500" b="1" dirty="0">
                <a:solidFill>
                  <a:srgbClr val="F38B1C"/>
                </a:solidFill>
                <a:latin typeface="Rubik Black" charset="0"/>
                <a:ea typeface="Rubik Black" charset="0"/>
                <a:cs typeface="Rubik Black" charset="0"/>
              </a:rPr>
              <a:t>2</a:t>
            </a:r>
          </a:p>
        </p:txBody>
      </p:sp>
      <p:sp>
        <p:nvSpPr>
          <p:cNvPr id="5" name="Rectángulo 4"/>
          <p:cNvSpPr/>
          <p:nvPr/>
        </p:nvSpPr>
        <p:spPr>
          <a:xfrm>
            <a:off x="6146598" y="3261480"/>
            <a:ext cx="877163" cy="369332"/>
          </a:xfrm>
          <a:prstGeom prst="rect">
            <a:avLst/>
          </a:prstGeom>
        </p:spPr>
        <p:txBody>
          <a:bodyPr wrap="none">
            <a:spAutoFit/>
          </a:bodyPr>
          <a:lstStyle/>
          <a:p>
            <a:r>
              <a:rPr lang="es-ES_tradnl" b="1" dirty="0">
                <a:solidFill>
                  <a:srgbClr val="F38B1C"/>
                </a:solidFill>
                <a:latin typeface="Rubik" charset="0"/>
                <a:ea typeface="Rubik" charset="0"/>
                <a:cs typeface="Rubik" charset="0"/>
              </a:rPr>
              <a:t>veces</a:t>
            </a:r>
          </a:p>
        </p:txBody>
      </p:sp>
      <p:sp>
        <p:nvSpPr>
          <p:cNvPr id="12" name="CuadroTexto 11">
            <a:extLst>
              <a:ext uri="{FF2B5EF4-FFF2-40B4-BE49-F238E27FC236}">
                <a16:creationId xmlns:a16="http://schemas.microsoft.com/office/drawing/2014/main" id="{3154B4A0-BC8F-7342-B388-348838574FF6}"/>
              </a:ext>
            </a:extLst>
          </p:cNvPr>
          <p:cNvSpPr txBox="1"/>
          <p:nvPr/>
        </p:nvSpPr>
        <p:spPr>
          <a:xfrm>
            <a:off x="1396676" y="4564179"/>
            <a:ext cx="9302488" cy="1323439"/>
          </a:xfrm>
          <a:prstGeom prst="rect">
            <a:avLst/>
          </a:prstGeom>
          <a:noFill/>
        </p:spPr>
        <p:txBody>
          <a:bodyPr wrap="square" rtlCol="0">
            <a:spAutoFit/>
          </a:bodyPr>
          <a:lstStyle/>
          <a:p>
            <a:r>
              <a:rPr lang="es-ES_tradnl" sz="1600" dirty="0">
                <a:solidFill>
                  <a:schemeClr val="tx1">
                    <a:lumMod val="65000"/>
                    <a:lumOff val="35000"/>
                  </a:schemeClr>
                </a:solidFill>
                <a:latin typeface="Arial" charset="0"/>
                <a:ea typeface="Arial" charset="0"/>
                <a:cs typeface="Arial" charset="0"/>
              </a:rPr>
              <a:t>Dando cumplimiento al CONPES 3654 de 2010, el artículo 50 de la ley 1757 de 2015, la Ley 1474 de 2011 (Estatuto Anticorrupción), el Decreto Reglamentario 0697 de 2017 en el artículo 44, lineamientos definidos en el Manual Único de Rendición de Cuentas del Departamento Administrativo de la Función Pública, en el Modelo Integrado de Planeación y Gestión – MIPG y las directrices brindadas por la estrategia RPC de la Alcaldía de Medellín.</a:t>
            </a:r>
          </a:p>
        </p:txBody>
      </p:sp>
      <p:sp>
        <p:nvSpPr>
          <p:cNvPr id="9" name="CuadroTexto 8">
            <a:extLst>
              <a:ext uri="{FF2B5EF4-FFF2-40B4-BE49-F238E27FC236}">
                <a16:creationId xmlns:a16="http://schemas.microsoft.com/office/drawing/2014/main" id="{875806D9-D973-4B43-B6BD-93035832B91C}"/>
              </a:ext>
            </a:extLst>
          </p:cNvPr>
          <p:cNvSpPr txBox="1"/>
          <p:nvPr/>
        </p:nvSpPr>
        <p:spPr>
          <a:xfrm>
            <a:off x="369690" y="212150"/>
            <a:ext cx="11543545" cy="769441"/>
          </a:xfrm>
          <a:prstGeom prst="rect">
            <a:avLst/>
          </a:prstGeom>
          <a:noFill/>
        </p:spPr>
        <p:txBody>
          <a:bodyPr wrap="none" rtlCol="0">
            <a:spAutoFit/>
          </a:bodyPr>
          <a:lstStyle/>
          <a:p>
            <a:pPr algn="ctr"/>
            <a:r>
              <a:rPr lang="es-ES_tradnl" sz="4400" b="1" dirty="0">
                <a:solidFill>
                  <a:srgbClr val="F38B1C"/>
                </a:solidFill>
                <a:latin typeface="Rubik" pitchFamily="2" charset="-79"/>
                <a:cs typeface="Rubik" pitchFamily="2" charset="-79"/>
              </a:rPr>
              <a:t>Rendición Pública de Cuentas PDL y PP</a:t>
            </a:r>
          </a:p>
        </p:txBody>
      </p:sp>
    </p:spTree>
    <p:extLst>
      <p:ext uri="{BB962C8B-B14F-4D97-AF65-F5344CB8AC3E}">
        <p14:creationId xmlns:p14="http://schemas.microsoft.com/office/powerpoint/2010/main" val="1892024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1DD42684-B7C3-2045-AB8C-967076B6E647}"/>
              </a:ext>
            </a:extLst>
          </p:cNvPr>
          <p:cNvSpPr txBox="1"/>
          <p:nvPr/>
        </p:nvSpPr>
        <p:spPr>
          <a:xfrm>
            <a:off x="2456121" y="-233916"/>
            <a:ext cx="184731" cy="369332"/>
          </a:xfrm>
          <a:prstGeom prst="rect">
            <a:avLst/>
          </a:prstGeom>
          <a:noFill/>
        </p:spPr>
        <p:txBody>
          <a:bodyPr wrap="none" rtlCol="0">
            <a:spAutoFit/>
          </a:bodyPr>
          <a:lstStyle/>
          <a:p>
            <a:endParaRPr lang="es-CO"/>
          </a:p>
        </p:txBody>
      </p:sp>
      <p:sp>
        <p:nvSpPr>
          <p:cNvPr id="7" name="CuadroTexto 6">
            <a:extLst>
              <a:ext uri="{FF2B5EF4-FFF2-40B4-BE49-F238E27FC236}">
                <a16:creationId xmlns:a16="http://schemas.microsoft.com/office/drawing/2014/main" id="{E17B76C6-AF68-AC40-AAAF-5AD694B24B9F}"/>
              </a:ext>
            </a:extLst>
          </p:cNvPr>
          <p:cNvSpPr txBox="1"/>
          <p:nvPr/>
        </p:nvSpPr>
        <p:spPr>
          <a:xfrm>
            <a:off x="1639428" y="212150"/>
            <a:ext cx="9352240" cy="1446550"/>
          </a:xfrm>
          <a:prstGeom prst="rect">
            <a:avLst/>
          </a:prstGeom>
          <a:noFill/>
        </p:spPr>
        <p:txBody>
          <a:bodyPr wrap="none" rtlCol="0">
            <a:spAutoFit/>
          </a:bodyPr>
          <a:lstStyle/>
          <a:p>
            <a:pPr algn="ctr"/>
            <a:r>
              <a:rPr lang="es-ES_tradnl" sz="4400" b="1" dirty="0">
                <a:solidFill>
                  <a:srgbClr val="F38B1C"/>
                </a:solidFill>
                <a:latin typeface="Rubik" pitchFamily="2" charset="-79"/>
                <a:cs typeface="Rubik" pitchFamily="2" charset="-79"/>
              </a:rPr>
              <a:t>Elementos y etapas</a:t>
            </a:r>
          </a:p>
          <a:p>
            <a:pPr algn="ctr"/>
            <a:r>
              <a:rPr lang="es-ES_tradnl" sz="4400" b="1" dirty="0">
                <a:solidFill>
                  <a:srgbClr val="F38B1C"/>
                </a:solidFill>
                <a:latin typeface="Rubik" pitchFamily="2" charset="-79"/>
                <a:cs typeface="Rubik" pitchFamily="2" charset="-79"/>
              </a:rPr>
              <a:t>de Rendición Pública de Cuentas</a:t>
            </a:r>
          </a:p>
        </p:txBody>
      </p:sp>
      <p:sp>
        <p:nvSpPr>
          <p:cNvPr id="9" name="CuadroTexto 8">
            <a:extLst>
              <a:ext uri="{FF2B5EF4-FFF2-40B4-BE49-F238E27FC236}">
                <a16:creationId xmlns:a16="http://schemas.microsoft.com/office/drawing/2014/main" id="{3154B4A0-BC8F-7342-B388-348838574FF6}"/>
              </a:ext>
            </a:extLst>
          </p:cNvPr>
          <p:cNvSpPr txBox="1"/>
          <p:nvPr/>
        </p:nvSpPr>
        <p:spPr>
          <a:xfrm>
            <a:off x="3783476" y="5394823"/>
            <a:ext cx="4495285" cy="276999"/>
          </a:xfrm>
          <a:prstGeom prst="rect">
            <a:avLst/>
          </a:prstGeom>
          <a:noFill/>
        </p:spPr>
        <p:txBody>
          <a:bodyPr wrap="square" rtlCol="0">
            <a:spAutoFit/>
          </a:bodyPr>
          <a:lstStyle/>
          <a:p>
            <a:r>
              <a:rPr lang="es-ES_tradnl" sz="1200" dirty="0">
                <a:solidFill>
                  <a:schemeClr val="tx1">
                    <a:lumMod val="50000"/>
                    <a:lumOff val="50000"/>
                  </a:schemeClr>
                </a:solidFill>
                <a:latin typeface="Arial" charset="0"/>
                <a:ea typeface="Arial" charset="0"/>
                <a:cs typeface="Arial" charset="0"/>
              </a:rPr>
              <a:t>Imagen tomada de http://</a:t>
            </a:r>
            <a:r>
              <a:rPr lang="es-ES_tradnl" sz="1200" dirty="0" err="1">
                <a:solidFill>
                  <a:schemeClr val="tx1">
                    <a:lumMod val="50000"/>
                    <a:lumOff val="50000"/>
                  </a:schemeClr>
                </a:solidFill>
                <a:latin typeface="Arial" charset="0"/>
                <a:ea typeface="Arial" charset="0"/>
                <a:cs typeface="Arial" charset="0"/>
              </a:rPr>
              <a:t>www.funcionpublica.gov.co</a:t>
            </a:r>
            <a:r>
              <a:rPr lang="es-ES_tradnl" sz="1200" dirty="0">
                <a:solidFill>
                  <a:schemeClr val="tx1">
                    <a:lumMod val="50000"/>
                    <a:lumOff val="50000"/>
                  </a:schemeClr>
                </a:solidFill>
                <a:latin typeface="Arial" charset="0"/>
                <a:ea typeface="Arial" charset="0"/>
                <a:cs typeface="Arial" charset="0"/>
              </a:rPr>
              <a:t>/web/</a:t>
            </a:r>
            <a:r>
              <a:rPr lang="es-ES_tradnl" sz="1200" dirty="0" err="1">
                <a:solidFill>
                  <a:schemeClr val="tx1">
                    <a:lumMod val="50000"/>
                    <a:lumOff val="50000"/>
                  </a:schemeClr>
                </a:solidFill>
                <a:latin typeface="Arial" charset="0"/>
                <a:ea typeface="Arial" charset="0"/>
                <a:cs typeface="Arial" charset="0"/>
              </a:rPr>
              <a:t>murc</a:t>
            </a:r>
            <a:r>
              <a:rPr lang="es-ES_tradnl" sz="1200" dirty="0">
                <a:solidFill>
                  <a:schemeClr val="tx1">
                    <a:lumMod val="50000"/>
                    <a:lumOff val="50000"/>
                  </a:schemeClr>
                </a:solidFill>
                <a:latin typeface="Arial" charset="0"/>
                <a:ea typeface="Arial" charset="0"/>
                <a:cs typeface="Arial" charset="0"/>
              </a:rPr>
              <a:t>/</a:t>
            </a:r>
          </a:p>
        </p:txBody>
      </p:sp>
      <p:pic>
        <p:nvPicPr>
          <p:cNvPr id="10" name="Imagen 9"/>
          <p:cNvPicPr>
            <a:picLocks noChangeAspect="1"/>
          </p:cNvPicPr>
          <p:nvPr/>
        </p:nvPicPr>
        <p:blipFill>
          <a:blip r:embed="rId3">
            <a:extLst>
              <a:ext uri="{BEBA8EAE-BF5A-486C-A8C5-ECC9F3942E4B}">
                <a14:imgProps xmlns:a14="http://schemas.microsoft.com/office/drawing/2010/main">
                  <a14:imgLayer r:embed="rId4">
                    <a14:imgEffect>
                      <a14:backgroundRemoval t="8208" b="95645" l="9953" r="89929">
                        <a14:foregroundMark x1="39573" y1="9883" x2="50118" y2="6198"/>
                        <a14:foregroundMark x1="50118" y1="6198" x2="52488" y2="36683"/>
                        <a14:foregroundMark x1="52488" y1="36683" x2="63389" y2="39196"/>
                        <a14:foregroundMark x1="63389" y1="39196" x2="72867" y2="31993"/>
                        <a14:foregroundMark x1="72867" y1="31993" x2="78555" y2="45059"/>
                        <a14:foregroundMark x1="78555" y1="45059" x2="60308" y2="62814"/>
                        <a14:foregroundMark x1="60308" y1="62814" x2="68957" y2="90955"/>
                        <a14:foregroundMark x1="68957" y1="90955" x2="57820" y2="93467"/>
                        <a14:foregroundMark x1="57820" y1="93467" x2="53318" y2="79229"/>
                        <a14:foregroundMark x1="53318" y1="79229" x2="43009" y2="73032"/>
                        <a14:foregroundMark x1="43009" y1="73032" x2="37678" y2="85930"/>
                        <a14:foregroundMark x1="37678" y1="85930" x2="29147" y2="95812"/>
                        <a14:foregroundMark x1="29147" y1="95812" x2="24289" y2="89112"/>
                        <a14:foregroundMark x1="38863" y1="91960" x2="49645" y2="94640"/>
                        <a14:foregroundMark x1="49645" y1="94640" x2="52014" y2="93132"/>
                        <a14:foregroundMark x1="72867" y1="73869" x2="76896" y2="59631"/>
                        <a14:foregroundMark x1="76896" y1="59631" x2="76777" y2="59296"/>
                        <a14:foregroundMark x1="57346" y1="17755" x2="67062" y2="23953"/>
                        <a14:foregroundMark x1="67062" y1="23953" x2="67654" y2="27973"/>
                        <a14:foregroundMark x1="23815" y1="28308" x2="31517" y2="16918"/>
                        <a14:foregroundMark x1="31517" y1="16918" x2="34716" y2="16583"/>
                        <a14:foregroundMark x1="18602" y1="76549" x2="14929" y2="61307"/>
                        <a14:foregroundMark x1="14929" y1="61307" x2="16588" y2="56951"/>
                        <a14:foregroundMark x1="45735" y1="27471" x2="45735" y2="38358"/>
                        <a14:foregroundMark x1="57464" y1="49581" x2="64218" y2="48911"/>
                        <a14:foregroundMark x1="53673" y1="66332" x2="56043" y2="74037"/>
                        <a14:foregroundMark x1="33886" y1="75712" x2="36967" y2="67839"/>
                        <a14:foregroundMark x1="28081" y1="45896" x2="34479" y2="47571"/>
                        <a14:foregroundMark x1="35900" y1="60302" x2="37559" y2="58459"/>
                        <a14:foregroundMark x1="36611" y1="58794" x2="37085" y2="58794"/>
                        <a14:foregroundMark x1="39573" y1="54774" x2="40047" y2="55611"/>
                        <a14:foregroundMark x1="43957" y1="40871" x2="44194" y2="40871"/>
                        <a14:foregroundMark x1="51659" y1="56114" x2="51540" y2="56784"/>
                        <a14:foregroundMark x1="46801" y1="46566" x2="52133" y2="56784"/>
                        <a14:foregroundMark x1="40047" y1="56449" x2="44905" y2="44891"/>
                        <a14:foregroundMark x1="18720" y1="40871" x2="19787" y2="41039"/>
                        <a14:foregroundMark x1="31635" y1="26633" x2="30806" y2="24791"/>
                        <a14:foregroundMark x1="33175" y1="23618" x2="31635" y2="30988"/>
                        <a14:foregroundMark x1="33175" y1="23618" x2="34123" y2="32328"/>
                        <a14:foregroundMark x1="34242" y1="23786" x2="36967" y2="35008"/>
                        <a14:foregroundMark x1="28910" y1="30821" x2="28318" y2="30988"/>
                        <a14:foregroundMark x1="52725" y1="31993" x2="63507" y2="31658"/>
                        <a14:foregroundMark x1="63507" y1="31658" x2="63863" y2="31658"/>
                        <a14:foregroundMark x1="58294" y1="23116" x2="58412" y2="29983"/>
                        <a14:foregroundMark x1="52014" y1="30821" x2="62796" y2="30821"/>
                        <a14:foregroundMark x1="62796" y1="30821" x2="64455" y2="31658"/>
                        <a14:foregroundMark x1="52962" y1="32663" x2="63507" y2="31658"/>
                        <a14:foregroundMark x1="68483" y1="40704" x2="69076" y2="44891"/>
                        <a14:foregroundMark x1="65995" y1="60972" x2="68957" y2="60134"/>
                        <a14:foregroundMark x1="65521" y1="61139" x2="67891" y2="65997"/>
                        <a14:foregroundMark x1="66588" y1="56784" x2="70972" y2="62647"/>
                        <a14:foregroundMark x1="67536" y1="58626" x2="71209" y2="63819"/>
                        <a14:foregroundMark x1="66588" y1="61809" x2="67654" y2="67504"/>
                        <a14:foregroundMark x1="65521" y1="61642" x2="65877" y2="66332"/>
                        <a14:foregroundMark x1="67773" y1="57286" x2="73341" y2="63819"/>
                        <a14:foregroundMark x1="68839" y1="63317" x2="70024" y2="66332"/>
                        <a14:foregroundMark x1="66469" y1="64657" x2="66943" y2="67504"/>
                        <a14:foregroundMark x1="67536" y1="66332" x2="70024" y2="67504"/>
                        <a14:foregroundMark x1="68957" y1="67672" x2="72156" y2="64322"/>
                        <a14:foregroundMark x1="38744" y1="80067" x2="48934" y2="86097"/>
                        <a14:foregroundMark x1="48934" y1="86097" x2="42062" y2="73534"/>
                        <a14:foregroundMark x1="42062" y1="73534" x2="38270" y2="79062"/>
                        <a14:foregroundMark x1="37559" y1="87102" x2="50711" y2="87102"/>
                        <a14:foregroundMark x1="50711" y1="87102" x2="56635" y2="85260"/>
                        <a14:foregroundMark x1="54621" y1="84925" x2="49289" y2="76717"/>
                        <a14:foregroundMark x1="55095" y1="88275" x2="63744" y2="77889"/>
                        <a14:foregroundMark x1="63744" y1="77889" x2="64218" y2="76884"/>
                        <a14:foregroundMark x1="64336" y1="77387" x2="69905" y2="53601"/>
                        <a14:foregroundMark x1="72275" y1="51591" x2="71327" y2="36181"/>
                        <a14:foregroundMark x1="71327" y1="36181" x2="68128" y2="32328"/>
                        <a14:foregroundMark x1="70735" y1="53936" x2="65403" y2="38861"/>
                        <a14:foregroundMark x1="65047" y1="39866" x2="50592" y2="22781"/>
                        <a14:foregroundMark x1="68365" y1="34506" x2="60071" y2="23618"/>
                        <a14:foregroundMark x1="60071" y1="23618" x2="53791" y2="19430"/>
                        <a14:foregroundMark x1="50948" y1="17923" x2="38744" y2="16080"/>
                        <a14:foregroundMark x1="38744" y1="16080" x2="50118" y2="14405"/>
                        <a14:foregroundMark x1="50118" y1="14405" x2="52014" y2="20603"/>
                        <a14:foregroundMark x1="49763" y1="25461" x2="40758" y2="23451"/>
                        <a14:foregroundMark x1="49171" y1="8208" x2="40640" y2="15745"/>
                        <a14:foregroundMark x1="18602" y1="52764" x2="18365" y2="69012"/>
                        <a14:foregroundMark x1="18365" y1="69012" x2="23934" y2="75879"/>
                        <a14:foregroundMark x1="47749" y1="60469" x2="58649" y2="61977"/>
                        <a14:foregroundMark x1="58649" y1="61977" x2="58649" y2="61809"/>
                        <a14:foregroundMark x1="31043" y1="58961" x2="42062" y2="51089"/>
                        <a14:foregroundMark x1="42062" y1="51089" x2="44668" y2="47404"/>
                      </a14:backgroundRemoval>
                    </a14:imgEffect>
                  </a14:imgLayer>
                </a14:imgProps>
              </a:ext>
            </a:extLst>
          </a:blip>
          <a:stretch>
            <a:fillRect/>
          </a:stretch>
        </p:blipFill>
        <p:spPr>
          <a:xfrm>
            <a:off x="3694798" y="1687270"/>
            <a:ext cx="5241500" cy="3707553"/>
          </a:xfrm>
          <a:prstGeom prst="rect">
            <a:avLst/>
          </a:prstGeom>
        </p:spPr>
      </p:pic>
    </p:spTree>
    <p:extLst>
      <p:ext uri="{BB962C8B-B14F-4D97-AF65-F5344CB8AC3E}">
        <p14:creationId xmlns:p14="http://schemas.microsoft.com/office/powerpoint/2010/main" val="2115331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FFB05834-75E1-4C48-87EE-271554DCDA8F}"/>
              </a:ext>
            </a:extLst>
          </p:cNvPr>
          <p:cNvSpPr txBox="1"/>
          <p:nvPr/>
        </p:nvSpPr>
        <p:spPr>
          <a:xfrm>
            <a:off x="632287" y="2119862"/>
            <a:ext cx="2382391" cy="338554"/>
          </a:xfrm>
          <a:prstGeom prst="rect">
            <a:avLst/>
          </a:prstGeom>
          <a:noFill/>
        </p:spPr>
        <p:txBody>
          <a:bodyPr wrap="square" rtlCol="0">
            <a:spAutoFit/>
          </a:bodyPr>
          <a:lstStyle/>
          <a:p>
            <a:r>
              <a:rPr lang="es-ES_tradnl" sz="1600" b="1" dirty="0">
                <a:solidFill>
                  <a:srgbClr val="F38B1C"/>
                </a:solidFill>
                <a:latin typeface="Rubik" charset="0"/>
                <a:ea typeface="Rubik" charset="0"/>
                <a:cs typeface="Rubik" charset="0"/>
              </a:rPr>
              <a:t>Aprestamiento</a:t>
            </a:r>
          </a:p>
        </p:txBody>
      </p:sp>
      <p:sp>
        <p:nvSpPr>
          <p:cNvPr id="8" name="CuadroTexto 7">
            <a:extLst>
              <a:ext uri="{FF2B5EF4-FFF2-40B4-BE49-F238E27FC236}">
                <a16:creationId xmlns:a16="http://schemas.microsoft.com/office/drawing/2014/main" id="{A059D1AF-54A0-E349-AFA8-BA5D01D92958}"/>
              </a:ext>
            </a:extLst>
          </p:cNvPr>
          <p:cNvSpPr txBox="1"/>
          <p:nvPr/>
        </p:nvSpPr>
        <p:spPr>
          <a:xfrm>
            <a:off x="632289" y="2613803"/>
            <a:ext cx="1843784" cy="1938992"/>
          </a:xfrm>
          <a:prstGeom prst="rect">
            <a:avLst/>
          </a:prstGeom>
          <a:noFill/>
        </p:spPr>
        <p:txBody>
          <a:bodyPr wrap="square" rtlCol="0">
            <a:spAutoFit/>
          </a:bodyPr>
          <a:lstStyle/>
          <a:p>
            <a:r>
              <a:rPr lang="es-ES_tradnl" sz="1200" dirty="0">
                <a:solidFill>
                  <a:schemeClr val="tx1">
                    <a:lumMod val="65000"/>
                    <a:lumOff val="35000"/>
                  </a:schemeClr>
                </a:solidFill>
                <a:latin typeface="Arial" charset="0"/>
                <a:ea typeface="Arial" charset="0"/>
                <a:cs typeface="Arial" charset="0"/>
              </a:rPr>
              <a:t>Esta etapa consiste en la organización gradual y permanente de actividades y experiencias, las cuales le apuntan al fortalecimiento de la cultura de rendición de cuentas al interior de la entidad.</a:t>
            </a:r>
          </a:p>
        </p:txBody>
      </p:sp>
      <p:cxnSp>
        <p:nvCxnSpPr>
          <p:cNvPr id="4" name="Conector recto 3">
            <a:extLst>
              <a:ext uri="{FF2B5EF4-FFF2-40B4-BE49-F238E27FC236}">
                <a16:creationId xmlns:a16="http://schemas.microsoft.com/office/drawing/2014/main" id="{0582BEFC-78EA-FA4D-9339-58DB3522718E}"/>
              </a:ext>
            </a:extLst>
          </p:cNvPr>
          <p:cNvCxnSpPr/>
          <p:nvPr/>
        </p:nvCxnSpPr>
        <p:spPr>
          <a:xfrm>
            <a:off x="2820497" y="2119862"/>
            <a:ext cx="0" cy="2462771"/>
          </a:xfrm>
          <a:prstGeom prst="line">
            <a:avLst/>
          </a:prstGeom>
          <a:ln w="6350">
            <a:solidFill>
              <a:srgbClr val="F38B1C"/>
            </a:solidFill>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CCA39F6E-F3D7-5642-A1DB-9AB05A4D33C5}"/>
              </a:ext>
            </a:extLst>
          </p:cNvPr>
          <p:cNvSpPr txBox="1"/>
          <p:nvPr/>
        </p:nvSpPr>
        <p:spPr>
          <a:xfrm>
            <a:off x="3222217" y="2119862"/>
            <a:ext cx="1111452" cy="338554"/>
          </a:xfrm>
          <a:prstGeom prst="rect">
            <a:avLst/>
          </a:prstGeom>
          <a:noFill/>
        </p:spPr>
        <p:txBody>
          <a:bodyPr wrap="square" rtlCol="0">
            <a:spAutoFit/>
          </a:bodyPr>
          <a:lstStyle/>
          <a:p>
            <a:r>
              <a:rPr lang="es-ES_tradnl" sz="1600" b="1" dirty="0">
                <a:solidFill>
                  <a:srgbClr val="F38B1C"/>
                </a:solidFill>
                <a:latin typeface="Rubik" charset="0"/>
                <a:ea typeface="Rubik" charset="0"/>
                <a:cs typeface="Rubik" charset="0"/>
              </a:rPr>
              <a:t>Diseño</a:t>
            </a:r>
          </a:p>
        </p:txBody>
      </p:sp>
      <p:sp>
        <p:nvSpPr>
          <p:cNvPr id="15" name="CuadroTexto 14">
            <a:extLst>
              <a:ext uri="{FF2B5EF4-FFF2-40B4-BE49-F238E27FC236}">
                <a16:creationId xmlns:a16="http://schemas.microsoft.com/office/drawing/2014/main" id="{25F8F55B-9ECB-5749-9573-30CE53423493}"/>
              </a:ext>
            </a:extLst>
          </p:cNvPr>
          <p:cNvSpPr txBox="1"/>
          <p:nvPr/>
        </p:nvSpPr>
        <p:spPr>
          <a:xfrm>
            <a:off x="3222217" y="2613803"/>
            <a:ext cx="2017603" cy="2308324"/>
          </a:xfrm>
          <a:prstGeom prst="rect">
            <a:avLst/>
          </a:prstGeom>
          <a:noFill/>
        </p:spPr>
        <p:txBody>
          <a:bodyPr wrap="square" rtlCol="0">
            <a:spAutoFit/>
          </a:bodyPr>
          <a:lstStyle/>
          <a:p>
            <a:r>
              <a:rPr lang="es-ES_tradnl" sz="1200" dirty="0">
                <a:solidFill>
                  <a:schemeClr val="tx1">
                    <a:lumMod val="65000"/>
                    <a:lumOff val="35000"/>
                  </a:schemeClr>
                </a:solidFill>
                <a:latin typeface="Arial" charset="0"/>
                <a:ea typeface="Arial" charset="0"/>
                <a:cs typeface="Arial" charset="0"/>
              </a:rPr>
              <a:t>Esta etapa permite de manera creativa el desarrollo adecuado para concretar el cómo del proceso de rendición de cuentas en la futura etapa de ejecución. Posibilita la correlación entre las entidades públicas y el ciudadano, permitiendo la participación ciudadana en esta gestión.</a:t>
            </a:r>
          </a:p>
        </p:txBody>
      </p:sp>
      <p:cxnSp>
        <p:nvCxnSpPr>
          <p:cNvPr id="16" name="Conector recto 15">
            <a:extLst>
              <a:ext uri="{FF2B5EF4-FFF2-40B4-BE49-F238E27FC236}">
                <a16:creationId xmlns:a16="http://schemas.microsoft.com/office/drawing/2014/main" id="{F9B46644-5087-EE41-8057-6FD84C1E75CC}"/>
              </a:ext>
            </a:extLst>
          </p:cNvPr>
          <p:cNvCxnSpPr/>
          <p:nvPr/>
        </p:nvCxnSpPr>
        <p:spPr>
          <a:xfrm>
            <a:off x="5663339" y="2119862"/>
            <a:ext cx="0" cy="2462771"/>
          </a:xfrm>
          <a:prstGeom prst="line">
            <a:avLst/>
          </a:prstGeom>
          <a:ln w="6350">
            <a:solidFill>
              <a:srgbClr val="F38B1C"/>
            </a:solidFill>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26D17C4B-1B6A-DF45-9537-2B8A8CB1EBA6}"/>
              </a:ext>
            </a:extLst>
          </p:cNvPr>
          <p:cNvSpPr txBox="1"/>
          <p:nvPr/>
        </p:nvSpPr>
        <p:spPr>
          <a:xfrm>
            <a:off x="6188348" y="2119862"/>
            <a:ext cx="2050431" cy="338554"/>
          </a:xfrm>
          <a:prstGeom prst="rect">
            <a:avLst/>
          </a:prstGeom>
          <a:noFill/>
        </p:spPr>
        <p:txBody>
          <a:bodyPr wrap="square" rtlCol="0">
            <a:spAutoFit/>
          </a:bodyPr>
          <a:lstStyle/>
          <a:p>
            <a:r>
              <a:rPr lang="es-ES_tradnl" sz="1600" b="1">
                <a:solidFill>
                  <a:srgbClr val="F38B1C"/>
                </a:solidFill>
                <a:latin typeface="Rubik" charset="0"/>
                <a:ea typeface="Rubik" charset="0"/>
                <a:cs typeface="Rubik" charset="0"/>
              </a:rPr>
              <a:t>Preparación</a:t>
            </a:r>
            <a:endParaRPr lang="es-ES_tradnl" sz="1600" b="1" dirty="0">
              <a:solidFill>
                <a:srgbClr val="F38B1C"/>
              </a:solidFill>
              <a:latin typeface="Rubik" charset="0"/>
              <a:ea typeface="Rubik" charset="0"/>
              <a:cs typeface="Rubik" charset="0"/>
            </a:endParaRPr>
          </a:p>
        </p:txBody>
      </p:sp>
      <p:sp>
        <p:nvSpPr>
          <p:cNvPr id="18" name="CuadroTexto 17">
            <a:extLst>
              <a:ext uri="{FF2B5EF4-FFF2-40B4-BE49-F238E27FC236}">
                <a16:creationId xmlns:a16="http://schemas.microsoft.com/office/drawing/2014/main" id="{2667EB5E-FB6D-5245-ACAE-6CF20EE12797}"/>
              </a:ext>
            </a:extLst>
          </p:cNvPr>
          <p:cNvSpPr txBox="1"/>
          <p:nvPr/>
        </p:nvSpPr>
        <p:spPr>
          <a:xfrm>
            <a:off x="6188350" y="2613803"/>
            <a:ext cx="2050430" cy="2308324"/>
          </a:xfrm>
          <a:prstGeom prst="rect">
            <a:avLst/>
          </a:prstGeom>
          <a:noFill/>
        </p:spPr>
        <p:txBody>
          <a:bodyPr wrap="square" rtlCol="0">
            <a:spAutoFit/>
          </a:bodyPr>
          <a:lstStyle/>
          <a:p>
            <a:r>
              <a:rPr lang="es-ES_tradnl" sz="1200" dirty="0">
                <a:solidFill>
                  <a:schemeClr val="tx1">
                    <a:lumMod val="65000"/>
                    <a:lumOff val="35000"/>
                  </a:schemeClr>
                </a:solidFill>
                <a:latin typeface="Arial" charset="0"/>
                <a:ea typeface="Arial" charset="0"/>
                <a:cs typeface="Arial" charset="0"/>
              </a:rPr>
              <a:t>Abarca las actividades como la generación y análisis de la información, elaboración del informe de gestión, diseño de los formatos y mecanismos para la publicación, difusión y comunicación permanentes y la capacitación de los actores interesados para la rendición de cuentas.</a:t>
            </a:r>
          </a:p>
        </p:txBody>
      </p:sp>
      <p:pic>
        <p:nvPicPr>
          <p:cNvPr id="12" name="Imagen 11">
            <a:extLst>
              <a:ext uri="{FF2B5EF4-FFF2-40B4-BE49-F238E27FC236}">
                <a16:creationId xmlns:a16="http://schemas.microsoft.com/office/drawing/2014/main" id="{C5FB0717-AF3C-0B45-A06D-71AC1F1905F9}"/>
              </a:ext>
            </a:extLst>
          </p:cNvPr>
          <p:cNvPicPr>
            <a:picLocks noChangeAspect="1"/>
          </p:cNvPicPr>
          <p:nvPr/>
        </p:nvPicPr>
        <p:blipFill>
          <a:blip r:embed="rId2"/>
          <a:stretch>
            <a:fillRect/>
          </a:stretch>
        </p:blipFill>
        <p:spPr>
          <a:xfrm>
            <a:off x="10211340" y="5655780"/>
            <a:ext cx="1574800" cy="847969"/>
          </a:xfrm>
          <a:prstGeom prst="rect">
            <a:avLst/>
          </a:prstGeom>
        </p:spPr>
      </p:pic>
      <p:sp>
        <p:nvSpPr>
          <p:cNvPr id="11" name="CuadroTexto 10">
            <a:extLst>
              <a:ext uri="{FF2B5EF4-FFF2-40B4-BE49-F238E27FC236}">
                <a16:creationId xmlns:a16="http://schemas.microsoft.com/office/drawing/2014/main" id="{E17B76C6-AF68-AC40-AAAF-5AD694B24B9F}"/>
              </a:ext>
            </a:extLst>
          </p:cNvPr>
          <p:cNvSpPr txBox="1"/>
          <p:nvPr/>
        </p:nvSpPr>
        <p:spPr>
          <a:xfrm>
            <a:off x="1639428" y="212150"/>
            <a:ext cx="9352240" cy="1446550"/>
          </a:xfrm>
          <a:prstGeom prst="rect">
            <a:avLst/>
          </a:prstGeom>
          <a:noFill/>
        </p:spPr>
        <p:txBody>
          <a:bodyPr wrap="none" rtlCol="0">
            <a:spAutoFit/>
          </a:bodyPr>
          <a:lstStyle/>
          <a:p>
            <a:pPr algn="ctr"/>
            <a:r>
              <a:rPr lang="es-ES_tradnl" sz="4400" b="1" dirty="0">
                <a:solidFill>
                  <a:srgbClr val="F38B1C"/>
                </a:solidFill>
                <a:latin typeface="Rubik" pitchFamily="2" charset="-79"/>
                <a:cs typeface="Rubik" pitchFamily="2" charset="-79"/>
              </a:rPr>
              <a:t>Elementos y etapas</a:t>
            </a:r>
          </a:p>
          <a:p>
            <a:pPr algn="ctr"/>
            <a:r>
              <a:rPr lang="es-ES_tradnl" sz="4400" b="1" dirty="0">
                <a:solidFill>
                  <a:srgbClr val="F38B1C"/>
                </a:solidFill>
                <a:latin typeface="Rubik" pitchFamily="2" charset="-79"/>
                <a:cs typeface="Rubik" pitchFamily="2" charset="-79"/>
              </a:rPr>
              <a:t>de Rendición Pública de Cuentas</a:t>
            </a:r>
          </a:p>
        </p:txBody>
      </p:sp>
      <p:cxnSp>
        <p:nvCxnSpPr>
          <p:cNvPr id="13" name="Conector recto 12">
            <a:extLst>
              <a:ext uri="{FF2B5EF4-FFF2-40B4-BE49-F238E27FC236}">
                <a16:creationId xmlns:a16="http://schemas.microsoft.com/office/drawing/2014/main" id="{F9B46644-5087-EE41-8057-6FD84C1E75CC}"/>
              </a:ext>
            </a:extLst>
          </p:cNvPr>
          <p:cNvCxnSpPr/>
          <p:nvPr/>
        </p:nvCxnSpPr>
        <p:spPr>
          <a:xfrm>
            <a:off x="8488732" y="2090024"/>
            <a:ext cx="0" cy="2462771"/>
          </a:xfrm>
          <a:prstGeom prst="line">
            <a:avLst/>
          </a:prstGeom>
          <a:ln w="6350">
            <a:solidFill>
              <a:srgbClr val="F38B1C"/>
            </a:solidFill>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26D17C4B-1B6A-DF45-9537-2B8A8CB1EBA6}"/>
              </a:ext>
            </a:extLst>
          </p:cNvPr>
          <p:cNvSpPr txBox="1"/>
          <p:nvPr/>
        </p:nvSpPr>
        <p:spPr>
          <a:xfrm>
            <a:off x="9013741" y="2090024"/>
            <a:ext cx="2050431" cy="338554"/>
          </a:xfrm>
          <a:prstGeom prst="rect">
            <a:avLst/>
          </a:prstGeom>
          <a:noFill/>
        </p:spPr>
        <p:txBody>
          <a:bodyPr wrap="square" rtlCol="0">
            <a:spAutoFit/>
          </a:bodyPr>
          <a:lstStyle/>
          <a:p>
            <a:r>
              <a:rPr lang="es-ES_tradnl" sz="1600" b="1" dirty="0">
                <a:solidFill>
                  <a:srgbClr val="F38B1C"/>
                </a:solidFill>
                <a:latin typeface="Rubik" charset="0"/>
                <a:ea typeface="Rubik" charset="0"/>
                <a:cs typeface="Rubik" charset="0"/>
              </a:rPr>
              <a:t>Ejecución</a:t>
            </a:r>
          </a:p>
        </p:txBody>
      </p:sp>
      <p:sp>
        <p:nvSpPr>
          <p:cNvPr id="20" name="CuadroTexto 19">
            <a:extLst>
              <a:ext uri="{FF2B5EF4-FFF2-40B4-BE49-F238E27FC236}">
                <a16:creationId xmlns:a16="http://schemas.microsoft.com/office/drawing/2014/main" id="{2667EB5E-FB6D-5245-ACAE-6CF20EE12797}"/>
              </a:ext>
            </a:extLst>
          </p:cNvPr>
          <p:cNvSpPr txBox="1"/>
          <p:nvPr/>
        </p:nvSpPr>
        <p:spPr>
          <a:xfrm>
            <a:off x="9013743" y="2583965"/>
            <a:ext cx="2050430" cy="830997"/>
          </a:xfrm>
          <a:prstGeom prst="rect">
            <a:avLst/>
          </a:prstGeom>
          <a:noFill/>
        </p:spPr>
        <p:txBody>
          <a:bodyPr wrap="square" rtlCol="0">
            <a:spAutoFit/>
          </a:bodyPr>
          <a:lstStyle/>
          <a:p>
            <a:r>
              <a:rPr lang="es-ES_tradnl" sz="1200" dirty="0">
                <a:solidFill>
                  <a:schemeClr val="tx1">
                    <a:lumMod val="65000"/>
                    <a:lumOff val="35000"/>
                  </a:schemeClr>
                </a:solidFill>
                <a:latin typeface="Arial" charset="0"/>
                <a:ea typeface="Arial" charset="0"/>
                <a:cs typeface="Arial" charset="0"/>
              </a:rPr>
              <a:t>Es la puesta en marcha de la estrategia de rendición de cuentas </a:t>
            </a:r>
            <a:r>
              <a:rPr lang="es-ES_tradnl" sz="1200">
                <a:solidFill>
                  <a:schemeClr val="tx1">
                    <a:lumMod val="65000"/>
                    <a:lumOff val="35000"/>
                  </a:schemeClr>
                </a:solidFill>
                <a:latin typeface="Arial" charset="0"/>
                <a:ea typeface="Arial" charset="0"/>
                <a:cs typeface="Arial" charset="0"/>
              </a:rPr>
              <a:t>de la Administración </a:t>
            </a:r>
            <a:r>
              <a:rPr lang="es-ES_tradnl" sz="1200" dirty="0">
                <a:solidFill>
                  <a:schemeClr val="tx1">
                    <a:lumMod val="65000"/>
                    <a:lumOff val="35000"/>
                  </a:schemeClr>
                </a:solidFill>
                <a:latin typeface="Arial" charset="0"/>
                <a:ea typeface="Arial" charset="0"/>
                <a:cs typeface="Arial" charset="0"/>
              </a:rPr>
              <a:t>Pública.</a:t>
            </a:r>
          </a:p>
        </p:txBody>
      </p:sp>
    </p:spTree>
    <p:extLst>
      <p:ext uri="{BB962C8B-B14F-4D97-AF65-F5344CB8AC3E}">
        <p14:creationId xmlns:p14="http://schemas.microsoft.com/office/powerpoint/2010/main" val="3024364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1DD42684-B7C3-2045-AB8C-967076B6E647}"/>
              </a:ext>
            </a:extLst>
          </p:cNvPr>
          <p:cNvSpPr txBox="1"/>
          <p:nvPr/>
        </p:nvSpPr>
        <p:spPr>
          <a:xfrm>
            <a:off x="2456121" y="-233916"/>
            <a:ext cx="184731" cy="369332"/>
          </a:xfrm>
          <a:prstGeom prst="rect">
            <a:avLst/>
          </a:prstGeom>
          <a:noFill/>
        </p:spPr>
        <p:txBody>
          <a:bodyPr wrap="none" rtlCol="0">
            <a:spAutoFit/>
          </a:bodyPr>
          <a:lstStyle/>
          <a:p>
            <a:endParaRPr lang="es-CO"/>
          </a:p>
        </p:txBody>
      </p:sp>
      <p:sp>
        <p:nvSpPr>
          <p:cNvPr id="2" name="Elipse 1">
            <a:extLst>
              <a:ext uri="{FF2B5EF4-FFF2-40B4-BE49-F238E27FC236}">
                <a16:creationId xmlns:a16="http://schemas.microsoft.com/office/drawing/2014/main" id="{0421EFC6-CD6A-43C2-9E9B-080B34B2871F}"/>
              </a:ext>
            </a:extLst>
          </p:cNvPr>
          <p:cNvSpPr/>
          <p:nvPr/>
        </p:nvSpPr>
        <p:spPr>
          <a:xfrm>
            <a:off x="2087879" y="1022554"/>
            <a:ext cx="557489" cy="550607"/>
          </a:xfrm>
          <a:prstGeom prst="ellipse">
            <a:avLst/>
          </a:prstGeom>
          <a:solidFill>
            <a:srgbClr val="F38B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CuadroTexto 2">
            <a:extLst>
              <a:ext uri="{FF2B5EF4-FFF2-40B4-BE49-F238E27FC236}">
                <a16:creationId xmlns:a16="http://schemas.microsoft.com/office/drawing/2014/main" id="{A00C1BA6-9210-4F73-99E9-0D7F7CD39D95}"/>
              </a:ext>
            </a:extLst>
          </p:cNvPr>
          <p:cNvSpPr txBox="1"/>
          <p:nvPr/>
        </p:nvSpPr>
        <p:spPr>
          <a:xfrm>
            <a:off x="2153755" y="983226"/>
            <a:ext cx="406072" cy="646331"/>
          </a:xfrm>
          <a:prstGeom prst="rect">
            <a:avLst/>
          </a:prstGeom>
          <a:noFill/>
        </p:spPr>
        <p:txBody>
          <a:bodyPr wrap="square" rtlCol="0">
            <a:spAutoFit/>
          </a:bodyPr>
          <a:lstStyle/>
          <a:p>
            <a:pPr algn="ctr"/>
            <a:r>
              <a:rPr lang="es-ES_tradnl" sz="3600" b="1" dirty="0">
                <a:solidFill>
                  <a:schemeClr val="bg1"/>
                </a:solidFill>
                <a:latin typeface="Rubik Black" charset="0"/>
                <a:ea typeface="Rubik Black" charset="0"/>
                <a:cs typeface="Rubik Black" charset="0"/>
              </a:rPr>
              <a:t>1</a:t>
            </a:r>
          </a:p>
        </p:txBody>
      </p:sp>
      <p:sp>
        <p:nvSpPr>
          <p:cNvPr id="4" name="CuadroTexto 3">
            <a:extLst>
              <a:ext uri="{FF2B5EF4-FFF2-40B4-BE49-F238E27FC236}">
                <a16:creationId xmlns:a16="http://schemas.microsoft.com/office/drawing/2014/main" id="{DEF2A8D9-7B4A-477F-98AE-6DC90DC3EB24}"/>
              </a:ext>
            </a:extLst>
          </p:cNvPr>
          <p:cNvSpPr txBox="1"/>
          <p:nvPr/>
        </p:nvSpPr>
        <p:spPr>
          <a:xfrm>
            <a:off x="2703872" y="983226"/>
            <a:ext cx="8109902" cy="4196855"/>
          </a:xfrm>
          <a:prstGeom prst="rect">
            <a:avLst/>
          </a:prstGeom>
          <a:noFill/>
        </p:spPr>
        <p:txBody>
          <a:bodyPr wrap="square" rtlCol="0">
            <a:spAutoFit/>
          </a:bodyPr>
          <a:lstStyle/>
          <a:p>
            <a:pPr>
              <a:lnSpc>
                <a:spcPct val="150000"/>
              </a:lnSpc>
            </a:pPr>
            <a:r>
              <a:rPr lang="es-ES_tradnl" sz="2000" b="1" dirty="0">
                <a:latin typeface="Rubik" charset="0"/>
                <a:ea typeface="Rubik" charset="0"/>
                <a:cs typeface="Rubik" charset="0"/>
              </a:rPr>
              <a:t>Informes territoriales</a:t>
            </a:r>
          </a:p>
          <a:p>
            <a:pPr>
              <a:lnSpc>
                <a:spcPct val="150000"/>
              </a:lnSpc>
            </a:pPr>
            <a:endParaRPr lang="es-ES_tradnl" sz="2000" b="1" dirty="0">
              <a:latin typeface="Rubik" charset="0"/>
              <a:ea typeface="Rubik" charset="0"/>
              <a:cs typeface="Rubik" charset="0"/>
            </a:endParaRPr>
          </a:p>
          <a:p>
            <a:pPr>
              <a:lnSpc>
                <a:spcPct val="150000"/>
              </a:lnSpc>
            </a:pPr>
            <a:r>
              <a:rPr lang="es-ES_tradnl" sz="2000" b="1" dirty="0">
                <a:latin typeface="Rubik" charset="0"/>
                <a:ea typeface="Rubik" charset="0"/>
                <a:cs typeface="Rubik" charset="0"/>
              </a:rPr>
              <a:t>Tecnología al servicio de la transparencia</a:t>
            </a:r>
          </a:p>
          <a:p>
            <a:pPr>
              <a:lnSpc>
                <a:spcPct val="150000"/>
              </a:lnSpc>
            </a:pPr>
            <a:endParaRPr lang="es-ES_tradnl" sz="2000" b="1" dirty="0">
              <a:latin typeface="Rubik" charset="0"/>
              <a:ea typeface="Rubik" charset="0"/>
              <a:cs typeface="Rubik" charset="0"/>
            </a:endParaRPr>
          </a:p>
          <a:p>
            <a:pPr>
              <a:lnSpc>
                <a:spcPct val="150000"/>
              </a:lnSpc>
            </a:pPr>
            <a:r>
              <a:rPr lang="es-ES_tradnl" sz="2000" b="1" dirty="0">
                <a:latin typeface="Rubik" charset="0"/>
                <a:ea typeface="Rubik" charset="0"/>
                <a:cs typeface="Rubik" charset="0"/>
              </a:rPr>
              <a:t>Promoción del Control social y la rendición pública de cuentas</a:t>
            </a:r>
          </a:p>
          <a:p>
            <a:pPr>
              <a:lnSpc>
                <a:spcPct val="150000"/>
              </a:lnSpc>
            </a:pPr>
            <a:endParaRPr lang="es-ES_tradnl" sz="2000" b="1" dirty="0">
              <a:latin typeface="Rubik" charset="0"/>
              <a:ea typeface="Rubik" charset="0"/>
              <a:cs typeface="Rubik" charset="0"/>
            </a:endParaRPr>
          </a:p>
          <a:p>
            <a:pPr>
              <a:lnSpc>
                <a:spcPct val="150000"/>
              </a:lnSpc>
            </a:pPr>
            <a:r>
              <a:rPr lang="es-ES_tradnl" sz="2000" b="1" dirty="0">
                <a:latin typeface="Rubik" charset="0"/>
                <a:ea typeface="Rubik" charset="0"/>
                <a:cs typeface="Rubik" charset="0"/>
              </a:rPr>
              <a:t>Transformamos nuestros territorios: Foros temáticos</a:t>
            </a:r>
          </a:p>
          <a:p>
            <a:pPr>
              <a:lnSpc>
                <a:spcPct val="150000"/>
              </a:lnSpc>
            </a:pPr>
            <a:endParaRPr lang="es-ES_tradnl" sz="2000" b="1" dirty="0">
              <a:latin typeface="Rubik" charset="0"/>
              <a:ea typeface="Rubik" charset="0"/>
              <a:cs typeface="Rubik" charset="0"/>
            </a:endParaRPr>
          </a:p>
          <a:p>
            <a:pPr>
              <a:lnSpc>
                <a:spcPct val="150000"/>
              </a:lnSpc>
            </a:pPr>
            <a:r>
              <a:rPr lang="es-ES_tradnl" sz="2000" b="1" dirty="0">
                <a:latin typeface="Rubik" charset="0"/>
                <a:ea typeface="Rubik" charset="0"/>
                <a:cs typeface="Rubik" charset="0"/>
              </a:rPr>
              <a:t>Espacio de diálogo: entregas de informes de gestión</a:t>
            </a:r>
          </a:p>
        </p:txBody>
      </p:sp>
      <p:sp>
        <p:nvSpPr>
          <p:cNvPr id="5" name="Elipse 4">
            <a:extLst>
              <a:ext uri="{FF2B5EF4-FFF2-40B4-BE49-F238E27FC236}">
                <a16:creationId xmlns:a16="http://schemas.microsoft.com/office/drawing/2014/main" id="{2AE881B2-360D-4527-BECC-3C694214B79A}"/>
              </a:ext>
            </a:extLst>
          </p:cNvPr>
          <p:cNvSpPr/>
          <p:nvPr/>
        </p:nvSpPr>
        <p:spPr>
          <a:xfrm>
            <a:off x="2087879" y="1887792"/>
            <a:ext cx="557489" cy="550607"/>
          </a:xfrm>
          <a:prstGeom prst="ellipse">
            <a:avLst/>
          </a:prstGeom>
          <a:solidFill>
            <a:srgbClr val="F38B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CuadroTexto 14">
            <a:extLst>
              <a:ext uri="{FF2B5EF4-FFF2-40B4-BE49-F238E27FC236}">
                <a16:creationId xmlns:a16="http://schemas.microsoft.com/office/drawing/2014/main" id="{0CC46F63-042D-41E9-8FD7-21E759604ACE}"/>
              </a:ext>
            </a:extLst>
          </p:cNvPr>
          <p:cNvSpPr txBox="1"/>
          <p:nvPr/>
        </p:nvSpPr>
        <p:spPr>
          <a:xfrm>
            <a:off x="2153755" y="1848464"/>
            <a:ext cx="406072" cy="646331"/>
          </a:xfrm>
          <a:prstGeom prst="rect">
            <a:avLst/>
          </a:prstGeom>
          <a:noFill/>
        </p:spPr>
        <p:txBody>
          <a:bodyPr wrap="square" rtlCol="0">
            <a:spAutoFit/>
          </a:bodyPr>
          <a:lstStyle/>
          <a:p>
            <a:pPr algn="ctr"/>
            <a:r>
              <a:rPr lang="es-ES_tradnl" sz="3600" b="1" dirty="0">
                <a:solidFill>
                  <a:schemeClr val="bg1"/>
                </a:solidFill>
                <a:latin typeface="Rubik Black" charset="0"/>
                <a:ea typeface="Rubik Black" charset="0"/>
                <a:cs typeface="Rubik Black" charset="0"/>
              </a:rPr>
              <a:t>2</a:t>
            </a:r>
          </a:p>
        </p:txBody>
      </p:sp>
      <p:sp>
        <p:nvSpPr>
          <p:cNvPr id="17" name="Elipse 16">
            <a:extLst>
              <a:ext uri="{FF2B5EF4-FFF2-40B4-BE49-F238E27FC236}">
                <a16:creationId xmlns:a16="http://schemas.microsoft.com/office/drawing/2014/main" id="{5FDD9806-E4D6-4B93-B443-0ABF40083CE5}"/>
              </a:ext>
            </a:extLst>
          </p:cNvPr>
          <p:cNvSpPr/>
          <p:nvPr/>
        </p:nvSpPr>
        <p:spPr>
          <a:xfrm>
            <a:off x="2087879" y="2792358"/>
            <a:ext cx="557489" cy="550607"/>
          </a:xfrm>
          <a:prstGeom prst="ellipse">
            <a:avLst/>
          </a:prstGeom>
          <a:solidFill>
            <a:srgbClr val="F38B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CuadroTexto 18">
            <a:extLst>
              <a:ext uri="{FF2B5EF4-FFF2-40B4-BE49-F238E27FC236}">
                <a16:creationId xmlns:a16="http://schemas.microsoft.com/office/drawing/2014/main" id="{FF808CC5-48A8-47D6-AEB3-24EC0748A492}"/>
              </a:ext>
            </a:extLst>
          </p:cNvPr>
          <p:cNvSpPr txBox="1"/>
          <p:nvPr/>
        </p:nvSpPr>
        <p:spPr>
          <a:xfrm>
            <a:off x="2153755" y="2753030"/>
            <a:ext cx="406072" cy="646331"/>
          </a:xfrm>
          <a:prstGeom prst="rect">
            <a:avLst/>
          </a:prstGeom>
          <a:noFill/>
        </p:spPr>
        <p:txBody>
          <a:bodyPr wrap="square" rtlCol="0">
            <a:spAutoFit/>
          </a:bodyPr>
          <a:lstStyle/>
          <a:p>
            <a:pPr algn="ctr"/>
            <a:r>
              <a:rPr lang="es-ES_tradnl" sz="3600" b="1" dirty="0">
                <a:solidFill>
                  <a:schemeClr val="bg1"/>
                </a:solidFill>
                <a:latin typeface="Rubik Black" charset="0"/>
                <a:ea typeface="Rubik Black" charset="0"/>
                <a:cs typeface="Rubik Black" charset="0"/>
              </a:rPr>
              <a:t>3</a:t>
            </a:r>
          </a:p>
        </p:txBody>
      </p:sp>
      <p:sp>
        <p:nvSpPr>
          <p:cNvPr id="21" name="Elipse 20">
            <a:extLst>
              <a:ext uri="{FF2B5EF4-FFF2-40B4-BE49-F238E27FC236}">
                <a16:creationId xmlns:a16="http://schemas.microsoft.com/office/drawing/2014/main" id="{34448307-B936-4636-AF59-56A028A40DD3}"/>
              </a:ext>
            </a:extLst>
          </p:cNvPr>
          <p:cNvSpPr/>
          <p:nvPr/>
        </p:nvSpPr>
        <p:spPr>
          <a:xfrm>
            <a:off x="2091566" y="3753320"/>
            <a:ext cx="557489" cy="550607"/>
          </a:xfrm>
          <a:prstGeom prst="ellipse">
            <a:avLst/>
          </a:prstGeom>
          <a:solidFill>
            <a:srgbClr val="F38B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CuadroTexto 22">
            <a:extLst>
              <a:ext uri="{FF2B5EF4-FFF2-40B4-BE49-F238E27FC236}">
                <a16:creationId xmlns:a16="http://schemas.microsoft.com/office/drawing/2014/main" id="{2083134A-2AC0-4499-8ECF-A51FDC4C7810}"/>
              </a:ext>
            </a:extLst>
          </p:cNvPr>
          <p:cNvSpPr txBox="1"/>
          <p:nvPr/>
        </p:nvSpPr>
        <p:spPr>
          <a:xfrm>
            <a:off x="2157442" y="3713992"/>
            <a:ext cx="406072" cy="646331"/>
          </a:xfrm>
          <a:prstGeom prst="rect">
            <a:avLst/>
          </a:prstGeom>
          <a:noFill/>
        </p:spPr>
        <p:txBody>
          <a:bodyPr wrap="square" rtlCol="0">
            <a:spAutoFit/>
          </a:bodyPr>
          <a:lstStyle/>
          <a:p>
            <a:pPr algn="ctr"/>
            <a:r>
              <a:rPr lang="es-ES_tradnl" sz="3600" b="1" dirty="0">
                <a:solidFill>
                  <a:schemeClr val="bg1"/>
                </a:solidFill>
                <a:latin typeface="Rubik Black" charset="0"/>
                <a:ea typeface="Rubik Black" charset="0"/>
                <a:cs typeface="Rubik Black" charset="0"/>
              </a:rPr>
              <a:t>4</a:t>
            </a:r>
          </a:p>
        </p:txBody>
      </p:sp>
      <p:sp>
        <p:nvSpPr>
          <p:cNvPr id="25" name="Elipse 24">
            <a:extLst>
              <a:ext uri="{FF2B5EF4-FFF2-40B4-BE49-F238E27FC236}">
                <a16:creationId xmlns:a16="http://schemas.microsoft.com/office/drawing/2014/main" id="{8F2176A3-9B06-43E0-A36B-5261D70F5C5F}"/>
              </a:ext>
            </a:extLst>
          </p:cNvPr>
          <p:cNvSpPr/>
          <p:nvPr/>
        </p:nvSpPr>
        <p:spPr>
          <a:xfrm>
            <a:off x="2091319" y="4625766"/>
            <a:ext cx="557489" cy="538174"/>
          </a:xfrm>
          <a:prstGeom prst="ellipse">
            <a:avLst/>
          </a:prstGeom>
          <a:solidFill>
            <a:srgbClr val="F38B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7" name="CuadroTexto 26">
            <a:extLst>
              <a:ext uri="{FF2B5EF4-FFF2-40B4-BE49-F238E27FC236}">
                <a16:creationId xmlns:a16="http://schemas.microsoft.com/office/drawing/2014/main" id="{C302122B-7A5F-4E5B-8BC3-F2D268B38740}"/>
              </a:ext>
            </a:extLst>
          </p:cNvPr>
          <p:cNvSpPr txBox="1"/>
          <p:nvPr/>
        </p:nvSpPr>
        <p:spPr>
          <a:xfrm>
            <a:off x="2157195" y="4586437"/>
            <a:ext cx="406072" cy="646331"/>
          </a:xfrm>
          <a:prstGeom prst="rect">
            <a:avLst/>
          </a:prstGeom>
          <a:noFill/>
        </p:spPr>
        <p:txBody>
          <a:bodyPr wrap="square" rtlCol="0">
            <a:spAutoFit/>
          </a:bodyPr>
          <a:lstStyle/>
          <a:p>
            <a:pPr algn="ctr"/>
            <a:r>
              <a:rPr lang="es-ES_tradnl" sz="3600" b="1" dirty="0">
                <a:solidFill>
                  <a:schemeClr val="bg1"/>
                </a:solidFill>
                <a:latin typeface="Rubik Black" charset="0"/>
                <a:ea typeface="Rubik Black" charset="0"/>
                <a:cs typeface="Rubik Black" charset="0"/>
              </a:rPr>
              <a:t>5</a:t>
            </a:r>
          </a:p>
        </p:txBody>
      </p:sp>
    </p:spTree>
    <p:extLst>
      <p:ext uri="{BB962C8B-B14F-4D97-AF65-F5344CB8AC3E}">
        <p14:creationId xmlns:p14="http://schemas.microsoft.com/office/powerpoint/2010/main" val="1672111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1DD42684-B7C3-2045-AB8C-967076B6E647}"/>
              </a:ext>
            </a:extLst>
          </p:cNvPr>
          <p:cNvSpPr txBox="1"/>
          <p:nvPr/>
        </p:nvSpPr>
        <p:spPr>
          <a:xfrm>
            <a:off x="2456121" y="-233916"/>
            <a:ext cx="184731" cy="369332"/>
          </a:xfrm>
          <a:prstGeom prst="rect">
            <a:avLst/>
          </a:prstGeom>
          <a:noFill/>
        </p:spPr>
        <p:txBody>
          <a:bodyPr wrap="none" rtlCol="0">
            <a:spAutoFit/>
          </a:bodyPr>
          <a:lstStyle/>
          <a:p>
            <a:endParaRPr lang="es-CO"/>
          </a:p>
        </p:txBody>
      </p:sp>
      <p:sp>
        <p:nvSpPr>
          <p:cNvPr id="7" name="CuadroTexto 6">
            <a:extLst>
              <a:ext uri="{FF2B5EF4-FFF2-40B4-BE49-F238E27FC236}">
                <a16:creationId xmlns:a16="http://schemas.microsoft.com/office/drawing/2014/main" id="{74601975-F89F-45EA-AA32-47E8607FA8B8}"/>
              </a:ext>
            </a:extLst>
          </p:cNvPr>
          <p:cNvSpPr txBox="1"/>
          <p:nvPr/>
        </p:nvSpPr>
        <p:spPr>
          <a:xfrm>
            <a:off x="2918688" y="526783"/>
            <a:ext cx="6354625" cy="769441"/>
          </a:xfrm>
          <a:prstGeom prst="rect">
            <a:avLst/>
          </a:prstGeom>
          <a:noFill/>
        </p:spPr>
        <p:txBody>
          <a:bodyPr wrap="none" rtlCol="0">
            <a:spAutoFit/>
          </a:bodyPr>
          <a:lstStyle/>
          <a:p>
            <a:r>
              <a:rPr lang="es-ES_tradnl" sz="4400" b="1" dirty="0">
                <a:solidFill>
                  <a:srgbClr val="F38B1C"/>
                </a:solidFill>
                <a:latin typeface="Rubik" pitchFamily="2" charset="-79"/>
                <a:cs typeface="Rubik" pitchFamily="2" charset="-79"/>
              </a:rPr>
              <a:t>Informes territoriales</a:t>
            </a:r>
          </a:p>
        </p:txBody>
      </p:sp>
      <p:sp>
        <p:nvSpPr>
          <p:cNvPr id="8" name="Elipse 7">
            <a:extLst>
              <a:ext uri="{FF2B5EF4-FFF2-40B4-BE49-F238E27FC236}">
                <a16:creationId xmlns:a16="http://schemas.microsoft.com/office/drawing/2014/main" id="{483F3B92-85F9-4021-9F2E-08B18E0E2552}"/>
              </a:ext>
            </a:extLst>
          </p:cNvPr>
          <p:cNvSpPr/>
          <p:nvPr/>
        </p:nvSpPr>
        <p:spPr>
          <a:xfrm>
            <a:off x="2701979" y="2008805"/>
            <a:ext cx="2753032" cy="2812026"/>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_tradnl"/>
          </a:p>
        </p:txBody>
      </p:sp>
      <p:sp>
        <p:nvSpPr>
          <p:cNvPr id="9" name="Elipse 8">
            <a:extLst>
              <a:ext uri="{FF2B5EF4-FFF2-40B4-BE49-F238E27FC236}">
                <a16:creationId xmlns:a16="http://schemas.microsoft.com/office/drawing/2014/main" id="{EF401099-5C18-453C-94E2-2617F812C836}"/>
              </a:ext>
            </a:extLst>
          </p:cNvPr>
          <p:cNvSpPr/>
          <p:nvPr/>
        </p:nvSpPr>
        <p:spPr>
          <a:xfrm>
            <a:off x="4766754" y="2008805"/>
            <a:ext cx="2753032" cy="2812026"/>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_tradnl"/>
          </a:p>
        </p:txBody>
      </p:sp>
      <p:sp>
        <p:nvSpPr>
          <p:cNvPr id="10" name="Elipse 9">
            <a:extLst>
              <a:ext uri="{FF2B5EF4-FFF2-40B4-BE49-F238E27FC236}">
                <a16:creationId xmlns:a16="http://schemas.microsoft.com/office/drawing/2014/main" id="{DA77C423-E8C2-4DA2-A85B-DADA73AAB306}"/>
              </a:ext>
            </a:extLst>
          </p:cNvPr>
          <p:cNvSpPr/>
          <p:nvPr/>
        </p:nvSpPr>
        <p:spPr>
          <a:xfrm>
            <a:off x="6900356" y="2008805"/>
            <a:ext cx="2753032" cy="2812026"/>
          </a:xfrm>
          <a:prstGeom prst="ellipse">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_tradnl"/>
          </a:p>
        </p:txBody>
      </p:sp>
      <p:sp>
        <p:nvSpPr>
          <p:cNvPr id="11" name="CuadroTexto 10">
            <a:extLst>
              <a:ext uri="{FF2B5EF4-FFF2-40B4-BE49-F238E27FC236}">
                <a16:creationId xmlns:a16="http://schemas.microsoft.com/office/drawing/2014/main" id="{F48B244C-66A9-4E2B-A0A7-26D6760FCEAD}"/>
              </a:ext>
            </a:extLst>
          </p:cNvPr>
          <p:cNvSpPr txBox="1"/>
          <p:nvPr/>
        </p:nvSpPr>
        <p:spPr>
          <a:xfrm>
            <a:off x="3054448" y="2789159"/>
            <a:ext cx="1750142" cy="1477328"/>
          </a:xfrm>
          <a:prstGeom prst="rect">
            <a:avLst/>
          </a:prstGeom>
          <a:noFill/>
        </p:spPr>
        <p:txBody>
          <a:bodyPr wrap="square" rtlCol="0">
            <a:spAutoFit/>
          </a:bodyPr>
          <a:lstStyle/>
          <a:p>
            <a:pPr algn="ctr"/>
            <a:r>
              <a:rPr lang="es-ES_tradnl" b="1" dirty="0">
                <a:solidFill>
                  <a:schemeClr val="bg1"/>
                </a:solidFill>
                <a:latin typeface="Rubik" charset="0"/>
                <a:ea typeface="Rubik" charset="0"/>
                <a:cs typeface="Rubik" charset="0"/>
              </a:rPr>
              <a:t>Informes de</a:t>
            </a:r>
          </a:p>
          <a:p>
            <a:pPr algn="ctr"/>
            <a:r>
              <a:rPr lang="es-ES_tradnl" b="1" dirty="0">
                <a:solidFill>
                  <a:schemeClr val="bg1"/>
                </a:solidFill>
                <a:latin typeface="Rubik" charset="0"/>
                <a:ea typeface="Rubik" charset="0"/>
                <a:cs typeface="Rubik" charset="0"/>
              </a:rPr>
              <a:t>avance</a:t>
            </a:r>
          </a:p>
          <a:p>
            <a:pPr algn="ctr"/>
            <a:r>
              <a:rPr lang="es-ES_tradnl" dirty="0">
                <a:solidFill>
                  <a:schemeClr val="bg1"/>
                </a:solidFill>
                <a:latin typeface="Arial" charset="0"/>
                <a:ea typeface="Arial" charset="0"/>
                <a:cs typeface="Arial" charset="0"/>
              </a:rPr>
              <a:t>sesiones</a:t>
            </a:r>
          </a:p>
          <a:p>
            <a:pPr algn="ctr"/>
            <a:r>
              <a:rPr lang="es-ES_tradnl" dirty="0">
                <a:solidFill>
                  <a:schemeClr val="bg1"/>
                </a:solidFill>
                <a:latin typeface="Arial" charset="0"/>
                <a:ea typeface="Arial" charset="0"/>
                <a:cs typeface="Arial" charset="0"/>
              </a:rPr>
              <a:t>CCCP</a:t>
            </a:r>
          </a:p>
          <a:p>
            <a:pPr algn="ctr"/>
            <a:endParaRPr lang="es-ES_tradnl" dirty="0">
              <a:solidFill>
                <a:schemeClr val="bg1"/>
              </a:solidFill>
            </a:endParaRPr>
          </a:p>
        </p:txBody>
      </p:sp>
      <p:sp>
        <p:nvSpPr>
          <p:cNvPr id="12" name="CuadroTexto 11">
            <a:extLst>
              <a:ext uri="{FF2B5EF4-FFF2-40B4-BE49-F238E27FC236}">
                <a16:creationId xmlns:a16="http://schemas.microsoft.com/office/drawing/2014/main" id="{7FDC7A16-62CC-433B-A617-CA05180272E8}"/>
              </a:ext>
            </a:extLst>
          </p:cNvPr>
          <p:cNvSpPr txBox="1"/>
          <p:nvPr/>
        </p:nvSpPr>
        <p:spPr>
          <a:xfrm>
            <a:off x="5297696" y="2779327"/>
            <a:ext cx="1750142" cy="1600438"/>
          </a:xfrm>
          <a:prstGeom prst="rect">
            <a:avLst/>
          </a:prstGeom>
          <a:noFill/>
        </p:spPr>
        <p:txBody>
          <a:bodyPr wrap="square" rtlCol="0">
            <a:spAutoFit/>
          </a:bodyPr>
          <a:lstStyle/>
          <a:p>
            <a:pPr algn="ctr"/>
            <a:r>
              <a:rPr lang="es-ES_tradnl" sz="1600" b="1" dirty="0">
                <a:solidFill>
                  <a:schemeClr val="bg1"/>
                </a:solidFill>
                <a:latin typeface="Rubik" charset="0"/>
                <a:ea typeface="Rubik" charset="0"/>
                <a:cs typeface="Rubik" charset="0"/>
              </a:rPr>
              <a:t>Contenedores</a:t>
            </a:r>
          </a:p>
          <a:p>
            <a:pPr algn="ctr"/>
            <a:r>
              <a:rPr lang="es-ES_tradnl" sz="1600" b="1" dirty="0">
                <a:solidFill>
                  <a:schemeClr val="bg1"/>
                </a:solidFill>
                <a:latin typeface="Rubik" charset="0"/>
                <a:ea typeface="Rubik" charset="0"/>
                <a:cs typeface="Rubik" charset="0"/>
              </a:rPr>
              <a:t>informativos</a:t>
            </a:r>
          </a:p>
          <a:p>
            <a:pPr algn="ctr"/>
            <a:r>
              <a:rPr lang="es-ES_tradnl" sz="1600" dirty="0">
                <a:solidFill>
                  <a:schemeClr val="bg1"/>
                </a:solidFill>
                <a:latin typeface="Arial" charset="0"/>
                <a:ea typeface="Arial" charset="0"/>
                <a:cs typeface="Arial" charset="0"/>
              </a:rPr>
              <a:t>3 en el año</a:t>
            </a:r>
          </a:p>
          <a:p>
            <a:pPr algn="ctr"/>
            <a:r>
              <a:rPr lang="es-ES_tradnl" sz="1600" dirty="0">
                <a:solidFill>
                  <a:schemeClr val="bg1"/>
                </a:solidFill>
                <a:latin typeface="Arial" charset="0"/>
                <a:ea typeface="Arial" charset="0"/>
                <a:cs typeface="Arial" charset="0"/>
              </a:rPr>
              <a:t>(públicos de</a:t>
            </a:r>
          </a:p>
          <a:p>
            <a:pPr algn="ctr"/>
            <a:r>
              <a:rPr lang="es-ES_tradnl" sz="1600" dirty="0">
                <a:solidFill>
                  <a:schemeClr val="bg1"/>
                </a:solidFill>
                <a:latin typeface="Arial" charset="0"/>
                <a:ea typeface="Arial" charset="0"/>
                <a:cs typeface="Arial" charset="0"/>
              </a:rPr>
              <a:t>interés)</a:t>
            </a:r>
          </a:p>
          <a:p>
            <a:pPr algn="ctr"/>
            <a:endParaRPr lang="es-ES_tradnl" dirty="0">
              <a:solidFill>
                <a:schemeClr val="bg1"/>
              </a:solidFill>
            </a:endParaRPr>
          </a:p>
        </p:txBody>
      </p:sp>
      <p:sp>
        <p:nvSpPr>
          <p:cNvPr id="13" name="CuadroTexto 12">
            <a:extLst>
              <a:ext uri="{FF2B5EF4-FFF2-40B4-BE49-F238E27FC236}">
                <a16:creationId xmlns:a16="http://schemas.microsoft.com/office/drawing/2014/main" id="{2E7663A2-010A-4A68-BA4F-EA63578A8AB8}"/>
              </a:ext>
            </a:extLst>
          </p:cNvPr>
          <p:cNvSpPr txBox="1"/>
          <p:nvPr/>
        </p:nvSpPr>
        <p:spPr>
          <a:xfrm>
            <a:off x="7437120" y="2789159"/>
            <a:ext cx="1852475" cy="1600438"/>
          </a:xfrm>
          <a:prstGeom prst="rect">
            <a:avLst/>
          </a:prstGeom>
          <a:noFill/>
        </p:spPr>
        <p:txBody>
          <a:bodyPr wrap="square" rtlCol="0">
            <a:spAutoFit/>
          </a:bodyPr>
          <a:lstStyle/>
          <a:p>
            <a:pPr algn="ctr"/>
            <a:r>
              <a:rPr lang="es-ES_tradnl" sz="1600" b="1" dirty="0">
                <a:solidFill>
                  <a:schemeClr val="bg1"/>
                </a:solidFill>
                <a:latin typeface="Rubik" charset="0"/>
                <a:ea typeface="Rubik" charset="0"/>
                <a:cs typeface="Rubik" charset="0"/>
              </a:rPr>
              <a:t>Requerimientos</a:t>
            </a:r>
          </a:p>
          <a:p>
            <a:pPr algn="ctr"/>
            <a:r>
              <a:rPr lang="es-ES_tradnl" sz="1600" b="1" dirty="0">
                <a:solidFill>
                  <a:schemeClr val="bg1"/>
                </a:solidFill>
                <a:latin typeface="Rubik" charset="0"/>
                <a:ea typeface="Rubik" charset="0"/>
                <a:cs typeface="Rubik" charset="0"/>
              </a:rPr>
              <a:t>comunitarios</a:t>
            </a:r>
          </a:p>
          <a:p>
            <a:pPr algn="ctr"/>
            <a:r>
              <a:rPr lang="es-ES_tradnl" sz="1600" dirty="0">
                <a:solidFill>
                  <a:schemeClr val="bg1"/>
                </a:solidFill>
                <a:latin typeface="Arial" charset="0"/>
                <a:ea typeface="Arial" charset="0"/>
                <a:cs typeface="Arial" charset="0"/>
              </a:rPr>
              <a:t>(audiencias</a:t>
            </a:r>
          </a:p>
          <a:p>
            <a:pPr algn="ctr"/>
            <a:r>
              <a:rPr lang="es-ES_tradnl" sz="1600" dirty="0">
                <a:solidFill>
                  <a:schemeClr val="bg1"/>
                </a:solidFill>
                <a:latin typeface="Arial" charset="0"/>
                <a:ea typeface="Arial" charset="0"/>
                <a:cs typeface="Arial" charset="0"/>
              </a:rPr>
              <a:t>públicas JAL,</a:t>
            </a:r>
          </a:p>
          <a:p>
            <a:pPr algn="ctr"/>
            <a:r>
              <a:rPr lang="es-ES_tradnl" sz="1600" dirty="0">
                <a:solidFill>
                  <a:schemeClr val="bg1"/>
                </a:solidFill>
                <a:latin typeface="Arial" charset="0"/>
                <a:ea typeface="Arial" charset="0"/>
                <a:cs typeface="Arial" charset="0"/>
              </a:rPr>
              <a:t>PQRDS)</a:t>
            </a:r>
          </a:p>
          <a:p>
            <a:pPr algn="ctr"/>
            <a:endParaRPr lang="es-ES_tradnl" dirty="0">
              <a:solidFill>
                <a:schemeClr val="bg1"/>
              </a:solidFill>
            </a:endParaRPr>
          </a:p>
        </p:txBody>
      </p:sp>
      <p:sp>
        <p:nvSpPr>
          <p:cNvPr id="31" name="CuadroTexto 30">
            <a:extLst>
              <a:ext uri="{FF2B5EF4-FFF2-40B4-BE49-F238E27FC236}">
                <a16:creationId xmlns:a16="http://schemas.microsoft.com/office/drawing/2014/main" id="{51D33774-6400-44C2-93B7-7BB30A7A50B1}"/>
              </a:ext>
            </a:extLst>
          </p:cNvPr>
          <p:cNvSpPr txBox="1"/>
          <p:nvPr/>
        </p:nvSpPr>
        <p:spPr>
          <a:xfrm>
            <a:off x="3475123" y="5268187"/>
            <a:ext cx="5574890" cy="646331"/>
          </a:xfrm>
          <a:prstGeom prst="rect">
            <a:avLst/>
          </a:prstGeom>
          <a:solidFill>
            <a:srgbClr val="F38B1C"/>
          </a:solidFill>
        </p:spPr>
        <p:txBody>
          <a:bodyPr wrap="square" rtlCol="0">
            <a:spAutoFit/>
          </a:bodyPr>
          <a:lstStyle/>
          <a:p>
            <a:pPr algn="ctr"/>
            <a:r>
              <a:rPr lang="es-ES_tradnl" b="1" dirty="0">
                <a:solidFill>
                  <a:schemeClr val="bg1"/>
                </a:solidFill>
                <a:latin typeface="Rubik Black" charset="0"/>
                <a:ea typeface="Rubik Black" charset="0"/>
                <a:cs typeface="Rubik Black" charset="0"/>
              </a:rPr>
              <a:t>Promoción de la divulgación con los sectores</a:t>
            </a:r>
          </a:p>
          <a:p>
            <a:endParaRPr lang="es-ES_tradnl" b="1" dirty="0">
              <a:solidFill>
                <a:schemeClr val="bg1"/>
              </a:solidFill>
              <a:latin typeface="Rubik Black" charset="0"/>
              <a:ea typeface="Rubik Black" charset="0"/>
              <a:cs typeface="Rubik Black" charset="0"/>
            </a:endParaRPr>
          </a:p>
        </p:txBody>
      </p:sp>
    </p:spTree>
    <p:extLst>
      <p:ext uri="{BB962C8B-B14F-4D97-AF65-F5344CB8AC3E}">
        <p14:creationId xmlns:p14="http://schemas.microsoft.com/office/powerpoint/2010/main" val="3053078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1DD42684-B7C3-2045-AB8C-967076B6E647}"/>
              </a:ext>
            </a:extLst>
          </p:cNvPr>
          <p:cNvSpPr txBox="1"/>
          <p:nvPr/>
        </p:nvSpPr>
        <p:spPr>
          <a:xfrm>
            <a:off x="2456121" y="-233916"/>
            <a:ext cx="184731" cy="369332"/>
          </a:xfrm>
          <a:prstGeom prst="rect">
            <a:avLst/>
          </a:prstGeom>
          <a:noFill/>
        </p:spPr>
        <p:txBody>
          <a:bodyPr wrap="none" rtlCol="0">
            <a:spAutoFit/>
          </a:bodyPr>
          <a:lstStyle/>
          <a:p>
            <a:endParaRPr lang="es-CO"/>
          </a:p>
        </p:txBody>
      </p:sp>
      <p:sp>
        <p:nvSpPr>
          <p:cNvPr id="14" name="CuadroTexto 13">
            <a:extLst>
              <a:ext uri="{FF2B5EF4-FFF2-40B4-BE49-F238E27FC236}">
                <a16:creationId xmlns:a16="http://schemas.microsoft.com/office/drawing/2014/main" id="{FFB19E27-F36D-466D-AD6E-14F6B2BA4F22}"/>
              </a:ext>
            </a:extLst>
          </p:cNvPr>
          <p:cNvSpPr txBox="1"/>
          <p:nvPr/>
        </p:nvSpPr>
        <p:spPr>
          <a:xfrm>
            <a:off x="222583" y="361071"/>
            <a:ext cx="11862543" cy="769441"/>
          </a:xfrm>
          <a:prstGeom prst="rect">
            <a:avLst/>
          </a:prstGeom>
          <a:noFill/>
        </p:spPr>
        <p:txBody>
          <a:bodyPr wrap="none" rtlCol="0">
            <a:spAutoFit/>
          </a:bodyPr>
          <a:lstStyle/>
          <a:p>
            <a:r>
              <a:rPr lang="es-ES_tradnl" sz="4400" b="1" dirty="0">
                <a:solidFill>
                  <a:srgbClr val="F38B1C"/>
                </a:solidFill>
                <a:latin typeface="Rubik" pitchFamily="2" charset="-79"/>
                <a:cs typeface="Rubik" pitchFamily="2" charset="-79"/>
              </a:rPr>
              <a:t>Tecnología al servicio de la transparencia</a:t>
            </a:r>
          </a:p>
        </p:txBody>
      </p:sp>
      <p:sp>
        <p:nvSpPr>
          <p:cNvPr id="15" name="Elipse 14">
            <a:extLst>
              <a:ext uri="{FF2B5EF4-FFF2-40B4-BE49-F238E27FC236}">
                <a16:creationId xmlns:a16="http://schemas.microsoft.com/office/drawing/2014/main" id="{FC79F75F-8DFD-4E69-8D86-9953329F0EE0}"/>
              </a:ext>
            </a:extLst>
          </p:cNvPr>
          <p:cNvSpPr/>
          <p:nvPr/>
        </p:nvSpPr>
        <p:spPr>
          <a:xfrm>
            <a:off x="1084071" y="2615619"/>
            <a:ext cx="1672944" cy="1603813"/>
          </a:xfrm>
          <a:prstGeom prst="ellipse">
            <a:avLst/>
          </a:prstGeom>
          <a:solidFill>
            <a:srgbClr val="F38B1C">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6" name="CuadroTexto 15">
            <a:extLst>
              <a:ext uri="{FF2B5EF4-FFF2-40B4-BE49-F238E27FC236}">
                <a16:creationId xmlns:a16="http://schemas.microsoft.com/office/drawing/2014/main" id="{82F79B08-514C-4F83-9AD6-86B6A93B9FDD}"/>
              </a:ext>
            </a:extLst>
          </p:cNvPr>
          <p:cNvSpPr txBox="1"/>
          <p:nvPr/>
        </p:nvSpPr>
        <p:spPr>
          <a:xfrm>
            <a:off x="1024705" y="3155916"/>
            <a:ext cx="1750142" cy="523220"/>
          </a:xfrm>
          <a:prstGeom prst="rect">
            <a:avLst/>
          </a:prstGeom>
          <a:noFill/>
        </p:spPr>
        <p:txBody>
          <a:bodyPr wrap="square" rtlCol="0">
            <a:spAutoFit/>
          </a:bodyPr>
          <a:lstStyle/>
          <a:p>
            <a:pPr algn="ctr"/>
            <a:r>
              <a:rPr lang="es-ES_tradnl" sz="1400" b="1" dirty="0">
                <a:solidFill>
                  <a:schemeClr val="bg1"/>
                </a:solidFill>
                <a:latin typeface="Rubik" charset="0"/>
                <a:ea typeface="Rubik" charset="0"/>
                <a:cs typeface="Rubik" charset="0"/>
              </a:rPr>
              <a:t>MICROSITIO</a:t>
            </a:r>
          </a:p>
          <a:p>
            <a:pPr algn="ctr"/>
            <a:r>
              <a:rPr lang="es-ES_tradnl" sz="1400" b="1" dirty="0">
                <a:solidFill>
                  <a:schemeClr val="bg1"/>
                </a:solidFill>
                <a:latin typeface="Rubik" charset="0"/>
                <a:ea typeface="Rubik" charset="0"/>
                <a:cs typeface="Rubik" charset="0"/>
              </a:rPr>
              <a:t>PDL y PP</a:t>
            </a:r>
          </a:p>
        </p:txBody>
      </p:sp>
      <p:sp>
        <p:nvSpPr>
          <p:cNvPr id="17" name="CuadroTexto 16">
            <a:extLst>
              <a:ext uri="{FF2B5EF4-FFF2-40B4-BE49-F238E27FC236}">
                <a16:creationId xmlns:a16="http://schemas.microsoft.com/office/drawing/2014/main" id="{DF3F4B46-369C-4B4E-A0FC-5204642D960C}"/>
              </a:ext>
            </a:extLst>
          </p:cNvPr>
          <p:cNvSpPr txBox="1"/>
          <p:nvPr/>
        </p:nvSpPr>
        <p:spPr>
          <a:xfrm>
            <a:off x="3192843" y="2388857"/>
            <a:ext cx="1508647" cy="2523768"/>
          </a:xfrm>
          <a:prstGeom prst="rect">
            <a:avLst/>
          </a:prstGeom>
          <a:noFill/>
        </p:spPr>
        <p:txBody>
          <a:bodyPr wrap="square" rtlCol="0">
            <a:spAutoFit/>
          </a:bodyPr>
          <a:lstStyle/>
          <a:p>
            <a:pPr algn="ctr"/>
            <a:r>
              <a:rPr lang="es-ES_tradnl" sz="1400" b="1" dirty="0">
                <a:latin typeface="Rubik" charset="0"/>
                <a:ea typeface="Rubik" charset="0"/>
                <a:cs typeface="Rubik" charset="0"/>
              </a:rPr>
              <a:t>Geo Medellín</a:t>
            </a:r>
          </a:p>
          <a:p>
            <a:pPr algn="ctr"/>
            <a:endParaRPr lang="es-ES_tradnl" sz="1400" b="1" dirty="0">
              <a:latin typeface="Rubik" charset="0"/>
              <a:ea typeface="Rubik" charset="0"/>
              <a:cs typeface="Rubik" charset="0"/>
            </a:endParaRPr>
          </a:p>
          <a:p>
            <a:pPr algn="ctr"/>
            <a:r>
              <a:rPr lang="es-ES_tradnl" sz="1400" b="1" dirty="0">
                <a:latin typeface="Rubik" charset="0"/>
                <a:ea typeface="Rubik" charset="0"/>
                <a:cs typeface="Rubik" charset="0"/>
              </a:rPr>
              <a:t>Experiencias</a:t>
            </a:r>
          </a:p>
          <a:p>
            <a:pPr algn="ctr"/>
            <a:r>
              <a:rPr lang="es-ES_tradnl" sz="1400" b="1" dirty="0">
                <a:latin typeface="Rubik" charset="0"/>
                <a:ea typeface="Rubik" charset="0"/>
                <a:cs typeface="Rubik" charset="0"/>
              </a:rPr>
              <a:t>Significativas</a:t>
            </a:r>
          </a:p>
          <a:p>
            <a:pPr algn="ctr"/>
            <a:endParaRPr lang="es-ES_tradnl" sz="1400" b="1" dirty="0">
              <a:latin typeface="Rubik" charset="0"/>
              <a:ea typeface="Rubik" charset="0"/>
              <a:cs typeface="Rubik" charset="0"/>
            </a:endParaRPr>
          </a:p>
          <a:p>
            <a:pPr algn="ctr"/>
            <a:r>
              <a:rPr lang="es-ES_tradnl" sz="1400" b="1" dirty="0">
                <a:latin typeface="Rubik" charset="0"/>
                <a:ea typeface="Rubik" charset="0"/>
                <a:cs typeface="Rubik" charset="0"/>
              </a:rPr>
              <a:t>Mural de la</a:t>
            </a:r>
          </a:p>
          <a:p>
            <a:pPr algn="ctr"/>
            <a:r>
              <a:rPr lang="es-ES_tradnl" sz="1400" b="1" dirty="0">
                <a:latin typeface="Rubik" charset="0"/>
                <a:ea typeface="Rubik" charset="0"/>
                <a:cs typeface="Rubik" charset="0"/>
              </a:rPr>
              <a:t>Transparencia</a:t>
            </a:r>
          </a:p>
          <a:p>
            <a:pPr algn="ctr"/>
            <a:endParaRPr lang="es-ES_tradnl" sz="1400" b="1" dirty="0">
              <a:latin typeface="Rubik" charset="0"/>
              <a:ea typeface="Rubik" charset="0"/>
              <a:cs typeface="Rubik" charset="0"/>
            </a:endParaRPr>
          </a:p>
          <a:p>
            <a:pPr algn="ctr"/>
            <a:r>
              <a:rPr lang="es-ES_tradnl" sz="1400" b="1" dirty="0">
                <a:latin typeface="Rubik" charset="0"/>
                <a:ea typeface="Rubik" charset="0"/>
                <a:cs typeface="Rubik" charset="0"/>
              </a:rPr>
              <a:t>Videos</a:t>
            </a:r>
          </a:p>
          <a:p>
            <a:pPr algn="ctr"/>
            <a:r>
              <a:rPr lang="es-ES_tradnl" sz="1400" b="1" dirty="0">
                <a:latin typeface="Rubik" charset="0"/>
                <a:ea typeface="Rubik" charset="0"/>
                <a:cs typeface="Rubik" charset="0"/>
              </a:rPr>
              <a:t>informativos</a:t>
            </a:r>
          </a:p>
          <a:p>
            <a:endParaRPr lang="es-ES_tradnl" dirty="0"/>
          </a:p>
        </p:txBody>
      </p:sp>
      <p:sp>
        <p:nvSpPr>
          <p:cNvPr id="18" name="Elipse 17">
            <a:extLst>
              <a:ext uri="{FF2B5EF4-FFF2-40B4-BE49-F238E27FC236}">
                <a16:creationId xmlns:a16="http://schemas.microsoft.com/office/drawing/2014/main" id="{8E6B7DFD-A6C5-4227-AD54-17D4E3A816B0}"/>
              </a:ext>
            </a:extLst>
          </p:cNvPr>
          <p:cNvSpPr/>
          <p:nvPr/>
        </p:nvSpPr>
        <p:spPr>
          <a:xfrm>
            <a:off x="5214515" y="2615619"/>
            <a:ext cx="1672944" cy="1603813"/>
          </a:xfrm>
          <a:prstGeom prst="ellipse">
            <a:avLst/>
          </a:prstGeom>
          <a:solidFill>
            <a:srgbClr val="F38B1C">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9" name="Elipse 18">
            <a:extLst>
              <a:ext uri="{FF2B5EF4-FFF2-40B4-BE49-F238E27FC236}">
                <a16:creationId xmlns:a16="http://schemas.microsoft.com/office/drawing/2014/main" id="{663FE49D-F7EF-43AC-8E3B-FAFEAFAF867A}"/>
              </a:ext>
            </a:extLst>
          </p:cNvPr>
          <p:cNvSpPr/>
          <p:nvPr/>
        </p:nvSpPr>
        <p:spPr>
          <a:xfrm>
            <a:off x="7251610" y="2573538"/>
            <a:ext cx="1672944" cy="1603813"/>
          </a:xfrm>
          <a:prstGeom prst="ellipse">
            <a:avLst/>
          </a:prstGeom>
          <a:solidFill>
            <a:srgbClr val="F38B1C">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0" name="Elipse 19">
            <a:extLst>
              <a:ext uri="{FF2B5EF4-FFF2-40B4-BE49-F238E27FC236}">
                <a16:creationId xmlns:a16="http://schemas.microsoft.com/office/drawing/2014/main" id="{79064DB7-7D4E-47F5-AA53-215E247E202B}"/>
              </a:ext>
            </a:extLst>
          </p:cNvPr>
          <p:cNvSpPr/>
          <p:nvPr/>
        </p:nvSpPr>
        <p:spPr>
          <a:xfrm>
            <a:off x="9288528" y="2573538"/>
            <a:ext cx="1672944" cy="1603813"/>
          </a:xfrm>
          <a:prstGeom prst="ellipse">
            <a:avLst/>
          </a:prstGeom>
          <a:solidFill>
            <a:srgbClr val="F38B1C">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1" name="CuadroTexto 20">
            <a:extLst>
              <a:ext uri="{FF2B5EF4-FFF2-40B4-BE49-F238E27FC236}">
                <a16:creationId xmlns:a16="http://schemas.microsoft.com/office/drawing/2014/main" id="{37E59193-2FFD-4584-9552-52F548442110}"/>
              </a:ext>
            </a:extLst>
          </p:cNvPr>
          <p:cNvSpPr txBox="1"/>
          <p:nvPr/>
        </p:nvSpPr>
        <p:spPr>
          <a:xfrm>
            <a:off x="5175916" y="3154967"/>
            <a:ext cx="1750142" cy="800219"/>
          </a:xfrm>
          <a:prstGeom prst="rect">
            <a:avLst/>
          </a:prstGeom>
          <a:noFill/>
        </p:spPr>
        <p:txBody>
          <a:bodyPr wrap="square" rtlCol="0">
            <a:spAutoFit/>
          </a:bodyPr>
          <a:lstStyle/>
          <a:p>
            <a:pPr algn="ctr"/>
            <a:r>
              <a:rPr lang="es-ES_tradnl" sz="1400" b="1" dirty="0">
                <a:solidFill>
                  <a:schemeClr val="bg1"/>
                </a:solidFill>
                <a:latin typeface="Rubik" charset="0"/>
                <a:ea typeface="Rubik" charset="0"/>
                <a:cs typeface="Rubik" charset="0"/>
              </a:rPr>
              <a:t>Aplicación</a:t>
            </a:r>
          </a:p>
          <a:p>
            <a:pPr algn="ctr"/>
            <a:r>
              <a:rPr lang="es-ES_tradnl" sz="1400" b="1" dirty="0">
                <a:solidFill>
                  <a:schemeClr val="bg1"/>
                </a:solidFill>
                <a:latin typeface="Rubik" charset="0"/>
                <a:ea typeface="Rubik" charset="0"/>
                <a:cs typeface="Rubik" charset="0"/>
              </a:rPr>
              <a:t>telefónica</a:t>
            </a:r>
          </a:p>
          <a:p>
            <a:pPr algn="ctr"/>
            <a:endParaRPr lang="es-ES_tradnl" dirty="0">
              <a:solidFill>
                <a:schemeClr val="bg1"/>
              </a:solidFill>
            </a:endParaRPr>
          </a:p>
        </p:txBody>
      </p:sp>
      <p:sp>
        <p:nvSpPr>
          <p:cNvPr id="22" name="CuadroTexto 21">
            <a:extLst>
              <a:ext uri="{FF2B5EF4-FFF2-40B4-BE49-F238E27FC236}">
                <a16:creationId xmlns:a16="http://schemas.microsoft.com/office/drawing/2014/main" id="{755BAC5A-FE0A-4C9D-950F-CA3FD35DC7E8}"/>
              </a:ext>
            </a:extLst>
          </p:cNvPr>
          <p:cNvSpPr txBox="1"/>
          <p:nvPr/>
        </p:nvSpPr>
        <p:spPr>
          <a:xfrm>
            <a:off x="7212834" y="2903235"/>
            <a:ext cx="1750142" cy="1231106"/>
          </a:xfrm>
          <a:prstGeom prst="rect">
            <a:avLst/>
          </a:prstGeom>
          <a:noFill/>
        </p:spPr>
        <p:txBody>
          <a:bodyPr wrap="square" rtlCol="0">
            <a:spAutoFit/>
          </a:bodyPr>
          <a:lstStyle/>
          <a:p>
            <a:pPr algn="ctr"/>
            <a:r>
              <a:rPr lang="es-ES_tradnl" sz="1400" b="1" dirty="0">
                <a:solidFill>
                  <a:schemeClr val="bg1"/>
                </a:solidFill>
                <a:latin typeface="Rubik" charset="0"/>
                <a:ea typeface="Rubik" charset="0"/>
                <a:cs typeface="Rubik" charset="0"/>
              </a:rPr>
              <a:t>Notas en</a:t>
            </a:r>
          </a:p>
          <a:p>
            <a:pPr algn="ctr"/>
            <a:r>
              <a:rPr lang="es-ES_tradnl" sz="1400" b="1" dirty="0">
                <a:solidFill>
                  <a:schemeClr val="bg1"/>
                </a:solidFill>
                <a:latin typeface="Rubik" charset="0"/>
                <a:ea typeface="Rubik" charset="0"/>
                <a:cs typeface="Rubik" charset="0"/>
              </a:rPr>
              <a:t>medios</a:t>
            </a:r>
          </a:p>
          <a:p>
            <a:pPr algn="ctr"/>
            <a:r>
              <a:rPr lang="es-ES_tradnl" sz="1400" b="1" dirty="0">
                <a:solidFill>
                  <a:schemeClr val="bg1"/>
                </a:solidFill>
                <a:latin typeface="Rubik" charset="0"/>
                <a:ea typeface="Rubik" charset="0"/>
                <a:cs typeface="Rubik" charset="0"/>
              </a:rPr>
              <a:t>audiovisuales</a:t>
            </a:r>
          </a:p>
          <a:p>
            <a:pPr algn="ctr"/>
            <a:r>
              <a:rPr lang="es-ES_tradnl" sz="1400" b="1" dirty="0">
                <a:solidFill>
                  <a:schemeClr val="bg1"/>
                </a:solidFill>
                <a:latin typeface="Rubik" charset="0"/>
                <a:ea typeface="Rubik" charset="0"/>
                <a:cs typeface="Rubik" charset="0"/>
              </a:rPr>
              <a:t>tele Medellín</a:t>
            </a:r>
          </a:p>
          <a:p>
            <a:pPr algn="ctr"/>
            <a:endParaRPr lang="es-ES_tradnl" dirty="0">
              <a:solidFill>
                <a:schemeClr val="bg1"/>
              </a:solidFill>
            </a:endParaRPr>
          </a:p>
        </p:txBody>
      </p:sp>
      <p:sp>
        <p:nvSpPr>
          <p:cNvPr id="23" name="CuadroTexto 22">
            <a:extLst>
              <a:ext uri="{FF2B5EF4-FFF2-40B4-BE49-F238E27FC236}">
                <a16:creationId xmlns:a16="http://schemas.microsoft.com/office/drawing/2014/main" id="{B2953BF2-4345-4F27-88E7-314114EC7B96}"/>
              </a:ext>
            </a:extLst>
          </p:cNvPr>
          <p:cNvSpPr txBox="1"/>
          <p:nvPr/>
        </p:nvSpPr>
        <p:spPr>
          <a:xfrm>
            <a:off x="9249752" y="3029314"/>
            <a:ext cx="1750142" cy="1015663"/>
          </a:xfrm>
          <a:prstGeom prst="rect">
            <a:avLst/>
          </a:prstGeom>
          <a:noFill/>
        </p:spPr>
        <p:txBody>
          <a:bodyPr wrap="square" rtlCol="0">
            <a:spAutoFit/>
          </a:bodyPr>
          <a:lstStyle/>
          <a:p>
            <a:pPr algn="ctr"/>
            <a:r>
              <a:rPr lang="es-ES_tradnl" sz="1400" b="1" dirty="0">
                <a:solidFill>
                  <a:schemeClr val="bg1"/>
                </a:solidFill>
                <a:latin typeface="Rubik" charset="0"/>
                <a:ea typeface="Rubik" charset="0"/>
                <a:cs typeface="Rubik" charset="0"/>
              </a:rPr>
              <a:t>Redes sociales</a:t>
            </a:r>
          </a:p>
          <a:p>
            <a:pPr algn="ctr"/>
            <a:r>
              <a:rPr lang="es-ES_tradnl" sz="1400" b="1" dirty="0">
                <a:solidFill>
                  <a:schemeClr val="bg1"/>
                </a:solidFill>
                <a:latin typeface="Rubik" charset="0"/>
                <a:ea typeface="Rubik" charset="0"/>
                <a:cs typeface="Rubik" charset="0"/>
              </a:rPr>
              <a:t>Medios</a:t>
            </a:r>
          </a:p>
          <a:p>
            <a:pPr algn="ctr"/>
            <a:r>
              <a:rPr lang="es-ES_tradnl" sz="1400" b="1" dirty="0">
                <a:solidFill>
                  <a:schemeClr val="bg1"/>
                </a:solidFill>
                <a:latin typeface="Rubik" charset="0"/>
                <a:ea typeface="Rubik" charset="0"/>
                <a:cs typeface="Rubik" charset="0"/>
              </a:rPr>
              <a:t>comunitarios</a:t>
            </a:r>
          </a:p>
          <a:p>
            <a:pPr algn="ctr"/>
            <a:endParaRPr lang="es-ES_tradnl" dirty="0">
              <a:solidFill>
                <a:schemeClr val="bg1"/>
              </a:solidFill>
            </a:endParaRPr>
          </a:p>
        </p:txBody>
      </p:sp>
      <p:cxnSp>
        <p:nvCxnSpPr>
          <p:cNvPr id="24" name="Conector recto 23">
            <a:extLst>
              <a:ext uri="{FF2B5EF4-FFF2-40B4-BE49-F238E27FC236}">
                <a16:creationId xmlns:a16="http://schemas.microsoft.com/office/drawing/2014/main" id="{268CB971-2058-4E2A-9B39-5C92C9425FDD}"/>
              </a:ext>
            </a:extLst>
          </p:cNvPr>
          <p:cNvCxnSpPr/>
          <p:nvPr/>
        </p:nvCxnSpPr>
        <p:spPr>
          <a:xfrm>
            <a:off x="3010328" y="2558265"/>
            <a:ext cx="0" cy="1756167"/>
          </a:xfrm>
          <a:prstGeom prst="line">
            <a:avLst/>
          </a:prstGeom>
          <a:ln w="12700">
            <a:solidFill>
              <a:srgbClr val="F38B1C"/>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D7479453-4C21-4C48-ABDF-BBC4E8B94AF4}"/>
              </a:ext>
            </a:extLst>
          </p:cNvPr>
          <p:cNvCxnSpPr>
            <a:endCxn id="17" idx="1"/>
          </p:cNvCxnSpPr>
          <p:nvPr/>
        </p:nvCxnSpPr>
        <p:spPr>
          <a:xfrm flipV="1">
            <a:off x="3010328" y="3650741"/>
            <a:ext cx="182515" cy="2214"/>
          </a:xfrm>
          <a:prstGeom prst="line">
            <a:avLst/>
          </a:prstGeom>
          <a:ln w="12700">
            <a:solidFill>
              <a:srgbClr val="F38B1C"/>
            </a:solidFill>
            <a:tailEnd type="ova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F89C16E9-3C89-4EF9-8A3D-EC9D94931103}"/>
              </a:ext>
            </a:extLst>
          </p:cNvPr>
          <p:cNvCxnSpPr/>
          <p:nvPr/>
        </p:nvCxnSpPr>
        <p:spPr>
          <a:xfrm flipV="1">
            <a:off x="3016815" y="4307572"/>
            <a:ext cx="182515" cy="2214"/>
          </a:xfrm>
          <a:prstGeom prst="line">
            <a:avLst/>
          </a:prstGeom>
          <a:ln w="12700">
            <a:solidFill>
              <a:srgbClr val="F38B1C"/>
            </a:solidFill>
            <a:tailEnd type="oval"/>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DE951B8C-9A27-4953-BB42-FCECAC456E93}"/>
              </a:ext>
            </a:extLst>
          </p:cNvPr>
          <p:cNvCxnSpPr/>
          <p:nvPr/>
        </p:nvCxnSpPr>
        <p:spPr>
          <a:xfrm flipV="1">
            <a:off x="3009889" y="3101104"/>
            <a:ext cx="182515" cy="2214"/>
          </a:xfrm>
          <a:prstGeom prst="line">
            <a:avLst/>
          </a:prstGeom>
          <a:ln w="12700">
            <a:solidFill>
              <a:srgbClr val="F38B1C"/>
            </a:solidFill>
            <a:tailEnd type="ova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AFCF8DC3-C68C-4035-9270-0099B00266B1}"/>
              </a:ext>
            </a:extLst>
          </p:cNvPr>
          <p:cNvCxnSpPr/>
          <p:nvPr/>
        </p:nvCxnSpPr>
        <p:spPr>
          <a:xfrm flipV="1">
            <a:off x="3010328" y="2558108"/>
            <a:ext cx="182515" cy="2214"/>
          </a:xfrm>
          <a:prstGeom prst="line">
            <a:avLst/>
          </a:prstGeom>
          <a:ln w="12700">
            <a:solidFill>
              <a:srgbClr val="F38B1C"/>
            </a:solidFill>
            <a:tailEnd type="ova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93C2FF76-A936-4729-8D24-6B91D2CBFACD}"/>
              </a:ext>
            </a:extLst>
          </p:cNvPr>
          <p:cNvCxnSpPr/>
          <p:nvPr/>
        </p:nvCxnSpPr>
        <p:spPr>
          <a:xfrm>
            <a:off x="2764449" y="3402577"/>
            <a:ext cx="245440" cy="0"/>
          </a:xfrm>
          <a:prstGeom prst="line">
            <a:avLst/>
          </a:prstGeom>
          <a:ln w="12700">
            <a:solidFill>
              <a:srgbClr val="F38B1C"/>
            </a:solidFill>
            <a:tailEnd type="none"/>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6B2B7662-2062-4B95-8FF8-B9FD0FD802D6}"/>
              </a:ext>
            </a:extLst>
          </p:cNvPr>
          <p:cNvCxnSpPr/>
          <p:nvPr/>
        </p:nvCxnSpPr>
        <p:spPr>
          <a:xfrm flipH="1">
            <a:off x="4877518" y="2562121"/>
            <a:ext cx="0" cy="1756167"/>
          </a:xfrm>
          <a:prstGeom prst="line">
            <a:avLst/>
          </a:prstGeom>
          <a:ln w="12700">
            <a:solidFill>
              <a:srgbClr val="F38B1C"/>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FB4A7D5E-1BF5-4B01-9469-307D788ECF4E}"/>
              </a:ext>
            </a:extLst>
          </p:cNvPr>
          <p:cNvCxnSpPr/>
          <p:nvPr/>
        </p:nvCxnSpPr>
        <p:spPr>
          <a:xfrm>
            <a:off x="4877517" y="3656811"/>
            <a:ext cx="1" cy="661477"/>
          </a:xfrm>
          <a:prstGeom prst="line">
            <a:avLst/>
          </a:prstGeom>
          <a:ln w="12700">
            <a:solidFill>
              <a:srgbClr val="F38B1C"/>
            </a:solidFill>
            <a:headEnd w="sm" len="sm"/>
            <a:tailEnd type="none"/>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8117DDF0-1C4F-47AD-806A-22E2A5D8397C}"/>
              </a:ext>
            </a:extLst>
          </p:cNvPr>
          <p:cNvCxnSpPr/>
          <p:nvPr/>
        </p:nvCxnSpPr>
        <p:spPr>
          <a:xfrm>
            <a:off x="4625150" y="4314432"/>
            <a:ext cx="252367" cy="0"/>
          </a:xfrm>
          <a:prstGeom prst="line">
            <a:avLst/>
          </a:prstGeom>
          <a:ln w="12700">
            <a:solidFill>
              <a:srgbClr val="F38B1C"/>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48FA891A-9B43-4A98-AD2A-FBFEE6B20748}"/>
              </a:ext>
            </a:extLst>
          </p:cNvPr>
          <p:cNvCxnSpPr/>
          <p:nvPr/>
        </p:nvCxnSpPr>
        <p:spPr>
          <a:xfrm flipV="1">
            <a:off x="4701243" y="2561964"/>
            <a:ext cx="176276" cy="157"/>
          </a:xfrm>
          <a:prstGeom prst="line">
            <a:avLst/>
          </a:prstGeom>
          <a:ln w="12700">
            <a:solidFill>
              <a:srgbClr val="F38B1C"/>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21B0CE86-5AA9-4365-B2BB-53CBC863516F}"/>
              </a:ext>
            </a:extLst>
          </p:cNvPr>
          <p:cNvCxnSpPr/>
          <p:nvPr/>
        </p:nvCxnSpPr>
        <p:spPr>
          <a:xfrm>
            <a:off x="4625150" y="3699360"/>
            <a:ext cx="252367" cy="0"/>
          </a:xfrm>
          <a:prstGeom prst="line">
            <a:avLst/>
          </a:prstGeom>
          <a:ln w="12700">
            <a:solidFill>
              <a:srgbClr val="F38B1C"/>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89210A98-EAC4-4345-B574-4B2A044603DF}"/>
              </a:ext>
            </a:extLst>
          </p:cNvPr>
          <p:cNvCxnSpPr/>
          <p:nvPr/>
        </p:nvCxnSpPr>
        <p:spPr>
          <a:xfrm>
            <a:off x="4625150" y="3102353"/>
            <a:ext cx="252367" cy="0"/>
          </a:xfrm>
          <a:prstGeom prst="line">
            <a:avLst/>
          </a:prstGeom>
          <a:ln w="12700">
            <a:solidFill>
              <a:srgbClr val="F38B1C"/>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35116ABD-7E98-4B26-BF1F-F6C8EDA964AF}"/>
              </a:ext>
            </a:extLst>
          </p:cNvPr>
          <p:cNvCxnSpPr/>
          <p:nvPr/>
        </p:nvCxnSpPr>
        <p:spPr>
          <a:xfrm>
            <a:off x="4877517" y="3408364"/>
            <a:ext cx="245440" cy="0"/>
          </a:xfrm>
          <a:prstGeom prst="line">
            <a:avLst/>
          </a:prstGeom>
          <a:ln w="12700">
            <a:solidFill>
              <a:srgbClr val="F38B1C"/>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810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1DD42684-B7C3-2045-AB8C-967076B6E647}"/>
              </a:ext>
            </a:extLst>
          </p:cNvPr>
          <p:cNvSpPr txBox="1"/>
          <p:nvPr/>
        </p:nvSpPr>
        <p:spPr>
          <a:xfrm>
            <a:off x="2456121" y="-233916"/>
            <a:ext cx="184731" cy="369332"/>
          </a:xfrm>
          <a:prstGeom prst="rect">
            <a:avLst/>
          </a:prstGeom>
          <a:noFill/>
        </p:spPr>
        <p:txBody>
          <a:bodyPr wrap="none" rtlCol="0">
            <a:spAutoFit/>
          </a:bodyPr>
          <a:lstStyle/>
          <a:p>
            <a:endParaRPr lang="es-CO"/>
          </a:p>
        </p:txBody>
      </p:sp>
      <p:pic>
        <p:nvPicPr>
          <p:cNvPr id="3" name="Imagen 2">
            <a:extLst>
              <a:ext uri="{FF2B5EF4-FFF2-40B4-BE49-F238E27FC236}">
                <a16:creationId xmlns:a16="http://schemas.microsoft.com/office/drawing/2014/main" id="{7C861770-F323-4E5E-B8EE-96E7B83CFAE7}"/>
              </a:ext>
            </a:extLst>
          </p:cNvPr>
          <p:cNvPicPr>
            <a:picLocks noChangeAspect="1"/>
          </p:cNvPicPr>
          <p:nvPr/>
        </p:nvPicPr>
        <p:blipFill>
          <a:blip r:embed="rId3">
            <a:duotone>
              <a:prstClr val="black"/>
              <a:srgbClr val="F38B1C">
                <a:tint val="45000"/>
                <a:satMod val="400000"/>
              </a:srgbClr>
            </a:duotone>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BDF5220F-36E9-4E1E-81F1-417260F25C41}"/>
              </a:ext>
            </a:extLst>
          </p:cNvPr>
          <p:cNvSpPr txBox="1"/>
          <p:nvPr/>
        </p:nvSpPr>
        <p:spPr>
          <a:xfrm>
            <a:off x="1044777" y="577800"/>
            <a:ext cx="10102446" cy="1446550"/>
          </a:xfrm>
          <a:prstGeom prst="rect">
            <a:avLst/>
          </a:prstGeom>
          <a:noFill/>
        </p:spPr>
        <p:txBody>
          <a:bodyPr wrap="none" rtlCol="0">
            <a:spAutoFit/>
          </a:bodyPr>
          <a:lstStyle/>
          <a:p>
            <a:r>
              <a:rPr lang="es-ES_tradnl" sz="4400" b="1" dirty="0">
                <a:solidFill>
                  <a:schemeClr val="bg1"/>
                </a:solidFill>
                <a:latin typeface="Rubik" pitchFamily="2" charset="-79"/>
                <a:cs typeface="Rubik" pitchFamily="2" charset="-79"/>
              </a:rPr>
              <a:t>Promoción del control social en PP </a:t>
            </a:r>
          </a:p>
          <a:p>
            <a:pPr algn="ctr"/>
            <a:r>
              <a:rPr lang="es-ES_tradnl" sz="4400" b="1" dirty="0">
                <a:solidFill>
                  <a:schemeClr val="bg1"/>
                </a:solidFill>
                <a:latin typeface="Rubik" pitchFamily="2" charset="-79"/>
                <a:cs typeface="Rubik" pitchFamily="2" charset="-79"/>
              </a:rPr>
              <a:t>Y rendición pública de cuentas</a:t>
            </a:r>
          </a:p>
        </p:txBody>
      </p:sp>
      <p:sp>
        <p:nvSpPr>
          <p:cNvPr id="5" name="CuadroTexto 4">
            <a:extLst>
              <a:ext uri="{FF2B5EF4-FFF2-40B4-BE49-F238E27FC236}">
                <a16:creationId xmlns:a16="http://schemas.microsoft.com/office/drawing/2014/main" id="{D4BE72E1-BB9C-410B-B176-C6FEFB68F574}"/>
              </a:ext>
            </a:extLst>
          </p:cNvPr>
          <p:cNvSpPr txBox="1"/>
          <p:nvPr/>
        </p:nvSpPr>
        <p:spPr>
          <a:xfrm>
            <a:off x="1482713" y="2282767"/>
            <a:ext cx="9203007" cy="4401205"/>
          </a:xfrm>
          <a:prstGeom prst="rect">
            <a:avLst/>
          </a:prstGeom>
          <a:noFill/>
        </p:spPr>
        <p:txBody>
          <a:bodyPr wrap="square" rtlCol="0">
            <a:spAutoFit/>
          </a:bodyPr>
          <a:lstStyle/>
          <a:p>
            <a:pPr marL="342900" indent="-342900">
              <a:buFont typeface="Arial" charset="0"/>
              <a:buChar char="•"/>
            </a:pPr>
            <a:r>
              <a:rPr lang="es-ES_tradnl" sz="2000" dirty="0">
                <a:solidFill>
                  <a:schemeClr val="bg1"/>
                </a:solidFill>
                <a:latin typeface="Rubik Medium" panose="02000604000000020004" pitchFamily="2" charset="-79"/>
                <a:ea typeface="Rubik" charset="0"/>
                <a:cs typeface="Rubik Medium" panose="02000604000000020004" pitchFamily="2" charset="-79"/>
              </a:rPr>
              <a:t>Proceso formativo: talleres, seminario y diplomado.</a:t>
            </a:r>
          </a:p>
          <a:p>
            <a:pPr marL="342900" indent="-342900">
              <a:buFont typeface="Arial" charset="0"/>
              <a:buChar char="•"/>
            </a:pPr>
            <a:endParaRPr lang="es-ES_tradnl" sz="2000" dirty="0">
              <a:solidFill>
                <a:schemeClr val="bg1"/>
              </a:solidFill>
              <a:latin typeface="Rubik Medium" panose="02000604000000020004" pitchFamily="2" charset="-79"/>
              <a:ea typeface="Rubik" charset="0"/>
              <a:cs typeface="Rubik Medium" panose="02000604000000020004" pitchFamily="2" charset="-79"/>
            </a:endParaRPr>
          </a:p>
          <a:p>
            <a:pPr marL="342900" indent="-342900">
              <a:buFont typeface="Arial" charset="0"/>
              <a:buChar char="•"/>
            </a:pPr>
            <a:r>
              <a:rPr lang="es-ES_tradnl" sz="2000" dirty="0">
                <a:solidFill>
                  <a:schemeClr val="bg1"/>
                </a:solidFill>
                <a:latin typeface="Rubik Medium" panose="02000604000000020004" pitchFamily="2" charset="-79"/>
                <a:ea typeface="Rubik" charset="0"/>
                <a:cs typeface="Rubik Medium" panose="02000604000000020004" pitchFamily="2" charset="-79"/>
              </a:rPr>
              <a:t>Convocatoria a públicos estratégicos de PDL y PP: representantes CCCP.</a:t>
            </a:r>
          </a:p>
          <a:p>
            <a:pPr marL="342900" indent="-342900">
              <a:buFont typeface="Arial" charset="0"/>
              <a:buChar char="•"/>
            </a:pPr>
            <a:endParaRPr lang="es-ES_tradnl" sz="2000" dirty="0">
              <a:solidFill>
                <a:schemeClr val="bg1"/>
              </a:solidFill>
              <a:latin typeface="Rubik Medium" panose="02000604000000020004" pitchFamily="2" charset="-79"/>
              <a:ea typeface="Rubik" charset="0"/>
              <a:cs typeface="Rubik Medium" panose="02000604000000020004" pitchFamily="2" charset="-79"/>
            </a:endParaRPr>
          </a:p>
          <a:p>
            <a:pPr marL="342900" indent="-342900">
              <a:buFont typeface="Arial" charset="0"/>
              <a:buChar char="•"/>
            </a:pPr>
            <a:r>
              <a:rPr lang="es-ES_tradnl" sz="2000" dirty="0">
                <a:solidFill>
                  <a:schemeClr val="bg1"/>
                </a:solidFill>
                <a:latin typeface="Rubik Medium" panose="02000604000000020004" pitchFamily="2" charset="-79"/>
                <a:ea typeface="Rubik" charset="0"/>
                <a:cs typeface="Rubik Medium" panose="02000604000000020004" pitchFamily="2" charset="-79"/>
              </a:rPr>
              <a:t>Enfoque de seguimiento a proyectos PDL y PP</a:t>
            </a:r>
          </a:p>
          <a:p>
            <a:pPr marL="342900" indent="-342900">
              <a:buFont typeface="Arial" charset="0"/>
              <a:buChar char="•"/>
            </a:pPr>
            <a:endParaRPr lang="es-ES_tradnl" sz="2000" dirty="0">
              <a:solidFill>
                <a:schemeClr val="bg1"/>
              </a:solidFill>
              <a:latin typeface="Rubik Medium" panose="02000604000000020004" pitchFamily="2" charset="-79"/>
              <a:ea typeface="Rubik" charset="0"/>
              <a:cs typeface="Rubik Medium" panose="02000604000000020004" pitchFamily="2" charset="-79"/>
            </a:endParaRPr>
          </a:p>
          <a:p>
            <a:pPr marL="342900" indent="-342900">
              <a:buFont typeface="Arial" charset="0"/>
              <a:buChar char="•"/>
            </a:pPr>
            <a:r>
              <a:rPr lang="es-ES_tradnl" sz="2000" dirty="0">
                <a:solidFill>
                  <a:schemeClr val="bg1"/>
                </a:solidFill>
                <a:latin typeface="Rubik Medium" panose="02000604000000020004" pitchFamily="2" charset="-79"/>
                <a:ea typeface="Rubik" charset="0"/>
                <a:cs typeface="Rubik Medium" panose="02000604000000020004" pitchFamily="2" charset="-79"/>
              </a:rPr>
              <a:t>Articulación y retroalimentación con las dependencias a la que se le hace seguimiento.</a:t>
            </a:r>
          </a:p>
          <a:p>
            <a:pPr marL="342900" indent="-342900">
              <a:buFont typeface="Arial" charset="0"/>
              <a:buChar char="•"/>
            </a:pPr>
            <a:endParaRPr lang="es-ES_tradnl" sz="2000" dirty="0">
              <a:solidFill>
                <a:schemeClr val="bg1"/>
              </a:solidFill>
              <a:latin typeface="Rubik Medium" panose="02000604000000020004" pitchFamily="2" charset="-79"/>
              <a:ea typeface="Rubik" charset="0"/>
              <a:cs typeface="Rubik Medium" panose="02000604000000020004" pitchFamily="2" charset="-79"/>
            </a:endParaRPr>
          </a:p>
          <a:p>
            <a:pPr marL="342900" indent="-342900">
              <a:buFont typeface="Arial" charset="0"/>
              <a:buChar char="•"/>
            </a:pPr>
            <a:r>
              <a:rPr lang="es-ES_tradnl" sz="2000" dirty="0">
                <a:solidFill>
                  <a:schemeClr val="bg1"/>
                </a:solidFill>
                <a:latin typeface="Rubik Medium" panose="02000604000000020004" pitchFamily="2" charset="-79"/>
                <a:ea typeface="Rubik" charset="0"/>
                <a:cs typeface="Rubik Medium" panose="02000604000000020004" pitchFamily="2" charset="-79"/>
              </a:rPr>
              <a:t>Procesos de capacitación a servidores públicos que acompañan ejercicios de proyectos y  rendición pública de cuentas</a:t>
            </a:r>
          </a:p>
          <a:p>
            <a:endParaRPr lang="es-ES_tradnl" sz="2000" dirty="0">
              <a:solidFill>
                <a:schemeClr val="bg1"/>
              </a:solidFill>
              <a:latin typeface="Rubik Medium" panose="02000604000000020004" pitchFamily="2" charset="-79"/>
              <a:ea typeface="Rubik" charset="0"/>
              <a:cs typeface="Rubik Medium" panose="02000604000000020004" pitchFamily="2" charset="-79"/>
            </a:endParaRPr>
          </a:p>
          <a:p>
            <a:pPr marL="342900" indent="-342900">
              <a:buFont typeface="Arial" charset="0"/>
              <a:buChar char="•"/>
            </a:pPr>
            <a:endParaRPr lang="es-ES_tradnl" sz="2000" dirty="0">
              <a:solidFill>
                <a:schemeClr val="bg1"/>
              </a:solidFill>
              <a:latin typeface="Rubik Medium" panose="02000604000000020004" pitchFamily="2" charset="-79"/>
              <a:ea typeface="Rubik" charset="0"/>
              <a:cs typeface="Rubik Medium" panose="02000604000000020004" pitchFamily="2" charset="-79"/>
            </a:endParaRPr>
          </a:p>
        </p:txBody>
      </p:sp>
      <p:pic>
        <p:nvPicPr>
          <p:cNvPr id="8" name="Imagen 7">
            <a:extLst>
              <a:ext uri="{FF2B5EF4-FFF2-40B4-BE49-F238E27FC236}">
                <a16:creationId xmlns:a16="http://schemas.microsoft.com/office/drawing/2014/main" id="{AF160CD9-6EF6-4341-AE79-DB30034DB75F}"/>
              </a:ext>
            </a:extLst>
          </p:cNvPr>
          <p:cNvPicPr>
            <a:picLocks noChangeAspect="1"/>
          </p:cNvPicPr>
          <p:nvPr/>
        </p:nvPicPr>
        <p:blipFill>
          <a:blip r:embed="rId4"/>
          <a:stretch>
            <a:fillRect/>
          </a:stretch>
        </p:blipFill>
        <p:spPr>
          <a:xfrm>
            <a:off x="9714529" y="5209954"/>
            <a:ext cx="2434939" cy="1622618"/>
          </a:xfrm>
          <a:prstGeom prst="rect">
            <a:avLst/>
          </a:prstGeom>
        </p:spPr>
      </p:pic>
    </p:spTree>
    <p:extLst>
      <p:ext uri="{BB962C8B-B14F-4D97-AF65-F5344CB8AC3E}">
        <p14:creationId xmlns:p14="http://schemas.microsoft.com/office/powerpoint/2010/main" val="2191972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1DD42684-B7C3-2045-AB8C-967076B6E647}"/>
              </a:ext>
            </a:extLst>
          </p:cNvPr>
          <p:cNvSpPr txBox="1"/>
          <p:nvPr/>
        </p:nvSpPr>
        <p:spPr>
          <a:xfrm>
            <a:off x="2456121" y="-233916"/>
            <a:ext cx="184731" cy="369332"/>
          </a:xfrm>
          <a:prstGeom prst="rect">
            <a:avLst/>
          </a:prstGeom>
          <a:noFill/>
        </p:spPr>
        <p:txBody>
          <a:bodyPr wrap="none" rtlCol="0">
            <a:spAutoFit/>
          </a:bodyPr>
          <a:lstStyle/>
          <a:p>
            <a:endParaRPr lang="es-CO"/>
          </a:p>
        </p:txBody>
      </p:sp>
      <p:sp>
        <p:nvSpPr>
          <p:cNvPr id="7" name="CuadroTexto 6">
            <a:extLst>
              <a:ext uri="{FF2B5EF4-FFF2-40B4-BE49-F238E27FC236}">
                <a16:creationId xmlns:a16="http://schemas.microsoft.com/office/drawing/2014/main" id="{E17B76C6-AF68-AC40-AAAF-5AD694B24B9F}"/>
              </a:ext>
            </a:extLst>
          </p:cNvPr>
          <p:cNvSpPr txBox="1"/>
          <p:nvPr/>
        </p:nvSpPr>
        <p:spPr>
          <a:xfrm>
            <a:off x="611751" y="1089509"/>
            <a:ext cx="10875093" cy="1446550"/>
          </a:xfrm>
          <a:prstGeom prst="rect">
            <a:avLst/>
          </a:prstGeom>
          <a:noFill/>
        </p:spPr>
        <p:txBody>
          <a:bodyPr wrap="none" rtlCol="0">
            <a:spAutoFit/>
          </a:bodyPr>
          <a:lstStyle/>
          <a:p>
            <a:pPr algn="ctr"/>
            <a:r>
              <a:rPr lang="es-ES_tradnl" sz="4400" b="1" dirty="0">
                <a:solidFill>
                  <a:srgbClr val="F38B1C"/>
                </a:solidFill>
                <a:latin typeface="Rubik" pitchFamily="2" charset="-79"/>
                <a:cs typeface="Rubik" pitchFamily="2" charset="-79"/>
              </a:rPr>
              <a:t>Transformamos nuestros territorios􀀀</a:t>
            </a:r>
          </a:p>
          <a:p>
            <a:pPr algn="ctr"/>
            <a:r>
              <a:rPr lang="es-ES_tradnl" sz="4400" b="1" dirty="0">
                <a:solidFill>
                  <a:srgbClr val="F38B1C"/>
                </a:solidFill>
                <a:latin typeface="Rubik" pitchFamily="2" charset="-79"/>
                <a:cs typeface="Rubik" pitchFamily="2" charset="-79"/>
              </a:rPr>
              <a:t>Foros temáticos.</a:t>
            </a:r>
          </a:p>
        </p:txBody>
      </p:sp>
      <p:sp>
        <p:nvSpPr>
          <p:cNvPr id="8" name="CuadroTexto 7">
            <a:extLst>
              <a:ext uri="{FF2B5EF4-FFF2-40B4-BE49-F238E27FC236}">
                <a16:creationId xmlns:a16="http://schemas.microsoft.com/office/drawing/2014/main" id="{3154B4A0-BC8F-7342-B388-348838574FF6}"/>
              </a:ext>
            </a:extLst>
          </p:cNvPr>
          <p:cNvSpPr txBox="1"/>
          <p:nvPr/>
        </p:nvSpPr>
        <p:spPr>
          <a:xfrm>
            <a:off x="1442316" y="3249753"/>
            <a:ext cx="9213962" cy="2246769"/>
          </a:xfrm>
          <a:prstGeom prst="rect">
            <a:avLst/>
          </a:prstGeom>
          <a:noFill/>
        </p:spPr>
        <p:txBody>
          <a:bodyPr wrap="square" rtlCol="0">
            <a:spAutoFit/>
          </a:bodyPr>
          <a:lstStyle/>
          <a:p>
            <a:r>
              <a:rPr lang="es-ES_tradnl" sz="2000" dirty="0">
                <a:solidFill>
                  <a:srgbClr val="F38B1C"/>
                </a:solidFill>
                <a:latin typeface="Rubik Medium" charset="0"/>
                <a:ea typeface="Rubik Medium" charset="0"/>
                <a:cs typeface="Rubik Medium" charset="0"/>
              </a:rPr>
              <a:t>- Espacios virtuales de diálogo, </a:t>
            </a:r>
            <a:r>
              <a:rPr lang="es-ES_tradnl" sz="1600" dirty="0">
                <a:solidFill>
                  <a:schemeClr val="tx1">
                    <a:lumMod val="65000"/>
                    <a:lumOff val="35000"/>
                  </a:schemeClr>
                </a:solidFill>
                <a:latin typeface="Arial" charset="0"/>
                <a:ea typeface="Arial" charset="0"/>
                <a:cs typeface="Arial" charset="0"/>
              </a:rPr>
              <a:t>donde se presenten las transformaciones logradas con la ejecución de proyectos de PDL y PP, sus aportes en el desarrollo local, enfoque de antes y después, testimonios, retroalimentación de la ciudadanía, vos de directivos, especialistas, etc.</a:t>
            </a:r>
          </a:p>
          <a:p>
            <a:endParaRPr lang="es-ES_tradnl" sz="1600" dirty="0">
              <a:solidFill>
                <a:schemeClr val="tx1">
                  <a:lumMod val="65000"/>
                  <a:lumOff val="35000"/>
                </a:schemeClr>
              </a:solidFill>
              <a:latin typeface="Arial" charset="0"/>
              <a:ea typeface="Arial" charset="0"/>
              <a:cs typeface="Arial" charset="0"/>
            </a:endParaRPr>
          </a:p>
          <a:p>
            <a:r>
              <a:rPr lang="es-ES_tradnl" sz="2000" dirty="0">
                <a:solidFill>
                  <a:srgbClr val="F38B1C"/>
                </a:solidFill>
                <a:latin typeface="Rubik Medium" charset="0"/>
                <a:ea typeface="Rubik Medium" charset="0"/>
                <a:cs typeface="Rubik Medium" charset="0"/>
              </a:rPr>
              <a:t>- 4 sesiones en el año, </a:t>
            </a:r>
            <a:r>
              <a:rPr lang="es-ES_tradnl" sz="1600" dirty="0">
                <a:solidFill>
                  <a:schemeClr val="tx1">
                    <a:lumMod val="65000"/>
                    <a:lumOff val="35000"/>
                  </a:schemeClr>
                </a:solidFill>
                <a:latin typeface="Arial" charset="0"/>
                <a:ea typeface="Arial" charset="0"/>
                <a:cs typeface="Arial" charset="0"/>
              </a:rPr>
              <a:t>por las 5 líneas temáticas de PDL.</a:t>
            </a:r>
          </a:p>
          <a:p>
            <a:pPr marL="285750" indent="-285750">
              <a:buFontTx/>
              <a:buChar char="-"/>
            </a:pPr>
            <a:endParaRPr lang="es-ES_tradnl" sz="1600" dirty="0">
              <a:solidFill>
                <a:schemeClr val="tx1">
                  <a:lumMod val="65000"/>
                  <a:lumOff val="35000"/>
                </a:schemeClr>
              </a:solidFill>
              <a:latin typeface="Arial" charset="0"/>
              <a:ea typeface="Arial" charset="0"/>
              <a:cs typeface="Arial" charset="0"/>
            </a:endParaRPr>
          </a:p>
          <a:p>
            <a:r>
              <a:rPr lang="es-ES_tradnl" sz="2000" dirty="0">
                <a:solidFill>
                  <a:srgbClr val="F38B1C"/>
                </a:solidFill>
                <a:latin typeface="Rubik Medium" charset="0"/>
                <a:ea typeface="Rubik Medium" charset="0"/>
                <a:cs typeface="Rubik Medium" charset="0"/>
              </a:rPr>
              <a:t>- Invitación pública: </a:t>
            </a:r>
            <a:r>
              <a:rPr lang="es-ES_tradnl" sz="1600" dirty="0">
                <a:solidFill>
                  <a:schemeClr val="tx1">
                    <a:lumMod val="65000"/>
                    <a:lumOff val="35000"/>
                  </a:schemeClr>
                </a:solidFill>
                <a:latin typeface="Arial" charset="0"/>
                <a:ea typeface="Arial" charset="0"/>
                <a:cs typeface="Arial" charset="0"/>
              </a:rPr>
              <a:t>convocatoria especial a sectores vinculados al proceso y los públicos estratégicos.</a:t>
            </a:r>
          </a:p>
        </p:txBody>
      </p:sp>
    </p:spTree>
    <p:extLst>
      <p:ext uri="{BB962C8B-B14F-4D97-AF65-F5344CB8AC3E}">
        <p14:creationId xmlns:p14="http://schemas.microsoft.com/office/powerpoint/2010/main" val="31413310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3323</TotalTime>
  <Words>854</Words>
  <Application>Microsoft Office PowerPoint</Application>
  <PresentationFormat>Panorámica</PresentationFormat>
  <Paragraphs>135</Paragraphs>
  <Slides>16</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Arial</vt:lpstr>
      <vt:lpstr>Calibri</vt:lpstr>
      <vt:lpstr>Calibri Light</vt:lpstr>
      <vt:lpstr>Rubik</vt:lpstr>
      <vt:lpstr>Rubik Black</vt:lpstr>
      <vt:lpstr>Rubik Medium</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Astrid Carolina</dc:creator>
  <cp:lastModifiedBy>Mariana Hernández Ramírez</cp:lastModifiedBy>
  <cp:revision>60</cp:revision>
  <dcterms:created xsi:type="dcterms:W3CDTF">2020-07-28T01:57:48Z</dcterms:created>
  <dcterms:modified xsi:type="dcterms:W3CDTF">2020-09-09T17:21:14Z</dcterms:modified>
</cp:coreProperties>
</file>