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87" r:id="rId2"/>
    <p:sldMasterId id="2147483701" r:id="rId3"/>
    <p:sldMasterId id="2147483711" r:id="rId4"/>
    <p:sldMasterId id="2147483721" r:id="rId5"/>
    <p:sldMasterId id="2147483726" r:id="rId6"/>
    <p:sldMasterId id="2147483801" r:id="rId7"/>
    <p:sldMasterId id="2147483810" r:id="rId8"/>
    <p:sldMasterId id="2147483820" r:id="rId9"/>
    <p:sldMasterId id="2147483831" r:id="rId10"/>
    <p:sldMasterId id="2147483843" r:id="rId11"/>
  </p:sldMasterIdLst>
  <p:notesMasterIdLst>
    <p:notesMasterId r:id="rId46"/>
  </p:notesMasterIdLst>
  <p:sldIdLst>
    <p:sldId id="1642" r:id="rId12"/>
    <p:sldId id="1644" r:id="rId13"/>
    <p:sldId id="259" r:id="rId14"/>
    <p:sldId id="262" r:id="rId15"/>
    <p:sldId id="263" r:id="rId16"/>
    <p:sldId id="264" r:id="rId17"/>
    <p:sldId id="265" r:id="rId18"/>
    <p:sldId id="266" r:id="rId19"/>
    <p:sldId id="1645" r:id="rId20"/>
    <p:sldId id="276" r:id="rId21"/>
    <p:sldId id="280" r:id="rId22"/>
    <p:sldId id="653" r:id="rId23"/>
    <p:sldId id="272" r:id="rId24"/>
    <p:sldId id="1646" r:id="rId25"/>
    <p:sldId id="273" r:id="rId26"/>
    <p:sldId id="585" r:id="rId27"/>
    <p:sldId id="1659" r:id="rId28"/>
    <p:sldId id="588" r:id="rId29"/>
    <p:sldId id="629" r:id="rId30"/>
    <p:sldId id="593" r:id="rId31"/>
    <p:sldId id="1660" r:id="rId32"/>
    <p:sldId id="1648" r:id="rId33"/>
    <p:sldId id="1649" r:id="rId34"/>
    <p:sldId id="286" r:id="rId35"/>
    <p:sldId id="1650" r:id="rId36"/>
    <p:sldId id="1652" r:id="rId37"/>
    <p:sldId id="1651" r:id="rId38"/>
    <p:sldId id="1653" r:id="rId39"/>
    <p:sldId id="676" r:id="rId40"/>
    <p:sldId id="1657" r:id="rId41"/>
    <p:sldId id="1654" r:id="rId42"/>
    <p:sldId id="1658" r:id="rId43"/>
    <p:sldId id="1647" r:id="rId44"/>
    <p:sldId id="1643" r:id="rId4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C1C1C"/>
    <a:srgbClr val="FF6600"/>
    <a:srgbClr val="003300"/>
    <a:srgbClr val="0066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snapToObjects="1">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AEAB9-FD17-4B69-AF70-F846A5FD5B58}" type="datetimeFigureOut">
              <a:rPr lang="es-CO" smtClean="0"/>
              <a:t>30/09/2021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ECA64-9242-47B8-99DA-0BB34F5E14FB}" type="slidenum">
              <a:rPr lang="es-CO" smtClean="0"/>
              <a:t>‹Nº›</a:t>
            </a:fld>
            <a:endParaRPr lang="es-CO"/>
          </a:p>
        </p:txBody>
      </p:sp>
    </p:spTree>
    <p:extLst>
      <p:ext uri="{BB962C8B-B14F-4D97-AF65-F5344CB8AC3E}">
        <p14:creationId xmlns:p14="http://schemas.microsoft.com/office/powerpoint/2010/main" val="110216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C4CC2-29CD-C24D-BD73-075769EA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09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13850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56981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61453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01775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49553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610FE03-E1F5-8144-A163-9558ED410B63}" type="slidenum">
              <a:rPr kumimoji="0" lang="es-C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s-C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94207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610FE03-E1F5-8144-A163-9558ED410B63}" type="slidenum">
              <a:rPr kumimoji="0" lang="es-C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s-C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2288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610FE03-E1F5-8144-A163-9558ED410B63}" type="slidenum">
              <a:rPr kumimoji="0" lang="es-C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s-C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9085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610FE03-E1F5-8144-A163-9558ED410B63}" type="slidenum">
              <a:rPr kumimoji="0" lang="es-CO"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s-CO"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0806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C4CC2-29CD-C24D-BD73-075769EA75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40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5289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2DC4CC2-29CD-C24D-BD73-075769EA7509}"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348862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803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23221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7408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13525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5215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56" tIns="34274" rIns="68556"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FFFFFF"/>
              </a:buClr>
              <a:buSzPts val="1400"/>
              <a:buNone/>
              <a:defRPr sz="2000">
                <a:solidFill>
                  <a:srgbClr val="FFFFFF"/>
                </a:solidFill>
              </a:defRPr>
            </a:lvl1pPr>
            <a:lvl2pPr marL="1218750" lvl="1" indent="-423173" algn="l">
              <a:lnSpc>
                <a:spcPct val="90000"/>
              </a:lnSpc>
              <a:spcBef>
                <a:spcPts val="533"/>
              </a:spcBef>
              <a:spcAft>
                <a:spcPts val="0"/>
              </a:spcAft>
              <a:buClr>
                <a:srgbClr val="FFFFFF"/>
              </a:buClr>
              <a:buSzPts val="1400"/>
              <a:buChar char="•"/>
              <a:defRPr>
                <a:solidFill>
                  <a:srgbClr val="FFFFFF"/>
                </a:solidFill>
              </a:defRPr>
            </a:lvl2pPr>
            <a:lvl3pPr marL="1828120" lvl="2" indent="-423173" algn="l">
              <a:lnSpc>
                <a:spcPct val="90000"/>
              </a:lnSpc>
              <a:spcBef>
                <a:spcPts val="533"/>
              </a:spcBef>
              <a:spcAft>
                <a:spcPts val="0"/>
              </a:spcAft>
              <a:buClr>
                <a:srgbClr val="FFFFFF"/>
              </a:buClr>
              <a:buSzPts val="1400"/>
              <a:buChar char="•"/>
              <a:defRPr>
                <a:solidFill>
                  <a:srgbClr val="FFFFFF"/>
                </a:solidFill>
              </a:defRPr>
            </a:lvl3pPr>
            <a:lvl4pPr marL="2437498" lvl="3" indent="-423173" algn="l">
              <a:lnSpc>
                <a:spcPct val="90000"/>
              </a:lnSpc>
              <a:spcBef>
                <a:spcPts val="533"/>
              </a:spcBef>
              <a:spcAft>
                <a:spcPts val="0"/>
              </a:spcAft>
              <a:buClr>
                <a:srgbClr val="FFFFFF"/>
              </a:buClr>
              <a:buSzPts val="1400"/>
              <a:buChar char="•"/>
              <a:defRPr>
                <a:solidFill>
                  <a:srgbClr val="FFFFFF"/>
                </a:solidFill>
              </a:defRPr>
            </a:lvl4pPr>
            <a:lvl5pPr marL="3046860" lvl="4" indent="-423173" algn="l">
              <a:lnSpc>
                <a:spcPct val="90000"/>
              </a:lnSpc>
              <a:spcBef>
                <a:spcPts val="533"/>
              </a:spcBef>
              <a:spcAft>
                <a:spcPts val="0"/>
              </a:spcAft>
              <a:buClr>
                <a:srgbClr val="FFFFFF"/>
              </a:buClr>
              <a:buSzPts val="1400"/>
              <a:buChar char="•"/>
              <a:defRPr>
                <a:solidFill>
                  <a:srgbClr val="FFFFFF"/>
                </a:solidFill>
              </a:defRPr>
            </a:lvl5pPr>
            <a:lvl6pPr marL="3656223" lvl="5" indent="-423173" algn="l">
              <a:lnSpc>
                <a:spcPct val="90000"/>
              </a:lnSpc>
              <a:spcBef>
                <a:spcPts val="533"/>
              </a:spcBef>
              <a:spcAft>
                <a:spcPts val="0"/>
              </a:spcAft>
              <a:buClr>
                <a:srgbClr val="FFFFFF"/>
              </a:buClr>
              <a:buSzPts val="1400"/>
              <a:buChar char="•"/>
              <a:defRPr>
                <a:solidFill>
                  <a:srgbClr val="FFFFFF"/>
                </a:solidFill>
              </a:defRPr>
            </a:lvl6pPr>
            <a:lvl7pPr marL="4265600" lvl="6" indent="-423173" algn="l">
              <a:lnSpc>
                <a:spcPct val="90000"/>
              </a:lnSpc>
              <a:spcBef>
                <a:spcPts val="533"/>
              </a:spcBef>
              <a:spcAft>
                <a:spcPts val="0"/>
              </a:spcAft>
              <a:buClr>
                <a:srgbClr val="FFFFFF"/>
              </a:buClr>
              <a:buSzPts val="1400"/>
              <a:buChar char="•"/>
              <a:defRPr>
                <a:solidFill>
                  <a:srgbClr val="FFFFFF"/>
                </a:solidFill>
              </a:defRPr>
            </a:lvl7pPr>
            <a:lvl8pPr marL="4874971" lvl="7" indent="-423173" algn="l">
              <a:lnSpc>
                <a:spcPct val="90000"/>
              </a:lnSpc>
              <a:spcBef>
                <a:spcPts val="533"/>
              </a:spcBef>
              <a:spcAft>
                <a:spcPts val="0"/>
              </a:spcAft>
              <a:buClr>
                <a:srgbClr val="FFFFFF"/>
              </a:buClr>
              <a:buSzPts val="1400"/>
              <a:buChar char="•"/>
              <a:defRPr>
                <a:solidFill>
                  <a:srgbClr val="FFFFFF"/>
                </a:solidFill>
              </a:defRPr>
            </a:lvl8pPr>
            <a:lvl9pPr marL="5484358" lvl="8" indent="-423173"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42645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1"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9C92883E-8C50-4757-8F99-2C5665ADD7D5}" type="datetimeFigureOut">
              <a:rPr lang="es-CO" smtClean="0"/>
              <a:t>30/09/2021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2186430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69" name="Google Shape;69;p9"/>
          <p:cNvSpPr txBox="1"/>
          <p:nvPr/>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7" name="Rectángulo 6">
            <a:extLst>
              <a:ext uri="{FF2B5EF4-FFF2-40B4-BE49-F238E27FC236}">
                <a16:creationId xmlns:a16="http://schemas.microsoft.com/office/drawing/2014/main" id="{250EE2E3-1E9C-6D46-A2B8-1B5D336FB78B}"/>
              </a:ext>
            </a:extLst>
          </p:cNvPr>
          <p:cNvSpPr/>
          <p:nvPr userDrawn="1"/>
        </p:nvSpPr>
        <p:spPr>
          <a:xfrm flipH="1">
            <a:off x="0" y="1760046"/>
            <a:ext cx="12192000" cy="2328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9" name="Marcador de texto 1">
            <a:extLst>
              <a:ext uri="{FF2B5EF4-FFF2-40B4-BE49-F238E27FC236}">
                <a16:creationId xmlns:a16="http://schemas.microsoft.com/office/drawing/2014/main" id="{1F1CE048-6B28-E945-8673-79890C58D9F3}"/>
              </a:ext>
            </a:extLst>
          </p:cNvPr>
          <p:cNvSpPr>
            <a:spLocks noGrp="1"/>
          </p:cNvSpPr>
          <p:nvPr>
            <p:ph type="body" idx="10"/>
          </p:nvPr>
        </p:nvSpPr>
        <p:spPr>
          <a:xfrm>
            <a:off x="2071723" y="2280449"/>
            <a:ext cx="8470232" cy="1287593"/>
          </a:xfrm>
          <a:prstGeom prst="rect">
            <a:avLst/>
          </a:prstGeom>
        </p:spPr>
        <p:txBody>
          <a:bodyPr/>
          <a:lstStyle>
            <a:lvl1pPr marL="126997" indent="0">
              <a:buNone/>
              <a:defRPr lang="es-CO" sz="2133" b="0" i="0" u="none" strike="noStrike" cap="none" dirty="0">
                <a:solidFill>
                  <a:srgbClr val="0054BC"/>
                </a:solidFill>
                <a:latin typeface="Work Sans"/>
                <a:ea typeface="Work Sans"/>
                <a:cs typeface="Work Sans"/>
                <a:sym typeface="Work Sans"/>
              </a:defRPr>
            </a:lvl1pPr>
          </a:lstStyle>
          <a:p>
            <a:r>
              <a:rPr lang="es-CO" dirty="0"/>
              <a:t>La presentación es una guía, recuerda desarrollar la idea en una extensión no mayor a seis líneas de texto. Usa las listas para mejorar y resaltar lo importante.</a:t>
            </a:r>
          </a:p>
          <a:p>
            <a:endParaRPr lang="es-CO" dirty="0"/>
          </a:p>
        </p:txBody>
      </p:sp>
      <p:sp>
        <p:nvSpPr>
          <p:cNvPr id="11" name="Título 2">
            <a:extLst>
              <a:ext uri="{FF2B5EF4-FFF2-40B4-BE49-F238E27FC236}">
                <a16:creationId xmlns:a16="http://schemas.microsoft.com/office/drawing/2014/main" id="{82E37BB6-F345-DB4C-A2F3-83ADED57AF7E}"/>
              </a:ext>
            </a:extLst>
          </p:cNvPr>
          <p:cNvSpPr>
            <a:spLocks noGrp="1"/>
          </p:cNvSpPr>
          <p:nvPr>
            <p:ph type="title"/>
          </p:nvPr>
        </p:nvSpPr>
        <p:spPr>
          <a:xfrm>
            <a:off x="527051" y="645584"/>
            <a:ext cx="9620727" cy="510251"/>
          </a:xfrm>
          <a:prstGeom prst="rect">
            <a:avLst/>
          </a:prstGeom>
        </p:spPr>
        <p:txBody>
          <a:bodyPr/>
          <a:lstStyle>
            <a:lvl1pPr>
              <a:defRPr lang="es-CO" sz="4267" b="1" i="0" u="none" strike="noStrike" cap="none" dirty="0">
                <a:solidFill>
                  <a:srgbClr val="0054BC"/>
                </a:solidFill>
                <a:latin typeface="Work Sans SemiBold" pitchFamily="2" charset="77"/>
                <a:ea typeface="Work Sans"/>
                <a:cs typeface="Work Sans"/>
                <a:sym typeface="Work Sans"/>
              </a:defRPr>
            </a:lvl1pPr>
          </a:lstStyle>
          <a:p>
            <a:pPr>
              <a:lnSpc>
                <a:spcPct val="110000"/>
              </a:lnSpc>
            </a:pPr>
            <a:r>
              <a:rPr lang="es-CO" dirty="0"/>
              <a:t>Espacio para el título principal</a:t>
            </a:r>
          </a:p>
        </p:txBody>
      </p:sp>
      <p:sp>
        <p:nvSpPr>
          <p:cNvPr id="12" name="Marcador de texto 3">
            <a:extLst>
              <a:ext uri="{FF2B5EF4-FFF2-40B4-BE49-F238E27FC236}">
                <a16:creationId xmlns:a16="http://schemas.microsoft.com/office/drawing/2014/main" id="{6A91FD33-A9CB-3F41-BBC8-09D961D94097}"/>
              </a:ext>
            </a:extLst>
          </p:cNvPr>
          <p:cNvSpPr>
            <a:spLocks noGrp="1"/>
          </p:cNvSpPr>
          <p:nvPr>
            <p:ph type="body" idx="11"/>
          </p:nvPr>
        </p:nvSpPr>
        <p:spPr>
          <a:xfrm>
            <a:off x="2071723" y="4326784"/>
            <a:ext cx="8817381" cy="1514067"/>
          </a:xfrm>
          <a:prstGeom prst="rect">
            <a:avLst/>
          </a:prstGeom>
        </p:spPr>
        <p:txBody>
          <a:bodyPr/>
          <a:lstStyle/>
          <a:p>
            <a:r>
              <a:rPr lang="es-CO" dirty="0"/>
              <a:t>Viñeta 1</a:t>
            </a:r>
          </a:p>
          <a:p>
            <a:r>
              <a:rPr lang="es-CO" dirty="0"/>
              <a:t>Viñeta 2</a:t>
            </a:r>
          </a:p>
          <a:p>
            <a:r>
              <a:rPr lang="es-CO" dirty="0"/>
              <a:t>Viñeta 3</a:t>
            </a:r>
          </a:p>
        </p:txBody>
      </p:sp>
    </p:spTree>
    <p:extLst>
      <p:ext uri="{BB962C8B-B14F-4D97-AF65-F5344CB8AC3E}">
        <p14:creationId xmlns:p14="http://schemas.microsoft.com/office/powerpoint/2010/main" val="184029487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21" name="Marcador de texto 1">
            <a:extLst>
              <a:ext uri="{FF2B5EF4-FFF2-40B4-BE49-F238E27FC236}">
                <a16:creationId xmlns:a16="http://schemas.microsoft.com/office/drawing/2014/main" id="{D2FD03A4-3909-B142-8F35-754C85725B02}"/>
              </a:ext>
            </a:extLst>
          </p:cNvPr>
          <p:cNvSpPr>
            <a:spLocks noGrp="1"/>
          </p:cNvSpPr>
          <p:nvPr>
            <p:ph type="body" idx="1"/>
          </p:nvPr>
        </p:nvSpPr>
        <p:spPr>
          <a:xfrm>
            <a:off x="2016721" y="2785204"/>
            <a:ext cx="8470232" cy="1287593"/>
          </a:xfrm>
        </p:spPr>
        <p:txBody>
          <a:bodyPr>
            <a:normAutofit lnSpcReduction="10000"/>
          </a:bodyPr>
          <a:lstStyle>
            <a:lvl1pPr marL="0" indent="0">
              <a:buNone/>
              <a:defRPr/>
            </a:lvl1pPr>
          </a:lstStyle>
          <a:p>
            <a:r>
              <a:rPr lang="es-CO" dirty="0"/>
              <a:t>La presentación es una guía, recuerda desarrollar la idea en una extensión no mayor a seis líneas de texto. Usa las listas para mejorar y resaltar lo importante.</a:t>
            </a:r>
          </a:p>
          <a:p>
            <a:endParaRPr lang="es-CO" dirty="0"/>
          </a:p>
        </p:txBody>
      </p:sp>
      <p:sp>
        <p:nvSpPr>
          <p:cNvPr id="22" name="Título 2">
            <a:extLst>
              <a:ext uri="{FF2B5EF4-FFF2-40B4-BE49-F238E27FC236}">
                <a16:creationId xmlns:a16="http://schemas.microsoft.com/office/drawing/2014/main" id="{2F61EAAC-E188-3545-8562-D1321041B003}"/>
              </a:ext>
            </a:extLst>
          </p:cNvPr>
          <p:cNvSpPr>
            <a:spLocks noGrp="1"/>
          </p:cNvSpPr>
          <p:nvPr>
            <p:ph type="title"/>
          </p:nvPr>
        </p:nvSpPr>
        <p:spPr>
          <a:xfrm>
            <a:off x="527051" y="645584"/>
            <a:ext cx="9620727" cy="510251"/>
          </a:xfrm>
        </p:spPr>
        <p:txBody>
          <a:bodyPr>
            <a:normAutofit fontScale="90000"/>
          </a:bodyPr>
          <a:lstStyle/>
          <a:p>
            <a:pPr>
              <a:lnSpc>
                <a:spcPct val="110000"/>
              </a:lnSpc>
            </a:pPr>
            <a:r>
              <a:rPr lang="es-CO" dirty="0"/>
              <a:t>Espacio para el título principal</a:t>
            </a:r>
          </a:p>
        </p:txBody>
      </p:sp>
      <p:sp>
        <p:nvSpPr>
          <p:cNvPr id="3" name="Marcador de posición de imagen 2">
            <a:extLst>
              <a:ext uri="{FF2B5EF4-FFF2-40B4-BE49-F238E27FC236}">
                <a16:creationId xmlns:a16="http://schemas.microsoft.com/office/drawing/2014/main" id="{EECBF481-A508-234E-BB50-7854FA893FE9}"/>
              </a:ext>
            </a:extLst>
          </p:cNvPr>
          <p:cNvSpPr>
            <a:spLocks noGrp="1" noChangeAspect="1"/>
          </p:cNvSpPr>
          <p:nvPr>
            <p:ph type="pic" sz="quarter" idx="10"/>
          </p:nvPr>
        </p:nvSpPr>
        <p:spPr>
          <a:xfrm>
            <a:off x="472017" y="2787652"/>
            <a:ext cx="1295400" cy="1248833"/>
          </a:xfrm>
        </p:spPr>
        <p:txBody>
          <a:bodyPr/>
          <a:lstStyle>
            <a:lvl1pPr marL="0" indent="0">
              <a:buNone/>
              <a:defRPr/>
            </a:lvl1pPr>
          </a:lstStyle>
          <a:p>
            <a:endParaRPr lang="es-CO"/>
          </a:p>
        </p:txBody>
      </p:sp>
      <p:sp>
        <p:nvSpPr>
          <p:cNvPr id="5" name="Google Shape;69;p9">
            <a:extLst>
              <a:ext uri="{FF2B5EF4-FFF2-40B4-BE49-F238E27FC236}">
                <a16:creationId xmlns:a16="http://schemas.microsoft.com/office/drawing/2014/main" id="{8429AC1C-1928-164F-9E17-8840DB885BEE}"/>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222508333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5" name="Rectángulo 4">
            <a:extLst>
              <a:ext uri="{FF2B5EF4-FFF2-40B4-BE49-F238E27FC236}">
                <a16:creationId xmlns:a16="http://schemas.microsoft.com/office/drawing/2014/main" id="{DCAADCA0-7543-9849-A8B7-8875405A5D89}"/>
              </a:ext>
            </a:extLst>
          </p:cNvPr>
          <p:cNvSpPr/>
          <p:nvPr userDrawn="1"/>
        </p:nvSpPr>
        <p:spPr>
          <a:xfrm>
            <a:off x="0" y="0"/>
            <a:ext cx="6096000" cy="3429000"/>
          </a:xfrm>
          <a:prstGeom prst="rect">
            <a:avLst/>
          </a:prstGeom>
          <a:solidFill>
            <a:srgbClr val="E96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6" name="Rectángulo 5">
            <a:extLst>
              <a:ext uri="{FF2B5EF4-FFF2-40B4-BE49-F238E27FC236}">
                <a16:creationId xmlns:a16="http://schemas.microsoft.com/office/drawing/2014/main" id="{4C397E83-CF6B-EA44-B45D-232E4DACB288}"/>
              </a:ext>
            </a:extLst>
          </p:cNvPr>
          <p:cNvSpPr/>
          <p:nvPr userDrawn="1"/>
        </p:nvSpPr>
        <p:spPr>
          <a:xfrm>
            <a:off x="6096000" y="3429000"/>
            <a:ext cx="6096000" cy="3429000"/>
          </a:xfrm>
          <a:prstGeom prst="rect">
            <a:avLst/>
          </a:prstGeom>
          <a:solidFill>
            <a:srgbClr val="E96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16" name="Marcador de posición de imagen 15">
            <a:extLst>
              <a:ext uri="{FF2B5EF4-FFF2-40B4-BE49-F238E27FC236}">
                <a16:creationId xmlns:a16="http://schemas.microsoft.com/office/drawing/2014/main" id="{565461F1-7C05-B044-9577-EB6A9A89FDE2}"/>
              </a:ext>
            </a:extLst>
          </p:cNvPr>
          <p:cNvSpPr>
            <a:spLocks noGrp="1"/>
          </p:cNvSpPr>
          <p:nvPr>
            <p:ph type="pic" sz="quarter" idx="10"/>
          </p:nvPr>
        </p:nvSpPr>
        <p:spPr>
          <a:xfrm>
            <a:off x="2707026" y="453657"/>
            <a:ext cx="681951" cy="680484"/>
          </a:xfrm>
        </p:spPr>
        <p:txBody>
          <a:bodyPr>
            <a:normAutofit/>
          </a:bodyPr>
          <a:lstStyle>
            <a:lvl1pPr>
              <a:defRPr sz="1600"/>
            </a:lvl1pPr>
          </a:lstStyle>
          <a:p>
            <a:endParaRPr lang="es-CO" dirty="0"/>
          </a:p>
        </p:txBody>
      </p:sp>
      <p:sp>
        <p:nvSpPr>
          <p:cNvPr id="23" name="Marcador de posición de imagen 15">
            <a:extLst>
              <a:ext uri="{FF2B5EF4-FFF2-40B4-BE49-F238E27FC236}">
                <a16:creationId xmlns:a16="http://schemas.microsoft.com/office/drawing/2014/main" id="{6E44996C-1D78-DF48-97DB-C41442A7609A}"/>
              </a:ext>
            </a:extLst>
          </p:cNvPr>
          <p:cNvSpPr>
            <a:spLocks noGrp="1"/>
          </p:cNvSpPr>
          <p:nvPr>
            <p:ph type="pic" sz="quarter" idx="11"/>
          </p:nvPr>
        </p:nvSpPr>
        <p:spPr>
          <a:xfrm>
            <a:off x="8751045" y="448930"/>
            <a:ext cx="681951" cy="680484"/>
          </a:xfrm>
        </p:spPr>
        <p:txBody>
          <a:bodyPr>
            <a:normAutofit/>
          </a:bodyPr>
          <a:lstStyle>
            <a:lvl1pPr>
              <a:defRPr sz="1600"/>
            </a:lvl1pPr>
          </a:lstStyle>
          <a:p>
            <a:endParaRPr lang="es-CO" dirty="0"/>
          </a:p>
        </p:txBody>
      </p:sp>
      <p:sp>
        <p:nvSpPr>
          <p:cNvPr id="25" name="Marcador de posición de imagen 15">
            <a:extLst>
              <a:ext uri="{FF2B5EF4-FFF2-40B4-BE49-F238E27FC236}">
                <a16:creationId xmlns:a16="http://schemas.microsoft.com/office/drawing/2014/main" id="{C83B2123-050A-1D46-AF3C-EE188FB809DE}"/>
              </a:ext>
            </a:extLst>
          </p:cNvPr>
          <p:cNvSpPr>
            <a:spLocks noGrp="1"/>
          </p:cNvSpPr>
          <p:nvPr>
            <p:ph type="pic" sz="quarter" idx="12"/>
          </p:nvPr>
        </p:nvSpPr>
        <p:spPr>
          <a:xfrm>
            <a:off x="8765221" y="3969489"/>
            <a:ext cx="681951" cy="680484"/>
          </a:xfrm>
        </p:spPr>
        <p:txBody>
          <a:bodyPr>
            <a:normAutofit/>
          </a:bodyPr>
          <a:lstStyle>
            <a:lvl1pPr>
              <a:defRPr sz="1600"/>
            </a:lvl1pPr>
          </a:lstStyle>
          <a:p>
            <a:endParaRPr lang="es-CO" dirty="0"/>
          </a:p>
        </p:txBody>
      </p:sp>
      <p:sp>
        <p:nvSpPr>
          <p:cNvPr id="27" name="Marcador de posición de imagen 15">
            <a:extLst>
              <a:ext uri="{FF2B5EF4-FFF2-40B4-BE49-F238E27FC236}">
                <a16:creationId xmlns:a16="http://schemas.microsoft.com/office/drawing/2014/main" id="{5911ED72-051E-C946-9476-CFCB898391D4}"/>
              </a:ext>
            </a:extLst>
          </p:cNvPr>
          <p:cNvSpPr>
            <a:spLocks noGrp="1"/>
          </p:cNvSpPr>
          <p:nvPr>
            <p:ph type="pic" sz="quarter" idx="13"/>
          </p:nvPr>
        </p:nvSpPr>
        <p:spPr>
          <a:xfrm>
            <a:off x="2626691" y="3945861"/>
            <a:ext cx="681951" cy="680484"/>
          </a:xfrm>
        </p:spPr>
        <p:txBody>
          <a:bodyPr>
            <a:normAutofit/>
          </a:bodyPr>
          <a:lstStyle>
            <a:lvl1pPr>
              <a:defRPr sz="1600"/>
            </a:lvl1pPr>
          </a:lstStyle>
          <a:p>
            <a:endParaRPr lang="es-CO" dirty="0"/>
          </a:p>
        </p:txBody>
      </p:sp>
      <p:sp>
        <p:nvSpPr>
          <p:cNvPr id="18" name="Marcador de texto 17">
            <a:extLst>
              <a:ext uri="{FF2B5EF4-FFF2-40B4-BE49-F238E27FC236}">
                <a16:creationId xmlns:a16="http://schemas.microsoft.com/office/drawing/2014/main" id="{31593A5A-BAD1-FD44-AE7B-78E9193F6947}"/>
              </a:ext>
            </a:extLst>
          </p:cNvPr>
          <p:cNvSpPr>
            <a:spLocks noGrp="1"/>
          </p:cNvSpPr>
          <p:nvPr>
            <p:ph type="body" sz="quarter" idx="14"/>
          </p:nvPr>
        </p:nvSpPr>
        <p:spPr>
          <a:xfrm>
            <a:off x="7163194" y="1569581"/>
            <a:ext cx="4036484" cy="1380067"/>
          </a:xfrm>
        </p:spPr>
        <p:txBody>
          <a:bodyPr>
            <a:noAutofit/>
          </a:bodyPr>
          <a:lstStyle>
            <a:lvl1pPr marL="0" indent="0" algn="ctr">
              <a:buNone/>
              <a:defRPr sz="1867"/>
            </a:lvl1pPr>
          </a:lstStyle>
          <a:p>
            <a:r>
              <a:rPr lang="es-ES" dirty="0"/>
              <a:t>Editar los estilos de texto del patrón</a:t>
            </a:r>
            <a:endParaRPr lang="es-CO" dirty="0"/>
          </a:p>
        </p:txBody>
      </p:sp>
      <p:sp>
        <p:nvSpPr>
          <p:cNvPr id="29" name="Marcador de texto 17">
            <a:extLst>
              <a:ext uri="{FF2B5EF4-FFF2-40B4-BE49-F238E27FC236}">
                <a16:creationId xmlns:a16="http://schemas.microsoft.com/office/drawing/2014/main" id="{D7D75992-C738-5A4F-BD23-DA21BD4184A7}"/>
              </a:ext>
            </a:extLst>
          </p:cNvPr>
          <p:cNvSpPr>
            <a:spLocks noGrp="1"/>
          </p:cNvSpPr>
          <p:nvPr>
            <p:ph type="body" sz="quarter" idx="15"/>
          </p:nvPr>
        </p:nvSpPr>
        <p:spPr>
          <a:xfrm>
            <a:off x="7243530" y="4891665"/>
            <a:ext cx="4036484"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32" name="Marcador de texto 17">
            <a:extLst>
              <a:ext uri="{FF2B5EF4-FFF2-40B4-BE49-F238E27FC236}">
                <a16:creationId xmlns:a16="http://schemas.microsoft.com/office/drawing/2014/main" id="{B38516C7-E796-CC47-966F-6BE0D3773862}"/>
              </a:ext>
            </a:extLst>
          </p:cNvPr>
          <p:cNvSpPr>
            <a:spLocks noGrp="1"/>
          </p:cNvSpPr>
          <p:nvPr>
            <p:ph type="body" sz="quarter" idx="16"/>
          </p:nvPr>
        </p:nvSpPr>
        <p:spPr>
          <a:xfrm>
            <a:off x="1034115" y="1479796"/>
            <a:ext cx="4036484"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33" name="Marcador de texto 17">
            <a:extLst>
              <a:ext uri="{FF2B5EF4-FFF2-40B4-BE49-F238E27FC236}">
                <a16:creationId xmlns:a16="http://schemas.microsoft.com/office/drawing/2014/main" id="{1884F887-FD94-AF4D-A38A-689FD43BA173}"/>
              </a:ext>
            </a:extLst>
          </p:cNvPr>
          <p:cNvSpPr>
            <a:spLocks noGrp="1"/>
          </p:cNvSpPr>
          <p:nvPr>
            <p:ph type="body" sz="quarter" idx="17"/>
          </p:nvPr>
        </p:nvSpPr>
        <p:spPr>
          <a:xfrm>
            <a:off x="1114451" y="4801880"/>
            <a:ext cx="4036484" cy="1380067"/>
          </a:xfrm>
        </p:spPr>
        <p:txBody>
          <a:bodyPr>
            <a:noAutofit/>
          </a:bodyPr>
          <a:lstStyle>
            <a:lvl1pPr marL="0" indent="0" algn="ctr">
              <a:buNone/>
              <a:defRPr sz="1867">
                <a:solidFill>
                  <a:srgbClr val="0066CD"/>
                </a:solidFill>
              </a:defRPr>
            </a:lvl1pPr>
          </a:lstStyle>
          <a:p>
            <a:r>
              <a:rPr lang="es-ES" dirty="0"/>
              <a:t>Editar los estilos de texto del patrón</a:t>
            </a:r>
            <a:endParaRPr lang="es-CO" dirty="0"/>
          </a:p>
        </p:txBody>
      </p:sp>
      <p:sp>
        <p:nvSpPr>
          <p:cNvPr id="12" name="Google Shape;69;p9">
            <a:extLst>
              <a:ext uri="{FF2B5EF4-FFF2-40B4-BE49-F238E27FC236}">
                <a16:creationId xmlns:a16="http://schemas.microsoft.com/office/drawing/2014/main" id="{D5E1C32A-AC32-0646-9901-B5FCC00A6467}"/>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FEFFFF"/>
                </a:solidFill>
                <a:latin typeface="Work Sans Light"/>
                <a:ea typeface="Work Sans Light"/>
                <a:cs typeface="Work Sans Light"/>
                <a:sym typeface="Work Sans Light"/>
              </a:rPr>
              <a:t>Función Pública</a:t>
            </a:r>
            <a:endParaRPr sz="800" kern="0" dirty="0">
              <a:solidFill>
                <a:srgbClr val="FEFFFF"/>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60663302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5" name="Rectángulo 4">
            <a:extLst>
              <a:ext uri="{FF2B5EF4-FFF2-40B4-BE49-F238E27FC236}">
                <a16:creationId xmlns:a16="http://schemas.microsoft.com/office/drawing/2014/main" id="{DCAADCA0-7543-9849-A8B7-8875405A5D89}"/>
              </a:ext>
            </a:extLst>
          </p:cNvPr>
          <p:cNvSpPr/>
          <p:nvPr userDrawn="1"/>
        </p:nvSpPr>
        <p:spPr>
          <a:xfrm>
            <a:off x="0" y="0"/>
            <a:ext cx="6096000" cy="3429000"/>
          </a:xfrm>
          <a:prstGeom prst="rect">
            <a:avLst/>
          </a:prstGeom>
          <a:solidFill>
            <a:srgbClr val="13B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0066CD"/>
              </a:solidFill>
              <a:sym typeface="Arial"/>
            </a:endParaRPr>
          </a:p>
        </p:txBody>
      </p:sp>
      <p:sp>
        <p:nvSpPr>
          <p:cNvPr id="6" name="Rectángulo 5">
            <a:extLst>
              <a:ext uri="{FF2B5EF4-FFF2-40B4-BE49-F238E27FC236}">
                <a16:creationId xmlns:a16="http://schemas.microsoft.com/office/drawing/2014/main" id="{4C397E83-CF6B-EA44-B45D-232E4DACB288}"/>
              </a:ext>
            </a:extLst>
          </p:cNvPr>
          <p:cNvSpPr/>
          <p:nvPr userDrawn="1"/>
        </p:nvSpPr>
        <p:spPr>
          <a:xfrm>
            <a:off x="6096000" y="3429000"/>
            <a:ext cx="6096000" cy="3429000"/>
          </a:xfrm>
          <a:prstGeom prst="rect">
            <a:avLst/>
          </a:prstGeom>
          <a:solidFill>
            <a:srgbClr val="13B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0066CD"/>
              </a:solidFill>
              <a:sym typeface="Arial"/>
            </a:endParaRPr>
          </a:p>
        </p:txBody>
      </p:sp>
      <p:sp>
        <p:nvSpPr>
          <p:cNvPr id="16" name="Marcador de posición de imagen 15">
            <a:extLst>
              <a:ext uri="{FF2B5EF4-FFF2-40B4-BE49-F238E27FC236}">
                <a16:creationId xmlns:a16="http://schemas.microsoft.com/office/drawing/2014/main" id="{565461F1-7C05-B044-9577-EB6A9A89FDE2}"/>
              </a:ext>
            </a:extLst>
          </p:cNvPr>
          <p:cNvSpPr>
            <a:spLocks noGrp="1"/>
          </p:cNvSpPr>
          <p:nvPr>
            <p:ph type="pic" sz="quarter" idx="10"/>
          </p:nvPr>
        </p:nvSpPr>
        <p:spPr>
          <a:xfrm>
            <a:off x="2707026" y="453657"/>
            <a:ext cx="681951" cy="680484"/>
          </a:xfrm>
        </p:spPr>
        <p:txBody>
          <a:bodyPr>
            <a:normAutofit/>
          </a:bodyPr>
          <a:lstStyle>
            <a:lvl1pPr>
              <a:defRPr sz="1600"/>
            </a:lvl1pPr>
          </a:lstStyle>
          <a:p>
            <a:endParaRPr lang="es-CO" dirty="0"/>
          </a:p>
        </p:txBody>
      </p:sp>
      <p:sp>
        <p:nvSpPr>
          <p:cNvPr id="23" name="Marcador de posición de imagen 15">
            <a:extLst>
              <a:ext uri="{FF2B5EF4-FFF2-40B4-BE49-F238E27FC236}">
                <a16:creationId xmlns:a16="http://schemas.microsoft.com/office/drawing/2014/main" id="{6E44996C-1D78-DF48-97DB-C41442A7609A}"/>
              </a:ext>
            </a:extLst>
          </p:cNvPr>
          <p:cNvSpPr>
            <a:spLocks noGrp="1"/>
          </p:cNvSpPr>
          <p:nvPr>
            <p:ph type="pic" sz="quarter" idx="11"/>
          </p:nvPr>
        </p:nvSpPr>
        <p:spPr>
          <a:xfrm>
            <a:off x="8751045" y="448930"/>
            <a:ext cx="681951" cy="680484"/>
          </a:xfrm>
        </p:spPr>
        <p:txBody>
          <a:bodyPr>
            <a:normAutofit/>
          </a:bodyPr>
          <a:lstStyle>
            <a:lvl1pPr>
              <a:defRPr sz="1600"/>
            </a:lvl1pPr>
          </a:lstStyle>
          <a:p>
            <a:endParaRPr lang="es-CO" dirty="0"/>
          </a:p>
        </p:txBody>
      </p:sp>
      <p:sp>
        <p:nvSpPr>
          <p:cNvPr id="25" name="Marcador de posición de imagen 15">
            <a:extLst>
              <a:ext uri="{FF2B5EF4-FFF2-40B4-BE49-F238E27FC236}">
                <a16:creationId xmlns:a16="http://schemas.microsoft.com/office/drawing/2014/main" id="{C83B2123-050A-1D46-AF3C-EE188FB809DE}"/>
              </a:ext>
            </a:extLst>
          </p:cNvPr>
          <p:cNvSpPr>
            <a:spLocks noGrp="1"/>
          </p:cNvSpPr>
          <p:nvPr>
            <p:ph type="pic" sz="quarter" idx="12"/>
          </p:nvPr>
        </p:nvSpPr>
        <p:spPr>
          <a:xfrm>
            <a:off x="8765221" y="3969489"/>
            <a:ext cx="681951" cy="680484"/>
          </a:xfrm>
        </p:spPr>
        <p:txBody>
          <a:bodyPr>
            <a:normAutofit/>
          </a:bodyPr>
          <a:lstStyle>
            <a:lvl1pPr>
              <a:defRPr sz="1600"/>
            </a:lvl1pPr>
          </a:lstStyle>
          <a:p>
            <a:endParaRPr lang="es-CO" dirty="0"/>
          </a:p>
        </p:txBody>
      </p:sp>
      <p:sp>
        <p:nvSpPr>
          <p:cNvPr id="27" name="Marcador de posición de imagen 15">
            <a:extLst>
              <a:ext uri="{FF2B5EF4-FFF2-40B4-BE49-F238E27FC236}">
                <a16:creationId xmlns:a16="http://schemas.microsoft.com/office/drawing/2014/main" id="{5911ED72-051E-C946-9476-CFCB898391D4}"/>
              </a:ext>
            </a:extLst>
          </p:cNvPr>
          <p:cNvSpPr>
            <a:spLocks noGrp="1"/>
          </p:cNvSpPr>
          <p:nvPr>
            <p:ph type="pic" sz="quarter" idx="13"/>
          </p:nvPr>
        </p:nvSpPr>
        <p:spPr>
          <a:xfrm>
            <a:off x="2626691" y="3945861"/>
            <a:ext cx="681951" cy="680484"/>
          </a:xfrm>
        </p:spPr>
        <p:txBody>
          <a:bodyPr>
            <a:normAutofit/>
          </a:bodyPr>
          <a:lstStyle>
            <a:lvl1pPr>
              <a:defRPr sz="1600"/>
            </a:lvl1pPr>
          </a:lstStyle>
          <a:p>
            <a:endParaRPr lang="es-CO" dirty="0"/>
          </a:p>
        </p:txBody>
      </p:sp>
      <p:sp>
        <p:nvSpPr>
          <p:cNvPr id="18" name="Marcador de texto 17">
            <a:extLst>
              <a:ext uri="{FF2B5EF4-FFF2-40B4-BE49-F238E27FC236}">
                <a16:creationId xmlns:a16="http://schemas.microsoft.com/office/drawing/2014/main" id="{31593A5A-BAD1-FD44-AE7B-78E9193F6947}"/>
              </a:ext>
            </a:extLst>
          </p:cNvPr>
          <p:cNvSpPr>
            <a:spLocks noGrp="1"/>
          </p:cNvSpPr>
          <p:nvPr>
            <p:ph type="body" sz="quarter" idx="14"/>
          </p:nvPr>
        </p:nvSpPr>
        <p:spPr>
          <a:xfrm>
            <a:off x="7163194" y="1569581"/>
            <a:ext cx="4036484" cy="1380067"/>
          </a:xfrm>
        </p:spPr>
        <p:txBody>
          <a:bodyPr>
            <a:noAutofit/>
          </a:bodyPr>
          <a:lstStyle>
            <a:lvl1pPr marL="0" indent="0" algn="ctr">
              <a:buNone/>
              <a:defRPr sz="1867"/>
            </a:lvl1pPr>
          </a:lstStyle>
          <a:p>
            <a:r>
              <a:rPr lang="es-ES" dirty="0"/>
              <a:t>Editar los estilos de texto del patrón</a:t>
            </a:r>
            <a:endParaRPr lang="es-CO" dirty="0"/>
          </a:p>
        </p:txBody>
      </p:sp>
      <p:sp>
        <p:nvSpPr>
          <p:cNvPr id="29" name="Marcador de texto 17">
            <a:extLst>
              <a:ext uri="{FF2B5EF4-FFF2-40B4-BE49-F238E27FC236}">
                <a16:creationId xmlns:a16="http://schemas.microsoft.com/office/drawing/2014/main" id="{D7D75992-C738-5A4F-BD23-DA21BD4184A7}"/>
              </a:ext>
            </a:extLst>
          </p:cNvPr>
          <p:cNvSpPr>
            <a:spLocks noGrp="1"/>
          </p:cNvSpPr>
          <p:nvPr>
            <p:ph type="body" sz="quarter" idx="15"/>
          </p:nvPr>
        </p:nvSpPr>
        <p:spPr>
          <a:xfrm>
            <a:off x="7243530" y="4891665"/>
            <a:ext cx="4036484"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32" name="Marcador de texto 17">
            <a:extLst>
              <a:ext uri="{FF2B5EF4-FFF2-40B4-BE49-F238E27FC236}">
                <a16:creationId xmlns:a16="http://schemas.microsoft.com/office/drawing/2014/main" id="{B38516C7-E796-CC47-966F-6BE0D3773862}"/>
              </a:ext>
            </a:extLst>
          </p:cNvPr>
          <p:cNvSpPr>
            <a:spLocks noGrp="1"/>
          </p:cNvSpPr>
          <p:nvPr>
            <p:ph type="body" sz="quarter" idx="16"/>
          </p:nvPr>
        </p:nvSpPr>
        <p:spPr>
          <a:xfrm>
            <a:off x="1034115" y="1479796"/>
            <a:ext cx="4036484"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33" name="Marcador de texto 17">
            <a:extLst>
              <a:ext uri="{FF2B5EF4-FFF2-40B4-BE49-F238E27FC236}">
                <a16:creationId xmlns:a16="http://schemas.microsoft.com/office/drawing/2014/main" id="{1884F887-FD94-AF4D-A38A-689FD43BA173}"/>
              </a:ext>
            </a:extLst>
          </p:cNvPr>
          <p:cNvSpPr>
            <a:spLocks noGrp="1"/>
          </p:cNvSpPr>
          <p:nvPr>
            <p:ph type="body" sz="quarter" idx="17"/>
          </p:nvPr>
        </p:nvSpPr>
        <p:spPr>
          <a:xfrm>
            <a:off x="1114451" y="4801880"/>
            <a:ext cx="4036484" cy="1380067"/>
          </a:xfrm>
        </p:spPr>
        <p:txBody>
          <a:bodyPr>
            <a:noAutofit/>
          </a:bodyPr>
          <a:lstStyle>
            <a:lvl1pPr marL="0" indent="0" algn="ctr">
              <a:buNone/>
              <a:defRPr sz="1867">
                <a:solidFill>
                  <a:srgbClr val="0066CD"/>
                </a:solidFill>
              </a:defRPr>
            </a:lvl1pPr>
          </a:lstStyle>
          <a:p>
            <a:r>
              <a:rPr lang="es-ES" dirty="0"/>
              <a:t>Editar los estilos de texto del patrón</a:t>
            </a:r>
            <a:endParaRPr lang="es-CO" dirty="0"/>
          </a:p>
        </p:txBody>
      </p:sp>
      <p:sp>
        <p:nvSpPr>
          <p:cNvPr id="12" name="Google Shape;69;p9">
            <a:extLst>
              <a:ext uri="{FF2B5EF4-FFF2-40B4-BE49-F238E27FC236}">
                <a16:creationId xmlns:a16="http://schemas.microsoft.com/office/drawing/2014/main" id="{AB4FB9BB-282B-9842-81C9-B4E6105ED402}"/>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FEFFFF"/>
                </a:solidFill>
                <a:latin typeface="Work Sans Light"/>
                <a:ea typeface="Work Sans Light"/>
                <a:cs typeface="Work Sans Light"/>
                <a:sym typeface="Work Sans Light"/>
              </a:rPr>
              <a:t>Función Pública</a:t>
            </a:r>
            <a:endParaRPr sz="800" kern="0" dirty="0">
              <a:solidFill>
                <a:srgbClr val="FEFFFF"/>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280191401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5" name="Rectángulo 4">
            <a:extLst>
              <a:ext uri="{FF2B5EF4-FFF2-40B4-BE49-F238E27FC236}">
                <a16:creationId xmlns:a16="http://schemas.microsoft.com/office/drawing/2014/main" id="{DCAADCA0-7543-9849-A8B7-8875405A5D89}"/>
              </a:ext>
            </a:extLst>
          </p:cNvPr>
          <p:cNvSpPr/>
          <p:nvPr userDrawn="1"/>
        </p:nvSpPr>
        <p:spPr>
          <a:xfrm>
            <a:off x="0" y="0"/>
            <a:ext cx="6096000" cy="3429000"/>
          </a:xfrm>
          <a:prstGeom prst="rect">
            <a:avLst/>
          </a:prstGeom>
          <a:solidFill>
            <a:srgbClr val="0066C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0066CD"/>
              </a:solidFill>
              <a:sym typeface="Arial"/>
            </a:endParaRPr>
          </a:p>
        </p:txBody>
      </p:sp>
      <p:sp>
        <p:nvSpPr>
          <p:cNvPr id="6" name="Rectángulo 5">
            <a:extLst>
              <a:ext uri="{FF2B5EF4-FFF2-40B4-BE49-F238E27FC236}">
                <a16:creationId xmlns:a16="http://schemas.microsoft.com/office/drawing/2014/main" id="{4C397E83-CF6B-EA44-B45D-232E4DACB288}"/>
              </a:ext>
            </a:extLst>
          </p:cNvPr>
          <p:cNvSpPr/>
          <p:nvPr userDrawn="1"/>
        </p:nvSpPr>
        <p:spPr>
          <a:xfrm>
            <a:off x="6096000" y="3429000"/>
            <a:ext cx="6096000" cy="3429000"/>
          </a:xfrm>
          <a:prstGeom prst="rect">
            <a:avLst/>
          </a:prstGeom>
          <a:solidFill>
            <a:srgbClr val="0066C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0066CD"/>
              </a:solidFill>
              <a:sym typeface="Arial"/>
            </a:endParaRPr>
          </a:p>
        </p:txBody>
      </p:sp>
      <p:sp>
        <p:nvSpPr>
          <p:cNvPr id="16" name="Marcador de posición de imagen 15">
            <a:extLst>
              <a:ext uri="{FF2B5EF4-FFF2-40B4-BE49-F238E27FC236}">
                <a16:creationId xmlns:a16="http://schemas.microsoft.com/office/drawing/2014/main" id="{565461F1-7C05-B044-9577-EB6A9A89FDE2}"/>
              </a:ext>
            </a:extLst>
          </p:cNvPr>
          <p:cNvSpPr>
            <a:spLocks noGrp="1"/>
          </p:cNvSpPr>
          <p:nvPr>
            <p:ph type="pic" sz="quarter" idx="10"/>
          </p:nvPr>
        </p:nvSpPr>
        <p:spPr>
          <a:xfrm>
            <a:off x="2707026" y="453657"/>
            <a:ext cx="681951" cy="680484"/>
          </a:xfrm>
        </p:spPr>
        <p:txBody>
          <a:bodyPr>
            <a:normAutofit/>
          </a:bodyPr>
          <a:lstStyle>
            <a:lvl1pPr>
              <a:defRPr sz="1600"/>
            </a:lvl1pPr>
          </a:lstStyle>
          <a:p>
            <a:endParaRPr lang="es-CO" dirty="0"/>
          </a:p>
        </p:txBody>
      </p:sp>
      <p:sp>
        <p:nvSpPr>
          <p:cNvPr id="23" name="Marcador de posición de imagen 15">
            <a:extLst>
              <a:ext uri="{FF2B5EF4-FFF2-40B4-BE49-F238E27FC236}">
                <a16:creationId xmlns:a16="http://schemas.microsoft.com/office/drawing/2014/main" id="{6E44996C-1D78-DF48-97DB-C41442A7609A}"/>
              </a:ext>
            </a:extLst>
          </p:cNvPr>
          <p:cNvSpPr>
            <a:spLocks noGrp="1"/>
          </p:cNvSpPr>
          <p:nvPr>
            <p:ph type="pic" sz="quarter" idx="11"/>
          </p:nvPr>
        </p:nvSpPr>
        <p:spPr>
          <a:xfrm>
            <a:off x="8751045" y="448930"/>
            <a:ext cx="681951" cy="680484"/>
          </a:xfrm>
        </p:spPr>
        <p:txBody>
          <a:bodyPr>
            <a:normAutofit/>
          </a:bodyPr>
          <a:lstStyle>
            <a:lvl1pPr>
              <a:defRPr sz="1600"/>
            </a:lvl1pPr>
          </a:lstStyle>
          <a:p>
            <a:endParaRPr lang="es-CO" dirty="0"/>
          </a:p>
        </p:txBody>
      </p:sp>
      <p:sp>
        <p:nvSpPr>
          <p:cNvPr id="25" name="Marcador de posición de imagen 15">
            <a:extLst>
              <a:ext uri="{FF2B5EF4-FFF2-40B4-BE49-F238E27FC236}">
                <a16:creationId xmlns:a16="http://schemas.microsoft.com/office/drawing/2014/main" id="{C83B2123-050A-1D46-AF3C-EE188FB809DE}"/>
              </a:ext>
            </a:extLst>
          </p:cNvPr>
          <p:cNvSpPr>
            <a:spLocks noGrp="1"/>
          </p:cNvSpPr>
          <p:nvPr>
            <p:ph type="pic" sz="quarter" idx="12"/>
          </p:nvPr>
        </p:nvSpPr>
        <p:spPr>
          <a:xfrm>
            <a:off x="8765221" y="3969489"/>
            <a:ext cx="681951" cy="680484"/>
          </a:xfrm>
        </p:spPr>
        <p:txBody>
          <a:bodyPr>
            <a:normAutofit/>
          </a:bodyPr>
          <a:lstStyle>
            <a:lvl1pPr>
              <a:defRPr sz="1600"/>
            </a:lvl1pPr>
          </a:lstStyle>
          <a:p>
            <a:endParaRPr lang="es-CO" dirty="0"/>
          </a:p>
        </p:txBody>
      </p:sp>
      <p:sp>
        <p:nvSpPr>
          <p:cNvPr id="27" name="Marcador de posición de imagen 15">
            <a:extLst>
              <a:ext uri="{FF2B5EF4-FFF2-40B4-BE49-F238E27FC236}">
                <a16:creationId xmlns:a16="http://schemas.microsoft.com/office/drawing/2014/main" id="{5911ED72-051E-C946-9476-CFCB898391D4}"/>
              </a:ext>
            </a:extLst>
          </p:cNvPr>
          <p:cNvSpPr>
            <a:spLocks noGrp="1"/>
          </p:cNvSpPr>
          <p:nvPr>
            <p:ph type="pic" sz="quarter" idx="13"/>
          </p:nvPr>
        </p:nvSpPr>
        <p:spPr>
          <a:xfrm>
            <a:off x="2626691" y="3945861"/>
            <a:ext cx="681951" cy="680484"/>
          </a:xfrm>
        </p:spPr>
        <p:txBody>
          <a:bodyPr>
            <a:normAutofit/>
          </a:bodyPr>
          <a:lstStyle>
            <a:lvl1pPr>
              <a:defRPr sz="1600"/>
            </a:lvl1pPr>
          </a:lstStyle>
          <a:p>
            <a:endParaRPr lang="es-CO" dirty="0"/>
          </a:p>
        </p:txBody>
      </p:sp>
      <p:sp>
        <p:nvSpPr>
          <p:cNvPr id="18" name="Marcador de texto 17">
            <a:extLst>
              <a:ext uri="{FF2B5EF4-FFF2-40B4-BE49-F238E27FC236}">
                <a16:creationId xmlns:a16="http://schemas.microsoft.com/office/drawing/2014/main" id="{31593A5A-BAD1-FD44-AE7B-78E9193F6947}"/>
              </a:ext>
            </a:extLst>
          </p:cNvPr>
          <p:cNvSpPr>
            <a:spLocks noGrp="1"/>
          </p:cNvSpPr>
          <p:nvPr>
            <p:ph type="body" sz="quarter" idx="14"/>
          </p:nvPr>
        </p:nvSpPr>
        <p:spPr>
          <a:xfrm>
            <a:off x="7163194" y="1569581"/>
            <a:ext cx="4036484" cy="1380067"/>
          </a:xfrm>
        </p:spPr>
        <p:txBody>
          <a:bodyPr>
            <a:noAutofit/>
          </a:bodyPr>
          <a:lstStyle>
            <a:lvl1pPr marL="0" indent="0" algn="ctr">
              <a:buNone/>
              <a:defRPr sz="1867"/>
            </a:lvl1pPr>
          </a:lstStyle>
          <a:p>
            <a:r>
              <a:rPr lang="es-ES" dirty="0"/>
              <a:t>Editar los estilos de texto del patrón</a:t>
            </a:r>
            <a:endParaRPr lang="es-CO" dirty="0"/>
          </a:p>
        </p:txBody>
      </p:sp>
      <p:sp>
        <p:nvSpPr>
          <p:cNvPr id="29" name="Marcador de texto 17">
            <a:extLst>
              <a:ext uri="{FF2B5EF4-FFF2-40B4-BE49-F238E27FC236}">
                <a16:creationId xmlns:a16="http://schemas.microsoft.com/office/drawing/2014/main" id="{D7D75992-C738-5A4F-BD23-DA21BD4184A7}"/>
              </a:ext>
            </a:extLst>
          </p:cNvPr>
          <p:cNvSpPr>
            <a:spLocks noGrp="1"/>
          </p:cNvSpPr>
          <p:nvPr>
            <p:ph type="body" sz="quarter" idx="15"/>
          </p:nvPr>
        </p:nvSpPr>
        <p:spPr>
          <a:xfrm>
            <a:off x="7243530" y="4891665"/>
            <a:ext cx="4036484"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32" name="Marcador de texto 17">
            <a:extLst>
              <a:ext uri="{FF2B5EF4-FFF2-40B4-BE49-F238E27FC236}">
                <a16:creationId xmlns:a16="http://schemas.microsoft.com/office/drawing/2014/main" id="{B38516C7-E796-CC47-966F-6BE0D3773862}"/>
              </a:ext>
            </a:extLst>
          </p:cNvPr>
          <p:cNvSpPr>
            <a:spLocks noGrp="1"/>
          </p:cNvSpPr>
          <p:nvPr>
            <p:ph type="body" sz="quarter" idx="16"/>
          </p:nvPr>
        </p:nvSpPr>
        <p:spPr>
          <a:xfrm>
            <a:off x="1034115" y="1479796"/>
            <a:ext cx="4036484"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33" name="Marcador de texto 17">
            <a:extLst>
              <a:ext uri="{FF2B5EF4-FFF2-40B4-BE49-F238E27FC236}">
                <a16:creationId xmlns:a16="http://schemas.microsoft.com/office/drawing/2014/main" id="{1884F887-FD94-AF4D-A38A-689FD43BA173}"/>
              </a:ext>
            </a:extLst>
          </p:cNvPr>
          <p:cNvSpPr>
            <a:spLocks noGrp="1"/>
          </p:cNvSpPr>
          <p:nvPr>
            <p:ph type="body" sz="quarter" idx="17"/>
          </p:nvPr>
        </p:nvSpPr>
        <p:spPr>
          <a:xfrm>
            <a:off x="1114451" y="4801880"/>
            <a:ext cx="4036484" cy="1380067"/>
          </a:xfrm>
        </p:spPr>
        <p:txBody>
          <a:bodyPr>
            <a:noAutofit/>
          </a:bodyPr>
          <a:lstStyle>
            <a:lvl1pPr marL="0" indent="0" algn="ctr">
              <a:buNone/>
              <a:defRPr sz="1867">
                <a:solidFill>
                  <a:srgbClr val="0066CD"/>
                </a:solidFill>
              </a:defRPr>
            </a:lvl1pPr>
          </a:lstStyle>
          <a:p>
            <a:r>
              <a:rPr lang="es-ES" dirty="0"/>
              <a:t>Editar los estilos de texto del patrón</a:t>
            </a:r>
            <a:endParaRPr lang="es-CO" dirty="0"/>
          </a:p>
        </p:txBody>
      </p:sp>
      <p:sp>
        <p:nvSpPr>
          <p:cNvPr id="12" name="Google Shape;69;p9">
            <a:extLst>
              <a:ext uri="{FF2B5EF4-FFF2-40B4-BE49-F238E27FC236}">
                <a16:creationId xmlns:a16="http://schemas.microsoft.com/office/drawing/2014/main" id="{17672DA4-20DC-6844-9E51-57D38F04167C}"/>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FEFFFF"/>
                </a:solidFill>
                <a:latin typeface="Work Sans Light"/>
                <a:ea typeface="Work Sans Light"/>
                <a:cs typeface="Work Sans Light"/>
                <a:sym typeface="Work Sans Light"/>
              </a:rPr>
              <a:t>Función Pública</a:t>
            </a:r>
            <a:endParaRPr sz="800" kern="0" dirty="0">
              <a:solidFill>
                <a:srgbClr val="FEFFFF"/>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420372330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12" name="Rectángulo 11">
            <a:extLst>
              <a:ext uri="{FF2B5EF4-FFF2-40B4-BE49-F238E27FC236}">
                <a16:creationId xmlns:a16="http://schemas.microsoft.com/office/drawing/2014/main" id="{7B13968A-8D38-024F-80AC-493263EB7A43}"/>
              </a:ext>
            </a:extLst>
          </p:cNvPr>
          <p:cNvSpPr/>
          <p:nvPr userDrawn="1"/>
        </p:nvSpPr>
        <p:spPr>
          <a:xfrm>
            <a:off x="0" y="0"/>
            <a:ext cx="4096085" cy="3429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algn="ctr" defTabSz="1219170">
              <a:buClr>
                <a:srgbClr val="000000"/>
              </a:buClr>
              <a:buFont typeface="Arial"/>
              <a:buNone/>
            </a:pPr>
            <a:endParaRPr lang="es-CO" sz="1867" kern="0" dirty="0">
              <a:solidFill>
                <a:srgbClr val="FEFFFF"/>
              </a:solidFill>
              <a:sym typeface="Arial"/>
            </a:endParaRPr>
          </a:p>
        </p:txBody>
      </p:sp>
      <p:sp>
        <p:nvSpPr>
          <p:cNvPr id="16" name="Marcador de posición de imagen 15">
            <a:extLst>
              <a:ext uri="{FF2B5EF4-FFF2-40B4-BE49-F238E27FC236}">
                <a16:creationId xmlns:a16="http://schemas.microsoft.com/office/drawing/2014/main" id="{565461F1-7C05-B044-9577-EB6A9A89FDE2}"/>
              </a:ext>
            </a:extLst>
          </p:cNvPr>
          <p:cNvSpPr>
            <a:spLocks noGrp="1"/>
          </p:cNvSpPr>
          <p:nvPr>
            <p:ph type="pic" sz="quarter" idx="10"/>
          </p:nvPr>
        </p:nvSpPr>
        <p:spPr>
          <a:xfrm>
            <a:off x="1707069" y="498551"/>
            <a:ext cx="681951" cy="680484"/>
          </a:xfrm>
        </p:spPr>
        <p:txBody>
          <a:bodyPr>
            <a:normAutofit/>
          </a:bodyPr>
          <a:lstStyle>
            <a:lvl1pPr>
              <a:defRPr sz="1600"/>
            </a:lvl1pPr>
          </a:lstStyle>
          <a:p>
            <a:endParaRPr lang="es-CO" dirty="0"/>
          </a:p>
        </p:txBody>
      </p:sp>
      <p:sp>
        <p:nvSpPr>
          <p:cNvPr id="32" name="Marcador de texto 17">
            <a:extLst>
              <a:ext uri="{FF2B5EF4-FFF2-40B4-BE49-F238E27FC236}">
                <a16:creationId xmlns:a16="http://schemas.microsoft.com/office/drawing/2014/main" id="{B38516C7-E796-CC47-966F-6BE0D3773862}"/>
              </a:ext>
            </a:extLst>
          </p:cNvPr>
          <p:cNvSpPr>
            <a:spLocks noGrp="1"/>
          </p:cNvSpPr>
          <p:nvPr>
            <p:ph type="body" sz="quarter" idx="16"/>
          </p:nvPr>
        </p:nvSpPr>
        <p:spPr>
          <a:xfrm>
            <a:off x="429140" y="1555409"/>
            <a:ext cx="3237809"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33" name="Marcador de texto 17">
            <a:extLst>
              <a:ext uri="{FF2B5EF4-FFF2-40B4-BE49-F238E27FC236}">
                <a16:creationId xmlns:a16="http://schemas.microsoft.com/office/drawing/2014/main" id="{1884F887-FD94-AF4D-A38A-689FD43BA173}"/>
              </a:ext>
            </a:extLst>
          </p:cNvPr>
          <p:cNvSpPr>
            <a:spLocks noGrp="1"/>
          </p:cNvSpPr>
          <p:nvPr>
            <p:ph type="body" sz="quarter" idx="17"/>
          </p:nvPr>
        </p:nvSpPr>
        <p:spPr>
          <a:xfrm>
            <a:off x="459856" y="5014525"/>
            <a:ext cx="3176377" cy="1380067"/>
          </a:xfrm>
        </p:spPr>
        <p:txBody>
          <a:bodyPr>
            <a:noAutofit/>
          </a:bodyPr>
          <a:lstStyle>
            <a:lvl1pPr marL="0" indent="0" algn="ctr">
              <a:buNone/>
              <a:defRPr sz="1867">
                <a:solidFill>
                  <a:srgbClr val="0066CD"/>
                </a:solidFill>
              </a:defRPr>
            </a:lvl1pPr>
          </a:lstStyle>
          <a:p>
            <a:r>
              <a:rPr lang="es-ES" dirty="0"/>
              <a:t>Editar los estilos de texto del patrón</a:t>
            </a:r>
            <a:endParaRPr lang="es-CO" dirty="0"/>
          </a:p>
        </p:txBody>
      </p:sp>
      <p:sp>
        <p:nvSpPr>
          <p:cNvPr id="13" name="Rectángulo 12">
            <a:extLst>
              <a:ext uri="{FF2B5EF4-FFF2-40B4-BE49-F238E27FC236}">
                <a16:creationId xmlns:a16="http://schemas.microsoft.com/office/drawing/2014/main" id="{02459D4F-0D64-9B47-A515-FD369993123C}"/>
              </a:ext>
            </a:extLst>
          </p:cNvPr>
          <p:cNvSpPr/>
          <p:nvPr userDrawn="1"/>
        </p:nvSpPr>
        <p:spPr>
          <a:xfrm>
            <a:off x="4096086" y="3429000"/>
            <a:ext cx="4010525" cy="3429000"/>
          </a:xfrm>
          <a:prstGeom prst="rect">
            <a:avLst/>
          </a:prstGeom>
          <a:solidFill>
            <a:srgbClr val="13BAC2"/>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algn="ctr" defTabSz="1219170">
              <a:buClr>
                <a:srgbClr val="000000"/>
              </a:buClr>
              <a:buFont typeface="Arial"/>
              <a:buNone/>
            </a:pPr>
            <a:endParaRPr lang="es-CO" sz="1867" kern="0" dirty="0">
              <a:solidFill>
                <a:srgbClr val="FEFFFF"/>
              </a:solidFill>
              <a:sym typeface="Arial"/>
            </a:endParaRPr>
          </a:p>
        </p:txBody>
      </p:sp>
      <p:sp>
        <p:nvSpPr>
          <p:cNvPr id="14" name="Rectángulo 13">
            <a:extLst>
              <a:ext uri="{FF2B5EF4-FFF2-40B4-BE49-F238E27FC236}">
                <a16:creationId xmlns:a16="http://schemas.microsoft.com/office/drawing/2014/main" id="{E31F1DE6-9A99-DC41-AA71-A120A87AFA85}"/>
              </a:ext>
            </a:extLst>
          </p:cNvPr>
          <p:cNvSpPr/>
          <p:nvPr userDrawn="1"/>
        </p:nvSpPr>
        <p:spPr>
          <a:xfrm>
            <a:off x="8095915" y="0"/>
            <a:ext cx="4096085" cy="3429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Ins="480000" rtlCol="0" anchor="ctr"/>
          <a:lstStyle/>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indent="-8466" algn="ctr" defTabSz="1219170">
              <a:lnSpc>
                <a:spcPct val="120000"/>
              </a:lnSpc>
              <a:spcBef>
                <a:spcPts val="267"/>
              </a:spcBef>
              <a:spcAft>
                <a:spcPts val="800"/>
              </a:spcAft>
              <a:buClr>
                <a:srgbClr val="0066CD"/>
              </a:buClr>
              <a:buSzPts val="1100"/>
              <a:buFont typeface="Arial"/>
              <a:buNone/>
            </a:pPr>
            <a:endParaRPr lang="es-CO" sz="1867" kern="0" dirty="0">
              <a:solidFill>
                <a:srgbClr val="FEFFFF"/>
              </a:solidFill>
              <a:latin typeface="Work Sans"/>
              <a:sym typeface="Work Sans"/>
            </a:endParaRPr>
          </a:p>
          <a:p>
            <a:pPr algn="ctr" defTabSz="1219170">
              <a:buClr>
                <a:srgbClr val="000000"/>
              </a:buClr>
              <a:buFont typeface="Arial"/>
              <a:buNone/>
            </a:pPr>
            <a:endParaRPr lang="es-CO" sz="1867" kern="0" dirty="0">
              <a:solidFill>
                <a:srgbClr val="FEFFFF"/>
              </a:solidFill>
              <a:sym typeface="Arial"/>
            </a:endParaRPr>
          </a:p>
        </p:txBody>
      </p:sp>
      <p:sp>
        <p:nvSpPr>
          <p:cNvPr id="15" name="Marcador de posición de imagen 15">
            <a:extLst>
              <a:ext uri="{FF2B5EF4-FFF2-40B4-BE49-F238E27FC236}">
                <a16:creationId xmlns:a16="http://schemas.microsoft.com/office/drawing/2014/main" id="{F2CFDB0F-62A7-CD49-971C-38FB5683227D}"/>
              </a:ext>
            </a:extLst>
          </p:cNvPr>
          <p:cNvSpPr>
            <a:spLocks noGrp="1"/>
          </p:cNvSpPr>
          <p:nvPr>
            <p:ph type="pic" sz="quarter" idx="18"/>
          </p:nvPr>
        </p:nvSpPr>
        <p:spPr>
          <a:xfrm>
            <a:off x="1707069" y="3950587"/>
            <a:ext cx="681951" cy="680484"/>
          </a:xfrm>
        </p:spPr>
        <p:txBody>
          <a:bodyPr>
            <a:normAutofit/>
          </a:bodyPr>
          <a:lstStyle>
            <a:lvl1pPr>
              <a:defRPr sz="1600"/>
            </a:lvl1pPr>
          </a:lstStyle>
          <a:p>
            <a:endParaRPr lang="es-CO" dirty="0"/>
          </a:p>
        </p:txBody>
      </p:sp>
      <p:sp>
        <p:nvSpPr>
          <p:cNvPr id="17" name="Marcador de posición de imagen 15">
            <a:extLst>
              <a:ext uri="{FF2B5EF4-FFF2-40B4-BE49-F238E27FC236}">
                <a16:creationId xmlns:a16="http://schemas.microsoft.com/office/drawing/2014/main" id="{663A4DFF-1A7D-D14E-A108-7B3DDBBF06D9}"/>
              </a:ext>
            </a:extLst>
          </p:cNvPr>
          <p:cNvSpPr>
            <a:spLocks noGrp="1"/>
          </p:cNvSpPr>
          <p:nvPr>
            <p:ph type="pic" sz="quarter" idx="19"/>
          </p:nvPr>
        </p:nvSpPr>
        <p:spPr>
          <a:xfrm>
            <a:off x="9839794" y="498551"/>
            <a:ext cx="681951" cy="680484"/>
          </a:xfrm>
        </p:spPr>
        <p:txBody>
          <a:bodyPr>
            <a:normAutofit/>
          </a:bodyPr>
          <a:lstStyle>
            <a:lvl1pPr>
              <a:defRPr sz="1600"/>
            </a:lvl1pPr>
          </a:lstStyle>
          <a:p>
            <a:endParaRPr lang="es-CO" dirty="0"/>
          </a:p>
        </p:txBody>
      </p:sp>
      <p:sp>
        <p:nvSpPr>
          <p:cNvPr id="19" name="Marcador de texto 17">
            <a:extLst>
              <a:ext uri="{FF2B5EF4-FFF2-40B4-BE49-F238E27FC236}">
                <a16:creationId xmlns:a16="http://schemas.microsoft.com/office/drawing/2014/main" id="{8D7901CE-5A3C-5445-9E1B-0D6A2F068A90}"/>
              </a:ext>
            </a:extLst>
          </p:cNvPr>
          <p:cNvSpPr>
            <a:spLocks noGrp="1"/>
          </p:cNvSpPr>
          <p:nvPr>
            <p:ph type="body" sz="quarter" idx="20"/>
          </p:nvPr>
        </p:nvSpPr>
        <p:spPr>
          <a:xfrm>
            <a:off x="8561865" y="1564860"/>
            <a:ext cx="3237809"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20" name="Marcador de texto 17">
            <a:extLst>
              <a:ext uri="{FF2B5EF4-FFF2-40B4-BE49-F238E27FC236}">
                <a16:creationId xmlns:a16="http://schemas.microsoft.com/office/drawing/2014/main" id="{6495F761-6068-7949-BB73-80BE92ED3BD1}"/>
              </a:ext>
            </a:extLst>
          </p:cNvPr>
          <p:cNvSpPr>
            <a:spLocks noGrp="1"/>
          </p:cNvSpPr>
          <p:nvPr>
            <p:ph type="body" sz="quarter" idx="21"/>
          </p:nvPr>
        </p:nvSpPr>
        <p:spPr>
          <a:xfrm>
            <a:off x="8592581" y="5014525"/>
            <a:ext cx="3176377" cy="1380067"/>
          </a:xfrm>
        </p:spPr>
        <p:txBody>
          <a:bodyPr>
            <a:noAutofit/>
          </a:bodyPr>
          <a:lstStyle>
            <a:lvl1pPr marL="0" indent="0" algn="ctr">
              <a:buNone/>
              <a:defRPr sz="1867">
                <a:solidFill>
                  <a:srgbClr val="0066CD"/>
                </a:solidFill>
              </a:defRPr>
            </a:lvl1pPr>
          </a:lstStyle>
          <a:p>
            <a:r>
              <a:rPr lang="es-ES" dirty="0"/>
              <a:t>Editar los estilos de texto del patrón</a:t>
            </a:r>
            <a:endParaRPr lang="es-CO" dirty="0"/>
          </a:p>
        </p:txBody>
      </p:sp>
      <p:sp>
        <p:nvSpPr>
          <p:cNvPr id="21" name="Marcador de posición de imagen 15">
            <a:extLst>
              <a:ext uri="{FF2B5EF4-FFF2-40B4-BE49-F238E27FC236}">
                <a16:creationId xmlns:a16="http://schemas.microsoft.com/office/drawing/2014/main" id="{F833A059-A4FD-2047-BBA3-B8ED3A290499}"/>
              </a:ext>
            </a:extLst>
          </p:cNvPr>
          <p:cNvSpPr>
            <a:spLocks noGrp="1"/>
          </p:cNvSpPr>
          <p:nvPr>
            <p:ph type="pic" sz="quarter" idx="22"/>
          </p:nvPr>
        </p:nvSpPr>
        <p:spPr>
          <a:xfrm>
            <a:off x="9839794" y="3950587"/>
            <a:ext cx="681951" cy="680484"/>
          </a:xfrm>
        </p:spPr>
        <p:txBody>
          <a:bodyPr>
            <a:normAutofit/>
          </a:bodyPr>
          <a:lstStyle>
            <a:lvl1pPr>
              <a:defRPr sz="1600"/>
            </a:lvl1pPr>
          </a:lstStyle>
          <a:p>
            <a:endParaRPr lang="es-CO" dirty="0"/>
          </a:p>
        </p:txBody>
      </p:sp>
      <p:sp>
        <p:nvSpPr>
          <p:cNvPr id="22" name="Marcador de texto 17">
            <a:extLst>
              <a:ext uri="{FF2B5EF4-FFF2-40B4-BE49-F238E27FC236}">
                <a16:creationId xmlns:a16="http://schemas.microsoft.com/office/drawing/2014/main" id="{CE730C60-3C12-CA47-9418-0525B8FF4841}"/>
              </a:ext>
            </a:extLst>
          </p:cNvPr>
          <p:cNvSpPr>
            <a:spLocks noGrp="1"/>
          </p:cNvSpPr>
          <p:nvPr>
            <p:ph type="body" sz="quarter" idx="23"/>
          </p:nvPr>
        </p:nvSpPr>
        <p:spPr>
          <a:xfrm>
            <a:off x="4510226" y="1564860"/>
            <a:ext cx="3176377" cy="1380067"/>
          </a:xfrm>
        </p:spPr>
        <p:txBody>
          <a:bodyPr>
            <a:noAutofit/>
          </a:bodyPr>
          <a:lstStyle>
            <a:lvl1pPr marL="0" indent="0" algn="ctr">
              <a:buNone/>
              <a:defRPr sz="1867">
                <a:solidFill>
                  <a:srgbClr val="0066CD"/>
                </a:solidFill>
              </a:defRPr>
            </a:lvl1pPr>
          </a:lstStyle>
          <a:p>
            <a:r>
              <a:rPr lang="es-ES" dirty="0"/>
              <a:t>Editar los estilos de texto del patrón</a:t>
            </a:r>
            <a:endParaRPr lang="es-CO" dirty="0"/>
          </a:p>
        </p:txBody>
      </p:sp>
      <p:sp>
        <p:nvSpPr>
          <p:cNvPr id="24" name="Marcador de posición de imagen 15">
            <a:extLst>
              <a:ext uri="{FF2B5EF4-FFF2-40B4-BE49-F238E27FC236}">
                <a16:creationId xmlns:a16="http://schemas.microsoft.com/office/drawing/2014/main" id="{8F219821-F8F5-0549-BE37-10050D8DE967}"/>
              </a:ext>
            </a:extLst>
          </p:cNvPr>
          <p:cNvSpPr>
            <a:spLocks noGrp="1"/>
          </p:cNvSpPr>
          <p:nvPr>
            <p:ph type="pic" sz="quarter" idx="24"/>
          </p:nvPr>
        </p:nvSpPr>
        <p:spPr>
          <a:xfrm>
            <a:off x="5757439" y="498551"/>
            <a:ext cx="681951" cy="680484"/>
          </a:xfrm>
        </p:spPr>
        <p:txBody>
          <a:bodyPr>
            <a:normAutofit/>
          </a:bodyPr>
          <a:lstStyle>
            <a:lvl1pPr>
              <a:defRPr sz="1600"/>
            </a:lvl1pPr>
          </a:lstStyle>
          <a:p>
            <a:endParaRPr lang="es-CO" dirty="0"/>
          </a:p>
        </p:txBody>
      </p:sp>
      <p:sp>
        <p:nvSpPr>
          <p:cNvPr id="26" name="Marcador de posición de imagen 15">
            <a:extLst>
              <a:ext uri="{FF2B5EF4-FFF2-40B4-BE49-F238E27FC236}">
                <a16:creationId xmlns:a16="http://schemas.microsoft.com/office/drawing/2014/main" id="{BC422D48-475E-D344-B638-F7E03AC293A7}"/>
              </a:ext>
            </a:extLst>
          </p:cNvPr>
          <p:cNvSpPr>
            <a:spLocks noGrp="1"/>
          </p:cNvSpPr>
          <p:nvPr>
            <p:ph type="pic" sz="quarter" idx="25"/>
          </p:nvPr>
        </p:nvSpPr>
        <p:spPr>
          <a:xfrm>
            <a:off x="5757439" y="3950587"/>
            <a:ext cx="681951" cy="680484"/>
          </a:xfrm>
        </p:spPr>
        <p:txBody>
          <a:bodyPr>
            <a:normAutofit/>
          </a:bodyPr>
          <a:lstStyle>
            <a:lvl1pPr>
              <a:defRPr sz="1600"/>
            </a:lvl1pPr>
          </a:lstStyle>
          <a:p>
            <a:endParaRPr lang="es-CO" dirty="0"/>
          </a:p>
        </p:txBody>
      </p:sp>
      <p:sp>
        <p:nvSpPr>
          <p:cNvPr id="28" name="Marcador de texto 17">
            <a:extLst>
              <a:ext uri="{FF2B5EF4-FFF2-40B4-BE49-F238E27FC236}">
                <a16:creationId xmlns:a16="http://schemas.microsoft.com/office/drawing/2014/main" id="{55BF51A9-4067-FA49-BC37-B00B88E2AE0E}"/>
              </a:ext>
            </a:extLst>
          </p:cNvPr>
          <p:cNvSpPr>
            <a:spLocks noGrp="1"/>
          </p:cNvSpPr>
          <p:nvPr>
            <p:ph type="body" sz="quarter" idx="26"/>
          </p:nvPr>
        </p:nvSpPr>
        <p:spPr>
          <a:xfrm>
            <a:off x="4479510" y="5014525"/>
            <a:ext cx="3237809" cy="1380067"/>
          </a:xfrm>
        </p:spPr>
        <p:txBody>
          <a:bodyPr>
            <a:noAutofit/>
          </a:bodyPr>
          <a:lstStyle>
            <a:lvl1pPr marL="0" indent="0" algn="ctr">
              <a:buNone/>
              <a:defRPr sz="1867">
                <a:solidFill>
                  <a:schemeClr val="bg1"/>
                </a:solidFill>
              </a:defRPr>
            </a:lvl1pPr>
          </a:lstStyle>
          <a:p>
            <a:r>
              <a:rPr lang="es-ES" dirty="0"/>
              <a:t>Editar los estilos de texto del patrón</a:t>
            </a:r>
            <a:endParaRPr lang="es-CO" dirty="0"/>
          </a:p>
        </p:txBody>
      </p:sp>
      <p:sp>
        <p:nvSpPr>
          <p:cNvPr id="18" name="Google Shape;69;p9">
            <a:extLst>
              <a:ext uri="{FF2B5EF4-FFF2-40B4-BE49-F238E27FC236}">
                <a16:creationId xmlns:a16="http://schemas.microsoft.com/office/drawing/2014/main" id="{C63CF717-7A4D-5D4F-BC15-93358D1F0738}"/>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FEFFFF"/>
                </a:solidFill>
                <a:latin typeface="Work Sans Light"/>
                <a:ea typeface="Work Sans Light"/>
                <a:cs typeface="Work Sans Light"/>
                <a:sym typeface="Work Sans Light"/>
              </a:rPr>
              <a:t>Función Pública</a:t>
            </a:r>
            <a:endParaRPr sz="800" kern="0" dirty="0">
              <a:solidFill>
                <a:srgbClr val="FEFFFF"/>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377746953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39" name="Rectángulo 38">
            <a:extLst>
              <a:ext uri="{FF2B5EF4-FFF2-40B4-BE49-F238E27FC236}">
                <a16:creationId xmlns:a16="http://schemas.microsoft.com/office/drawing/2014/main" id="{6F947989-63A4-EB41-9ACA-0BB8D7328FE9}"/>
              </a:ext>
            </a:extLst>
          </p:cNvPr>
          <p:cNvSpPr/>
          <p:nvPr userDrawn="1"/>
        </p:nvSpPr>
        <p:spPr>
          <a:xfrm flipV="1">
            <a:off x="0" y="3974592"/>
            <a:ext cx="3007360" cy="2880000"/>
          </a:xfrm>
          <a:prstGeom prst="rect">
            <a:avLst/>
          </a:prstGeom>
          <a:solidFill>
            <a:srgbClr val="61C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40" name="Rectángulo 39">
            <a:extLst>
              <a:ext uri="{FF2B5EF4-FFF2-40B4-BE49-F238E27FC236}">
                <a16:creationId xmlns:a16="http://schemas.microsoft.com/office/drawing/2014/main" id="{5BF741D6-BFE6-3A48-8C1C-7CA2D1AF1C9B}"/>
              </a:ext>
            </a:extLst>
          </p:cNvPr>
          <p:cNvSpPr/>
          <p:nvPr userDrawn="1"/>
        </p:nvSpPr>
        <p:spPr>
          <a:xfrm>
            <a:off x="3007360" y="3974592"/>
            <a:ext cx="918464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43" name="Marcador de texto 2">
            <a:extLst>
              <a:ext uri="{FF2B5EF4-FFF2-40B4-BE49-F238E27FC236}">
                <a16:creationId xmlns:a16="http://schemas.microsoft.com/office/drawing/2014/main" id="{D0540CF6-A654-6149-8950-CD4686041782}"/>
              </a:ext>
            </a:extLst>
          </p:cNvPr>
          <p:cNvSpPr>
            <a:spLocks noGrp="1"/>
          </p:cNvSpPr>
          <p:nvPr>
            <p:ph type="body" idx="1"/>
          </p:nvPr>
        </p:nvSpPr>
        <p:spPr>
          <a:xfrm>
            <a:off x="527051" y="1796104"/>
            <a:ext cx="10681460" cy="1390073"/>
          </a:xfrm>
        </p:spPr>
        <p:txBody>
          <a:bodyPr/>
          <a:lstStyle/>
          <a:p>
            <a:endParaRPr lang="es-CO" dirty="0"/>
          </a:p>
        </p:txBody>
      </p:sp>
      <p:sp>
        <p:nvSpPr>
          <p:cNvPr id="44" name="Título 2">
            <a:extLst>
              <a:ext uri="{FF2B5EF4-FFF2-40B4-BE49-F238E27FC236}">
                <a16:creationId xmlns:a16="http://schemas.microsoft.com/office/drawing/2014/main" id="{E6321F70-5486-8446-8B14-0A6F2E90F995}"/>
              </a:ext>
            </a:extLst>
          </p:cNvPr>
          <p:cNvSpPr>
            <a:spLocks noGrp="1"/>
          </p:cNvSpPr>
          <p:nvPr>
            <p:ph type="title"/>
          </p:nvPr>
        </p:nvSpPr>
        <p:spPr>
          <a:xfrm>
            <a:off x="527051" y="645584"/>
            <a:ext cx="8726069" cy="549232"/>
          </a:xfrm>
        </p:spPr>
        <p:txBody>
          <a:bodyPr>
            <a:normAutofit fontScale="90000"/>
          </a:bodyPr>
          <a:lstStyle/>
          <a:p>
            <a:pPr>
              <a:lnSpc>
                <a:spcPct val="110000"/>
              </a:lnSpc>
            </a:pPr>
            <a:endParaRPr lang="es-CO" sz="4267" dirty="0"/>
          </a:p>
        </p:txBody>
      </p:sp>
      <p:sp>
        <p:nvSpPr>
          <p:cNvPr id="45" name="Marcador de texto 3">
            <a:extLst>
              <a:ext uri="{FF2B5EF4-FFF2-40B4-BE49-F238E27FC236}">
                <a16:creationId xmlns:a16="http://schemas.microsoft.com/office/drawing/2014/main" id="{F8F8A843-D3CC-AC4F-8E78-5F7C8F78BC4D}"/>
              </a:ext>
            </a:extLst>
          </p:cNvPr>
          <p:cNvSpPr>
            <a:spLocks noGrp="1"/>
          </p:cNvSpPr>
          <p:nvPr>
            <p:ph type="body" sz="quarter" idx="10"/>
          </p:nvPr>
        </p:nvSpPr>
        <p:spPr>
          <a:xfrm>
            <a:off x="3824432" y="4502991"/>
            <a:ext cx="7410499" cy="1634067"/>
          </a:xfrm>
        </p:spPr>
        <p:txBody>
          <a:bodyPr/>
          <a:lstStyle/>
          <a:p>
            <a:endParaRPr lang="es-CO" dirty="0"/>
          </a:p>
        </p:txBody>
      </p:sp>
      <p:sp>
        <p:nvSpPr>
          <p:cNvPr id="8" name="Marcador de posición de imagen 7">
            <a:extLst>
              <a:ext uri="{FF2B5EF4-FFF2-40B4-BE49-F238E27FC236}">
                <a16:creationId xmlns:a16="http://schemas.microsoft.com/office/drawing/2014/main" id="{6FD72BAF-9CA4-B04A-998E-370F5FF4B38C}"/>
              </a:ext>
            </a:extLst>
          </p:cNvPr>
          <p:cNvSpPr>
            <a:spLocks noGrp="1"/>
          </p:cNvSpPr>
          <p:nvPr>
            <p:ph type="pic" sz="quarter" idx="11"/>
          </p:nvPr>
        </p:nvSpPr>
        <p:spPr>
          <a:xfrm>
            <a:off x="830867" y="4706336"/>
            <a:ext cx="1305983" cy="1303867"/>
          </a:xfrm>
        </p:spPr>
        <p:txBody>
          <a:bodyPr/>
          <a:lstStyle/>
          <a:p>
            <a:endParaRPr lang="es-CO"/>
          </a:p>
        </p:txBody>
      </p:sp>
      <p:sp>
        <p:nvSpPr>
          <p:cNvPr id="9" name="Google Shape;69;p9">
            <a:extLst>
              <a:ext uri="{FF2B5EF4-FFF2-40B4-BE49-F238E27FC236}">
                <a16:creationId xmlns:a16="http://schemas.microsoft.com/office/drawing/2014/main" id="{A5836133-C032-7942-BF12-749113349617}"/>
              </a:ext>
            </a:extLst>
          </p:cNvPr>
          <p:cNvSpPr txBox="1"/>
          <p:nvPr userDrawn="1"/>
        </p:nvSpPr>
        <p:spPr>
          <a:xfrm>
            <a:off x="422299" y="154053"/>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563500558"/>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18" name="Rectángulo 17">
            <a:extLst>
              <a:ext uri="{FF2B5EF4-FFF2-40B4-BE49-F238E27FC236}">
                <a16:creationId xmlns:a16="http://schemas.microsoft.com/office/drawing/2014/main" id="{2F994CC5-7568-6C45-BD2B-0BA4E444A5ED}"/>
              </a:ext>
            </a:extLst>
          </p:cNvPr>
          <p:cNvSpPr/>
          <p:nvPr userDrawn="1"/>
        </p:nvSpPr>
        <p:spPr>
          <a:xfrm>
            <a:off x="0" y="0"/>
            <a:ext cx="1869440" cy="6858000"/>
          </a:xfrm>
          <a:prstGeom prst="rect">
            <a:avLst/>
          </a:prstGeom>
          <a:solidFill>
            <a:srgbClr val="006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23" name="Marcador de texto 1">
            <a:extLst>
              <a:ext uri="{FF2B5EF4-FFF2-40B4-BE49-F238E27FC236}">
                <a16:creationId xmlns:a16="http://schemas.microsoft.com/office/drawing/2014/main" id="{FBD90EB7-025C-214C-8D67-E46A31FA7E5D}"/>
              </a:ext>
            </a:extLst>
          </p:cNvPr>
          <p:cNvSpPr>
            <a:spLocks noGrp="1"/>
          </p:cNvSpPr>
          <p:nvPr>
            <p:ph type="body" idx="1"/>
          </p:nvPr>
        </p:nvSpPr>
        <p:spPr>
          <a:xfrm>
            <a:off x="2217965" y="1990253"/>
            <a:ext cx="8177747" cy="1925055"/>
          </a:xfrm>
        </p:spPr>
        <p:txBody>
          <a:bodyPr/>
          <a:lstStyle>
            <a:lvl1pPr marL="0" indent="0">
              <a:buNone/>
              <a:defRPr/>
            </a:lvl1pPr>
          </a:lstStyle>
          <a:p>
            <a:endParaRPr lang="es-CO" dirty="0"/>
          </a:p>
        </p:txBody>
      </p:sp>
      <p:sp>
        <p:nvSpPr>
          <p:cNvPr id="25" name="Título 2">
            <a:extLst>
              <a:ext uri="{FF2B5EF4-FFF2-40B4-BE49-F238E27FC236}">
                <a16:creationId xmlns:a16="http://schemas.microsoft.com/office/drawing/2014/main" id="{BB7A02E4-2BC0-7941-A176-1CB0C9858F0F}"/>
              </a:ext>
            </a:extLst>
          </p:cNvPr>
          <p:cNvSpPr>
            <a:spLocks noGrp="1"/>
          </p:cNvSpPr>
          <p:nvPr>
            <p:ph type="title"/>
          </p:nvPr>
        </p:nvSpPr>
        <p:spPr>
          <a:xfrm>
            <a:off x="2150466" y="873168"/>
            <a:ext cx="8726069" cy="549232"/>
          </a:xfrm>
        </p:spPr>
        <p:txBody>
          <a:bodyPr>
            <a:normAutofit fontScale="90000"/>
          </a:bodyPr>
          <a:lstStyle/>
          <a:p>
            <a:pPr>
              <a:lnSpc>
                <a:spcPct val="110000"/>
              </a:lnSpc>
            </a:pPr>
            <a:endParaRPr lang="es-CO" sz="4267" dirty="0"/>
          </a:p>
        </p:txBody>
      </p:sp>
      <p:sp>
        <p:nvSpPr>
          <p:cNvPr id="27" name="Marcador de texto 3">
            <a:extLst>
              <a:ext uri="{FF2B5EF4-FFF2-40B4-BE49-F238E27FC236}">
                <a16:creationId xmlns:a16="http://schemas.microsoft.com/office/drawing/2014/main" id="{158834CA-2196-274A-B33B-2E697583DF4D}"/>
              </a:ext>
            </a:extLst>
          </p:cNvPr>
          <p:cNvSpPr>
            <a:spLocks noGrp="1"/>
          </p:cNvSpPr>
          <p:nvPr>
            <p:ph type="body" idx="10"/>
          </p:nvPr>
        </p:nvSpPr>
        <p:spPr>
          <a:xfrm>
            <a:off x="2239950" y="3566296"/>
            <a:ext cx="8817381" cy="1275728"/>
          </a:xfrm>
        </p:spPr>
        <p:txBody>
          <a:bodyPr>
            <a:normAutofit lnSpcReduction="10000"/>
          </a:bodyPr>
          <a:lstStyle/>
          <a:p>
            <a:endParaRPr lang="es-CO" dirty="0"/>
          </a:p>
        </p:txBody>
      </p:sp>
      <p:sp>
        <p:nvSpPr>
          <p:cNvPr id="31" name="Marcador de posición de imagen 2">
            <a:extLst>
              <a:ext uri="{FF2B5EF4-FFF2-40B4-BE49-F238E27FC236}">
                <a16:creationId xmlns:a16="http://schemas.microsoft.com/office/drawing/2014/main" id="{848DA43F-3BB1-E64E-861B-00ACB9ADDDBF}"/>
              </a:ext>
            </a:extLst>
          </p:cNvPr>
          <p:cNvSpPr>
            <a:spLocks noGrp="1"/>
          </p:cNvSpPr>
          <p:nvPr>
            <p:ph type="pic" sz="quarter" idx="11"/>
          </p:nvPr>
        </p:nvSpPr>
        <p:spPr>
          <a:xfrm>
            <a:off x="510117" y="605367"/>
            <a:ext cx="1039283" cy="1039284"/>
          </a:xfrm>
        </p:spPr>
        <p:txBody>
          <a:bodyPr/>
          <a:lstStyle/>
          <a:p>
            <a:endParaRPr lang="es-CO"/>
          </a:p>
        </p:txBody>
      </p:sp>
      <p:sp>
        <p:nvSpPr>
          <p:cNvPr id="7" name="Google Shape;69;p9">
            <a:extLst>
              <a:ext uri="{FF2B5EF4-FFF2-40B4-BE49-F238E27FC236}">
                <a16:creationId xmlns:a16="http://schemas.microsoft.com/office/drawing/2014/main" id="{14E1E15D-8362-1D47-BFE3-96143553337C}"/>
              </a:ext>
            </a:extLst>
          </p:cNvPr>
          <p:cNvSpPr txBox="1"/>
          <p:nvPr userDrawn="1"/>
        </p:nvSpPr>
        <p:spPr>
          <a:xfrm>
            <a:off x="9269157" y="147927"/>
            <a:ext cx="2472400" cy="241200"/>
          </a:xfrm>
          <a:prstGeom prst="rect">
            <a:avLst/>
          </a:prstGeom>
          <a:noFill/>
          <a:ln>
            <a:noFill/>
          </a:ln>
        </p:spPr>
        <p:txBody>
          <a:bodyPr spcFirstLastPara="1" wrap="square" lIns="91433" tIns="45700" rIns="91433" bIns="45700" anchor="ctr" anchorCtr="0">
            <a:noAutofit/>
          </a:bodyPr>
          <a:lstStyle/>
          <a:p>
            <a:pPr algn="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2403211267"/>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7" name="Marcador de texto 1">
            <a:extLst>
              <a:ext uri="{FF2B5EF4-FFF2-40B4-BE49-F238E27FC236}">
                <a16:creationId xmlns:a16="http://schemas.microsoft.com/office/drawing/2014/main" id="{87B16A34-FFE1-4E4D-921F-81A171420A03}"/>
              </a:ext>
            </a:extLst>
          </p:cNvPr>
          <p:cNvSpPr>
            <a:spLocks noGrp="1"/>
          </p:cNvSpPr>
          <p:nvPr>
            <p:ph type="body" idx="1"/>
          </p:nvPr>
        </p:nvSpPr>
        <p:spPr>
          <a:xfrm>
            <a:off x="5718034" y="1965842"/>
            <a:ext cx="5946917" cy="2177689"/>
          </a:xfrm>
        </p:spPr>
        <p:txBody>
          <a:bodyPr/>
          <a:lstStyle>
            <a:lvl1pPr marL="0" indent="0">
              <a:buNone/>
              <a:defRPr/>
            </a:lvl1pPr>
          </a:lstStyle>
          <a:p>
            <a:endParaRPr lang="es-CO" dirty="0"/>
          </a:p>
        </p:txBody>
      </p:sp>
      <p:sp>
        <p:nvSpPr>
          <p:cNvPr id="8" name="Título 2">
            <a:extLst>
              <a:ext uri="{FF2B5EF4-FFF2-40B4-BE49-F238E27FC236}">
                <a16:creationId xmlns:a16="http://schemas.microsoft.com/office/drawing/2014/main" id="{AFC4B664-02D8-BB4A-8810-363BB47DA110}"/>
              </a:ext>
            </a:extLst>
          </p:cNvPr>
          <p:cNvSpPr>
            <a:spLocks noGrp="1"/>
          </p:cNvSpPr>
          <p:nvPr>
            <p:ph type="title"/>
          </p:nvPr>
        </p:nvSpPr>
        <p:spPr>
          <a:xfrm>
            <a:off x="5736857" y="645584"/>
            <a:ext cx="5928095" cy="613547"/>
          </a:xfrm>
        </p:spPr>
        <p:txBody>
          <a:bodyPr>
            <a:normAutofit fontScale="90000"/>
          </a:bodyPr>
          <a:lstStyle/>
          <a:p>
            <a:endParaRPr lang="es-CO" dirty="0"/>
          </a:p>
        </p:txBody>
      </p:sp>
      <p:sp>
        <p:nvSpPr>
          <p:cNvPr id="9" name="Marcador de texto 3">
            <a:extLst>
              <a:ext uri="{FF2B5EF4-FFF2-40B4-BE49-F238E27FC236}">
                <a16:creationId xmlns:a16="http://schemas.microsoft.com/office/drawing/2014/main" id="{6BFAF976-8260-4547-BBB8-CBA854299DFA}"/>
              </a:ext>
            </a:extLst>
          </p:cNvPr>
          <p:cNvSpPr>
            <a:spLocks noGrp="1"/>
          </p:cNvSpPr>
          <p:nvPr>
            <p:ph type="body" idx="10"/>
          </p:nvPr>
        </p:nvSpPr>
        <p:spPr>
          <a:xfrm>
            <a:off x="5692297" y="4322103"/>
            <a:ext cx="4823272" cy="1275728"/>
          </a:xfrm>
        </p:spPr>
        <p:txBody>
          <a:bodyPr>
            <a:normAutofit lnSpcReduction="10000"/>
          </a:bodyPr>
          <a:lstStyle/>
          <a:p>
            <a:endParaRPr lang="es-CO" dirty="0"/>
          </a:p>
        </p:txBody>
      </p:sp>
      <p:sp>
        <p:nvSpPr>
          <p:cNvPr id="3" name="Marcador de posición de imagen 2">
            <a:extLst>
              <a:ext uri="{FF2B5EF4-FFF2-40B4-BE49-F238E27FC236}">
                <a16:creationId xmlns:a16="http://schemas.microsoft.com/office/drawing/2014/main" id="{1D0A5524-3EE4-7F4C-B8CF-B11DC9A3F629}"/>
              </a:ext>
            </a:extLst>
          </p:cNvPr>
          <p:cNvSpPr>
            <a:spLocks noGrp="1"/>
          </p:cNvSpPr>
          <p:nvPr>
            <p:ph type="pic" sz="quarter" idx="11"/>
          </p:nvPr>
        </p:nvSpPr>
        <p:spPr>
          <a:xfrm>
            <a:off x="0" y="0"/>
            <a:ext cx="4961467" cy="6858000"/>
          </a:xfrm>
        </p:spPr>
        <p:txBody>
          <a:bodyPr/>
          <a:lstStyle/>
          <a:p>
            <a:endParaRPr lang="es-CO" dirty="0"/>
          </a:p>
        </p:txBody>
      </p:sp>
      <p:sp>
        <p:nvSpPr>
          <p:cNvPr id="10" name="Google Shape;69;p9">
            <a:extLst>
              <a:ext uri="{FF2B5EF4-FFF2-40B4-BE49-F238E27FC236}">
                <a16:creationId xmlns:a16="http://schemas.microsoft.com/office/drawing/2014/main" id="{5D2BA959-BB67-C541-9BFC-243C7AAB78C6}"/>
              </a:ext>
            </a:extLst>
          </p:cNvPr>
          <p:cNvSpPr txBox="1"/>
          <p:nvPr userDrawn="1"/>
        </p:nvSpPr>
        <p:spPr>
          <a:xfrm>
            <a:off x="9269157" y="147927"/>
            <a:ext cx="2472400" cy="241200"/>
          </a:xfrm>
          <a:prstGeom prst="rect">
            <a:avLst/>
          </a:prstGeom>
          <a:noFill/>
          <a:ln>
            <a:noFill/>
          </a:ln>
        </p:spPr>
        <p:txBody>
          <a:bodyPr spcFirstLastPara="1" wrap="square" lIns="91433" tIns="45700" rIns="91433" bIns="45700" anchor="ctr" anchorCtr="0">
            <a:noAutofit/>
          </a:bodyPr>
          <a:lstStyle/>
          <a:p>
            <a:pPr algn="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256076967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1D0A5524-3EE4-7F4C-B8CF-B11DC9A3F629}"/>
              </a:ext>
            </a:extLst>
          </p:cNvPr>
          <p:cNvSpPr>
            <a:spLocks noGrp="1"/>
          </p:cNvSpPr>
          <p:nvPr>
            <p:ph type="pic" sz="quarter" idx="11"/>
          </p:nvPr>
        </p:nvSpPr>
        <p:spPr>
          <a:xfrm>
            <a:off x="6965507" y="0"/>
            <a:ext cx="5226493" cy="6858000"/>
          </a:xfrm>
        </p:spPr>
        <p:txBody>
          <a:bodyPr/>
          <a:lstStyle/>
          <a:p>
            <a:endParaRPr lang="es-CO"/>
          </a:p>
        </p:txBody>
      </p:sp>
      <p:sp>
        <p:nvSpPr>
          <p:cNvPr id="13" name="Marcador de texto 1">
            <a:extLst>
              <a:ext uri="{FF2B5EF4-FFF2-40B4-BE49-F238E27FC236}">
                <a16:creationId xmlns:a16="http://schemas.microsoft.com/office/drawing/2014/main" id="{DE8BC22B-CEB2-5B43-9283-15D3D3EF06C8}"/>
              </a:ext>
            </a:extLst>
          </p:cNvPr>
          <p:cNvSpPr>
            <a:spLocks noGrp="1"/>
          </p:cNvSpPr>
          <p:nvPr>
            <p:ph type="body" idx="1"/>
          </p:nvPr>
        </p:nvSpPr>
        <p:spPr>
          <a:xfrm>
            <a:off x="527052" y="1809367"/>
            <a:ext cx="5147273" cy="1925055"/>
          </a:xfrm>
        </p:spPr>
        <p:txBody>
          <a:bodyPr>
            <a:normAutofit lnSpcReduction="10000"/>
          </a:bodyPr>
          <a:lstStyle>
            <a:lvl1pPr marL="0" indent="0">
              <a:buNone/>
              <a:defRPr/>
            </a:lvl1pPr>
          </a:lstStyle>
          <a:p>
            <a:endParaRPr lang="es-CO" dirty="0"/>
          </a:p>
        </p:txBody>
      </p:sp>
      <p:sp>
        <p:nvSpPr>
          <p:cNvPr id="14" name="Título 30">
            <a:extLst>
              <a:ext uri="{FF2B5EF4-FFF2-40B4-BE49-F238E27FC236}">
                <a16:creationId xmlns:a16="http://schemas.microsoft.com/office/drawing/2014/main" id="{29920A84-1C71-734A-854F-0C60569B67D4}"/>
              </a:ext>
            </a:extLst>
          </p:cNvPr>
          <p:cNvSpPr>
            <a:spLocks noGrp="1"/>
          </p:cNvSpPr>
          <p:nvPr>
            <p:ph type="title"/>
          </p:nvPr>
        </p:nvSpPr>
        <p:spPr>
          <a:xfrm>
            <a:off x="527051" y="662075"/>
            <a:ext cx="6243023" cy="613547"/>
          </a:xfrm>
        </p:spPr>
        <p:txBody>
          <a:bodyPr/>
          <a:lstStyle/>
          <a:p>
            <a:endParaRPr lang="es-CO" dirty="0"/>
          </a:p>
        </p:txBody>
      </p:sp>
      <p:sp>
        <p:nvSpPr>
          <p:cNvPr id="15" name="Marcador de texto 3">
            <a:extLst>
              <a:ext uri="{FF2B5EF4-FFF2-40B4-BE49-F238E27FC236}">
                <a16:creationId xmlns:a16="http://schemas.microsoft.com/office/drawing/2014/main" id="{3BC69E81-A951-134F-81FC-BDEB78172866}"/>
              </a:ext>
            </a:extLst>
          </p:cNvPr>
          <p:cNvSpPr>
            <a:spLocks noGrp="1"/>
          </p:cNvSpPr>
          <p:nvPr>
            <p:ph type="body" idx="10"/>
          </p:nvPr>
        </p:nvSpPr>
        <p:spPr>
          <a:xfrm>
            <a:off x="527051" y="4378809"/>
            <a:ext cx="4823272" cy="1275728"/>
          </a:xfrm>
        </p:spPr>
        <p:txBody>
          <a:bodyPr>
            <a:normAutofit lnSpcReduction="10000"/>
          </a:bodyPr>
          <a:lstStyle/>
          <a:p>
            <a:endParaRPr lang="es-CO" dirty="0"/>
          </a:p>
        </p:txBody>
      </p:sp>
      <p:sp>
        <p:nvSpPr>
          <p:cNvPr id="6" name="Google Shape;69;p9">
            <a:extLst>
              <a:ext uri="{FF2B5EF4-FFF2-40B4-BE49-F238E27FC236}">
                <a16:creationId xmlns:a16="http://schemas.microsoft.com/office/drawing/2014/main" id="{31D3B100-9B08-FE43-95B5-6D534DBF78DB}"/>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409303785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C92883E-8C50-4757-8F99-2C5665ADD7D5}" type="datetimeFigureOut">
              <a:rPr lang="es-CO" smtClean="0"/>
              <a:t>30/09/2021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35531188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En blanco" preserve="1" userDrawn="1">
  <p:cSld name="En blanco">
    <p:bg>
      <p:bgPr>
        <a:solidFill>
          <a:srgbClr val="DCEAFB"/>
        </a:solidFill>
        <a:effectLst/>
      </p:bgPr>
    </p:bg>
    <p:spTree>
      <p:nvGrpSpPr>
        <p:cNvPr id="1" name="Shape 92"/>
        <p:cNvGrpSpPr/>
        <p:nvPr/>
      </p:nvGrpSpPr>
      <p:grpSpPr>
        <a:xfrm>
          <a:off x="0" y="0"/>
          <a:ext cx="0" cy="0"/>
          <a:chOff x="0" y="0"/>
          <a:chExt cx="0" cy="0"/>
        </a:xfrm>
      </p:grpSpPr>
      <p:sp>
        <p:nvSpPr>
          <p:cNvPr id="6" name="Rectángulo 5">
            <a:extLst>
              <a:ext uri="{FF2B5EF4-FFF2-40B4-BE49-F238E27FC236}">
                <a16:creationId xmlns:a16="http://schemas.microsoft.com/office/drawing/2014/main" id="{446579B4-82F2-5246-A7B5-DDE66D055329}"/>
              </a:ext>
            </a:extLst>
          </p:cNvPr>
          <p:cNvSpPr/>
          <p:nvPr userDrawn="1"/>
        </p:nvSpPr>
        <p:spPr>
          <a:xfrm>
            <a:off x="0" y="1"/>
            <a:ext cx="12192000" cy="1247553"/>
          </a:xfrm>
          <a:prstGeom prst="rect">
            <a:avLst/>
          </a:prstGeom>
          <a:solidFill>
            <a:srgbClr val="FFC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pic>
        <p:nvPicPr>
          <p:cNvPr id="3" name="Imagen 19">
            <a:extLst>
              <a:ext uri="{FF2B5EF4-FFF2-40B4-BE49-F238E27FC236}">
                <a16:creationId xmlns:a16="http://schemas.microsoft.com/office/drawing/2014/main" id="{30C83958-9F5C-F849-963D-F9555F9ACAEA}"/>
              </a:ext>
            </a:extLst>
          </p:cNvPr>
          <p:cNvPicPr>
            <a:picLocks noChangeAspect="1"/>
          </p:cNvPicPr>
          <p:nvPr userDrawn="1"/>
        </p:nvPicPr>
        <p:blipFill>
          <a:blip r:embed="rId2"/>
          <a:stretch>
            <a:fillRect/>
          </a:stretch>
        </p:blipFill>
        <p:spPr>
          <a:xfrm>
            <a:off x="574432" y="-6011"/>
            <a:ext cx="1769457" cy="1827829"/>
          </a:xfrm>
          <a:prstGeom prst="rect">
            <a:avLst/>
          </a:prstGeom>
        </p:spPr>
      </p:pic>
      <p:sp>
        <p:nvSpPr>
          <p:cNvPr id="5" name="Google Shape;69;p9">
            <a:extLst>
              <a:ext uri="{FF2B5EF4-FFF2-40B4-BE49-F238E27FC236}">
                <a16:creationId xmlns:a16="http://schemas.microsoft.com/office/drawing/2014/main" id="{7F10F859-E88E-1140-B9CB-8DC86B62F8E1}"/>
              </a:ext>
            </a:extLst>
          </p:cNvPr>
          <p:cNvSpPr txBox="1"/>
          <p:nvPr userDrawn="1"/>
        </p:nvSpPr>
        <p:spPr>
          <a:xfrm>
            <a:off x="10868636" y="113447"/>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10" name="Marcador de posición de imagen 9">
            <a:extLst>
              <a:ext uri="{FF2B5EF4-FFF2-40B4-BE49-F238E27FC236}">
                <a16:creationId xmlns:a16="http://schemas.microsoft.com/office/drawing/2014/main" id="{9F561EF9-9A81-6E4B-B180-491194BDF089}"/>
              </a:ext>
            </a:extLst>
          </p:cNvPr>
          <p:cNvSpPr>
            <a:spLocks noGrp="1"/>
          </p:cNvSpPr>
          <p:nvPr>
            <p:ph type="pic" sz="quarter" idx="10"/>
          </p:nvPr>
        </p:nvSpPr>
        <p:spPr>
          <a:xfrm>
            <a:off x="1030177" y="236034"/>
            <a:ext cx="821267" cy="823383"/>
          </a:xfrm>
        </p:spPr>
        <p:txBody>
          <a:bodyPr/>
          <a:lstStyle/>
          <a:p>
            <a:endParaRPr lang="es-CO"/>
          </a:p>
        </p:txBody>
      </p:sp>
      <p:sp>
        <p:nvSpPr>
          <p:cNvPr id="11" name="Título 10">
            <a:extLst>
              <a:ext uri="{FF2B5EF4-FFF2-40B4-BE49-F238E27FC236}">
                <a16:creationId xmlns:a16="http://schemas.microsoft.com/office/drawing/2014/main" id="{2150F238-4D71-834F-AFA7-2CFBFF6D132A}"/>
              </a:ext>
            </a:extLst>
          </p:cNvPr>
          <p:cNvSpPr>
            <a:spLocks noGrp="1"/>
          </p:cNvSpPr>
          <p:nvPr>
            <p:ph type="title"/>
          </p:nvPr>
        </p:nvSpPr>
        <p:spPr>
          <a:xfrm>
            <a:off x="2674679" y="103963"/>
            <a:ext cx="8660219" cy="1058532"/>
          </a:xfrm>
        </p:spPr>
        <p:txBody>
          <a:bodyPr/>
          <a:lstStyle/>
          <a:p>
            <a:endParaRPr lang="es-CO" dirty="0"/>
          </a:p>
        </p:txBody>
      </p:sp>
      <p:sp>
        <p:nvSpPr>
          <p:cNvPr id="12" name="Marcador de texto 1">
            <a:extLst>
              <a:ext uri="{FF2B5EF4-FFF2-40B4-BE49-F238E27FC236}">
                <a16:creationId xmlns:a16="http://schemas.microsoft.com/office/drawing/2014/main" id="{A38B5900-E854-3743-A689-CD299642F6AC}"/>
              </a:ext>
            </a:extLst>
          </p:cNvPr>
          <p:cNvSpPr>
            <a:spLocks noGrp="1"/>
          </p:cNvSpPr>
          <p:nvPr>
            <p:ph type="body" idx="11"/>
          </p:nvPr>
        </p:nvSpPr>
        <p:spPr>
          <a:xfrm>
            <a:off x="616244" y="2554531"/>
            <a:ext cx="7426697" cy="1982028"/>
          </a:xfrm>
          <a:prstGeom prst="rect">
            <a:avLst/>
          </a:prstGeom>
        </p:spPr>
        <p:txBody>
          <a:bodyPr/>
          <a:lstStyle>
            <a:lvl1pPr marL="126997" indent="0">
              <a:buNone/>
              <a:defRPr lang="es-CO" sz="2133" b="0" i="0" u="none" strike="noStrike" cap="none" dirty="0">
                <a:solidFill>
                  <a:srgbClr val="0054BC"/>
                </a:solidFill>
                <a:latin typeface="Work Sans"/>
                <a:ea typeface="Work Sans"/>
                <a:cs typeface="Work Sans"/>
                <a:sym typeface="Work Sans"/>
              </a:defRPr>
            </a:lvl1pPr>
          </a:lstStyle>
          <a:p>
            <a:r>
              <a:rPr lang="es-CO" dirty="0"/>
              <a:t>La presentación es una guía, recuerda desarrollar la idea en una extensión no mayor a seis líneas de texto. Usa las listas para mejorar y resaltar lo importante.</a:t>
            </a:r>
          </a:p>
          <a:p>
            <a:endParaRPr lang="es-CO" dirty="0"/>
          </a:p>
        </p:txBody>
      </p:sp>
      <p:sp>
        <p:nvSpPr>
          <p:cNvPr id="13" name="Marcador de texto 3">
            <a:extLst>
              <a:ext uri="{FF2B5EF4-FFF2-40B4-BE49-F238E27FC236}">
                <a16:creationId xmlns:a16="http://schemas.microsoft.com/office/drawing/2014/main" id="{7F1DEB0E-C229-0141-B91C-36D10C569CD3}"/>
              </a:ext>
            </a:extLst>
          </p:cNvPr>
          <p:cNvSpPr>
            <a:spLocks noGrp="1"/>
          </p:cNvSpPr>
          <p:nvPr>
            <p:ph type="body" idx="12"/>
          </p:nvPr>
        </p:nvSpPr>
        <p:spPr>
          <a:xfrm>
            <a:off x="616243" y="4905154"/>
            <a:ext cx="7731077" cy="2026356"/>
          </a:xfrm>
          <a:prstGeom prst="rect">
            <a:avLst/>
          </a:prstGeom>
        </p:spPr>
        <p:txBody>
          <a:bodyPr/>
          <a:lstStyle/>
          <a:p>
            <a:r>
              <a:rPr lang="es-CO" dirty="0"/>
              <a:t>Viñeta 1</a:t>
            </a:r>
          </a:p>
          <a:p>
            <a:r>
              <a:rPr lang="es-CO" dirty="0"/>
              <a:t>Viñeta 2</a:t>
            </a:r>
          </a:p>
          <a:p>
            <a:r>
              <a:rPr lang="es-CO" dirty="0"/>
              <a:t>Viñeta 3</a:t>
            </a:r>
          </a:p>
        </p:txBody>
      </p:sp>
    </p:spTree>
    <p:extLst>
      <p:ext uri="{BB962C8B-B14F-4D97-AF65-F5344CB8AC3E}">
        <p14:creationId xmlns:p14="http://schemas.microsoft.com/office/powerpoint/2010/main" val="40376287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1D0A5524-3EE4-7F4C-B8CF-B11DC9A3F629}"/>
              </a:ext>
            </a:extLst>
          </p:cNvPr>
          <p:cNvSpPr>
            <a:spLocks noGrp="1"/>
          </p:cNvSpPr>
          <p:nvPr>
            <p:ph type="pic" sz="quarter" idx="11"/>
          </p:nvPr>
        </p:nvSpPr>
        <p:spPr>
          <a:xfrm>
            <a:off x="8335925" y="0"/>
            <a:ext cx="3856075" cy="6858000"/>
          </a:xfrm>
        </p:spPr>
        <p:txBody>
          <a:bodyPr/>
          <a:lstStyle/>
          <a:p>
            <a:endParaRPr lang="es-CO"/>
          </a:p>
        </p:txBody>
      </p:sp>
      <p:sp>
        <p:nvSpPr>
          <p:cNvPr id="7" name="Rectángulo 6">
            <a:extLst>
              <a:ext uri="{FF2B5EF4-FFF2-40B4-BE49-F238E27FC236}">
                <a16:creationId xmlns:a16="http://schemas.microsoft.com/office/drawing/2014/main" id="{BEB1B3EE-0291-ED43-9545-AF292E822793}"/>
              </a:ext>
            </a:extLst>
          </p:cNvPr>
          <p:cNvSpPr/>
          <p:nvPr userDrawn="1"/>
        </p:nvSpPr>
        <p:spPr>
          <a:xfrm>
            <a:off x="1" y="2928088"/>
            <a:ext cx="9517321" cy="2118832"/>
          </a:xfrm>
          <a:prstGeom prst="rect">
            <a:avLst/>
          </a:prstGeom>
          <a:solidFill>
            <a:srgbClr val="006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8" name="Marcador de texto 1">
            <a:extLst>
              <a:ext uri="{FF2B5EF4-FFF2-40B4-BE49-F238E27FC236}">
                <a16:creationId xmlns:a16="http://schemas.microsoft.com/office/drawing/2014/main" id="{F964C517-F429-3946-8DEF-219FB5E7BE3A}"/>
              </a:ext>
            </a:extLst>
          </p:cNvPr>
          <p:cNvSpPr>
            <a:spLocks noGrp="1"/>
          </p:cNvSpPr>
          <p:nvPr>
            <p:ph type="body" idx="1"/>
          </p:nvPr>
        </p:nvSpPr>
        <p:spPr>
          <a:xfrm>
            <a:off x="527051" y="3377462"/>
            <a:ext cx="8489359" cy="1220087"/>
          </a:xfrm>
        </p:spPr>
        <p:txBody>
          <a:bodyPr>
            <a:normAutofit lnSpcReduction="10000"/>
          </a:bodyPr>
          <a:lstStyle>
            <a:lvl1pPr marL="0" indent="0">
              <a:buNone/>
              <a:defRPr/>
            </a:lvl1pPr>
          </a:lstStyle>
          <a:p>
            <a:endParaRPr lang="es-CO" dirty="0">
              <a:solidFill>
                <a:schemeClr val="bg1"/>
              </a:solidFill>
            </a:endParaRPr>
          </a:p>
        </p:txBody>
      </p:sp>
      <p:sp>
        <p:nvSpPr>
          <p:cNvPr id="11" name="Título 1">
            <a:extLst>
              <a:ext uri="{FF2B5EF4-FFF2-40B4-BE49-F238E27FC236}">
                <a16:creationId xmlns:a16="http://schemas.microsoft.com/office/drawing/2014/main" id="{A4AA52F1-44B6-E044-B15C-29F659E1C556}"/>
              </a:ext>
            </a:extLst>
          </p:cNvPr>
          <p:cNvSpPr>
            <a:spLocks noGrp="1"/>
          </p:cNvSpPr>
          <p:nvPr>
            <p:ph type="title"/>
          </p:nvPr>
        </p:nvSpPr>
        <p:spPr>
          <a:xfrm>
            <a:off x="384544" y="1292398"/>
            <a:ext cx="7450469" cy="1325033"/>
          </a:xfrm>
        </p:spPr>
        <p:txBody>
          <a:bodyPr/>
          <a:lstStyle/>
          <a:p>
            <a:endParaRPr lang="es-CO" dirty="0"/>
          </a:p>
        </p:txBody>
      </p:sp>
      <p:sp>
        <p:nvSpPr>
          <p:cNvPr id="6" name="Google Shape;69;p9">
            <a:extLst>
              <a:ext uri="{FF2B5EF4-FFF2-40B4-BE49-F238E27FC236}">
                <a16:creationId xmlns:a16="http://schemas.microsoft.com/office/drawing/2014/main" id="{D4ECB1F4-15BF-CF48-9119-9AE5364A7DB3}"/>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1565108650"/>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En blanco" type="blank" preserve="1">
  <p:cSld name="1_En blanco">
    <p:bg>
      <p:bgPr>
        <a:solidFill>
          <a:srgbClr val="DCEAFB"/>
        </a:solidFill>
        <a:effectLst/>
      </p:bgPr>
    </p:bg>
    <p:spTree>
      <p:nvGrpSpPr>
        <p:cNvPr id="1" name="Shape 92"/>
        <p:cNvGrpSpPr/>
        <p:nvPr/>
      </p:nvGrpSpPr>
      <p:grpSpPr>
        <a:xfrm>
          <a:off x="0" y="0"/>
          <a:ext cx="0" cy="0"/>
          <a:chOff x="0" y="0"/>
          <a:chExt cx="0" cy="0"/>
        </a:xfrm>
      </p:grpSpPr>
      <p:sp>
        <p:nvSpPr>
          <p:cNvPr id="6" name="Google Shape;69;p9">
            <a:extLst>
              <a:ext uri="{FF2B5EF4-FFF2-40B4-BE49-F238E27FC236}">
                <a16:creationId xmlns:a16="http://schemas.microsoft.com/office/drawing/2014/main" id="{2878297F-D1F8-3A48-B1CC-2D20ABA28118}"/>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27697515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Diapositiva de título 1" preserve="1">
  <p:cSld name="1_Diapositiva de título 1">
    <p:bg>
      <p:bgPr>
        <a:solidFill>
          <a:srgbClr val="FFAB00"/>
        </a:solidFill>
        <a:effectLst/>
      </p:bgPr>
    </p:bg>
    <p:spTree>
      <p:nvGrpSpPr>
        <p:cNvPr id="1" name="Shape 17"/>
        <p:cNvGrpSpPr/>
        <p:nvPr/>
      </p:nvGrpSpPr>
      <p:grpSpPr>
        <a:xfrm>
          <a:off x="0" y="0"/>
          <a:ext cx="0" cy="0"/>
          <a:chOff x="0" y="0"/>
          <a:chExt cx="0" cy="0"/>
        </a:xfrm>
      </p:grpSpPr>
      <p:sp>
        <p:nvSpPr>
          <p:cNvPr id="21" name="Google Shape;21;p3"/>
          <p:cNvSpPr txBox="1"/>
          <p:nvPr/>
        </p:nvSpPr>
        <p:spPr>
          <a:xfrm>
            <a:off x="0" y="6474856"/>
            <a:ext cx="8491363" cy="45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600"/>
              <a:buFont typeface="Arial"/>
              <a:buNone/>
            </a:pPr>
            <a:r>
              <a:rPr lang="es-CO" sz="800" kern="0" dirty="0">
                <a:solidFill>
                  <a:srgbClr val="FEFFFF"/>
                </a:solidFill>
                <a:latin typeface="Work Sans"/>
                <a:ea typeface="Work Sans"/>
                <a:cs typeface="Work Sans"/>
                <a:sym typeface="Work Sans"/>
              </a:rPr>
              <a:t>Esta presentación es propiedad intelectual controlada y producida por Función Pública.</a:t>
            </a:r>
            <a:endParaRPr sz="800" kern="0" dirty="0">
              <a:solidFill>
                <a:srgbClr val="FEFFFF"/>
              </a:solidFill>
              <a:latin typeface="Work Sans"/>
              <a:ea typeface="Work Sans"/>
              <a:cs typeface="Work Sans"/>
              <a:sym typeface="Work Sans"/>
            </a:endParaRPr>
          </a:p>
        </p:txBody>
      </p:sp>
      <p:grpSp>
        <p:nvGrpSpPr>
          <p:cNvPr id="9" name="Grupo 8">
            <a:extLst>
              <a:ext uri="{FF2B5EF4-FFF2-40B4-BE49-F238E27FC236}">
                <a16:creationId xmlns:a16="http://schemas.microsoft.com/office/drawing/2014/main" id="{DA1EA076-2D5E-8F43-82EF-40C497B36141}"/>
              </a:ext>
            </a:extLst>
          </p:cNvPr>
          <p:cNvGrpSpPr/>
          <p:nvPr userDrawn="1"/>
        </p:nvGrpSpPr>
        <p:grpSpPr>
          <a:xfrm>
            <a:off x="5215237" y="-140678"/>
            <a:ext cx="6976763" cy="7139355"/>
            <a:chOff x="5494962" y="355985"/>
            <a:chExt cx="6697038" cy="6853110"/>
          </a:xfrm>
        </p:grpSpPr>
        <p:sp>
          <p:nvSpPr>
            <p:cNvPr id="10" name="Google Shape;20;p3">
              <a:extLst>
                <a:ext uri="{FF2B5EF4-FFF2-40B4-BE49-F238E27FC236}">
                  <a16:creationId xmlns:a16="http://schemas.microsoft.com/office/drawing/2014/main" id="{F73B593B-BFC5-1041-8337-25557BD7ED6F}"/>
                </a:ext>
              </a:extLst>
            </p:cNvPr>
            <p:cNvSpPr/>
            <p:nvPr/>
          </p:nvSpPr>
          <p:spPr>
            <a:xfrm>
              <a:off x="8639735" y="355985"/>
              <a:ext cx="3552265" cy="6853110"/>
            </a:xfrm>
            <a:prstGeom prst="rect">
              <a:avLst/>
            </a:prstGeom>
            <a:solidFill>
              <a:srgbClr val="DCEAFB"/>
            </a:solidFill>
            <a:ln>
              <a:noFill/>
            </a:ln>
          </p:spPr>
          <p:txBody>
            <a:bodyPr spcFirstLastPara="1" wrap="square" lIns="68533" tIns="34257" rIns="68533" bIns="34257" anchor="ctr" anchorCtr="0">
              <a:noAutofit/>
            </a:bodyPr>
            <a:lstStyle/>
            <a:p>
              <a:pPr algn="ctr" defTabSz="1219170">
                <a:buClr>
                  <a:srgbClr val="000000"/>
                </a:buClr>
                <a:buFont typeface="Arial"/>
                <a:buNone/>
              </a:pPr>
              <a:endParaRPr sz="1400" kern="0">
                <a:solidFill>
                  <a:srgbClr val="FEFFFF"/>
                </a:solidFill>
                <a:cs typeface="Arial"/>
                <a:sym typeface="Arial"/>
              </a:endParaRPr>
            </a:p>
          </p:txBody>
        </p:sp>
        <p:pic>
          <p:nvPicPr>
            <p:cNvPr id="11" name="Imagen 10">
              <a:extLst>
                <a:ext uri="{FF2B5EF4-FFF2-40B4-BE49-F238E27FC236}">
                  <a16:creationId xmlns:a16="http://schemas.microsoft.com/office/drawing/2014/main" id="{7A6C232E-74A4-AF48-9B6F-4F6B0E7AF6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4962" y="1944065"/>
              <a:ext cx="4352654" cy="831579"/>
            </a:xfrm>
            <a:prstGeom prst="rect">
              <a:avLst/>
            </a:prstGeom>
          </p:spPr>
        </p:pic>
      </p:grpSp>
      <p:sp>
        <p:nvSpPr>
          <p:cNvPr id="12" name="CuadroTexto 9">
            <a:extLst>
              <a:ext uri="{FF2B5EF4-FFF2-40B4-BE49-F238E27FC236}">
                <a16:creationId xmlns:a16="http://schemas.microsoft.com/office/drawing/2014/main" id="{6508292A-5721-0448-A5F3-C720366B6098}"/>
              </a:ext>
            </a:extLst>
          </p:cNvPr>
          <p:cNvSpPr txBox="1"/>
          <p:nvPr userDrawn="1"/>
        </p:nvSpPr>
        <p:spPr>
          <a:xfrm>
            <a:off x="2322896" y="2523913"/>
            <a:ext cx="5936755" cy="3416320"/>
          </a:xfrm>
          <a:prstGeom prst="rect">
            <a:avLst/>
          </a:prstGeom>
          <a:noFill/>
        </p:spPr>
        <p:txBody>
          <a:bodyPr wrap="square" rtlCol="0">
            <a:spAutoFit/>
          </a:bodyPr>
          <a:lstStyle/>
          <a:p>
            <a:pPr defTabSz="1219170">
              <a:lnSpc>
                <a:spcPct val="150000"/>
              </a:lnSpc>
              <a:defRPr/>
            </a:pPr>
            <a:r>
              <a:rPr lang="es-ES" sz="6400" b="1" kern="0" dirty="0">
                <a:solidFill>
                  <a:srgbClr val="FEFFFF"/>
                </a:solidFill>
                <a:latin typeface="Work Sans SemiBold" pitchFamily="2" charset="77"/>
                <a:ea typeface="MS PGothic" pitchFamily="34" charset="-128"/>
                <a:cs typeface="Calibri" pitchFamily="34" charset="0"/>
                <a:sym typeface="Arial"/>
              </a:rPr>
              <a:t>Gracias</a:t>
            </a:r>
          </a:p>
          <a:p>
            <a:pPr defTabSz="1219170">
              <a:lnSpc>
                <a:spcPct val="150000"/>
              </a:lnSpc>
              <a:defRPr/>
            </a:pPr>
            <a:r>
              <a:rPr lang="es-ES_tradnl" sz="1600" dirty="0">
                <a:solidFill>
                  <a:srgbClr val="FFFFFF"/>
                </a:solidFill>
                <a:latin typeface="Work Sans Light" pitchFamily="2" charset="77"/>
                <a:ea typeface="Arial" charset="0"/>
                <a:cs typeface="Arial" charset="0"/>
                <a:sym typeface="Arial"/>
              </a:rPr>
              <a:t>Carrera 6 No 12-62, Bogotá D.C., Colombia</a:t>
            </a:r>
          </a:p>
          <a:p>
            <a:pPr marL="380990" indent="-380990" defTabSz="1219170">
              <a:lnSpc>
                <a:spcPct val="150000"/>
              </a:lnSpc>
              <a:buClr>
                <a:srgbClr val="FFFFFF"/>
              </a:buClr>
              <a:buSzPct val="125000"/>
              <a:buFont typeface="Wingdings" panose="05000000000000000000" pitchFamily="2" charset="2"/>
              <a:buChar char="("/>
              <a:defRPr/>
            </a:pPr>
            <a:r>
              <a:rPr lang="es-ES_tradnl" sz="1600" dirty="0">
                <a:solidFill>
                  <a:srgbClr val="FFFFFF"/>
                </a:solidFill>
                <a:latin typeface="Work Sans Light" pitchFamily="2" charset="77"/>
                <a:ea typeface="Arial" charset="0"/>
                <a:cs typeface="Arial" charset="0"/>
                <a:sym typeface="Arial"/>
              </a:rPr>
              <a:t>7395656 Fax: 7395657</a:t>
            </a:r>
          </a:p>
          <a:p>
            <a:pPr marL="380990" indent="-380990" defTabSz="1219170">
              <a:lnSpc>
                <a:spcPct val="150000"/>
              </a:lnSpc>
              <a:buClr>
                <a:srgbClr val="FFFFFF"/>
              </a:buClr>
              <a:buSzPct val="125000"/>
              <a:buFont typeface="Wingdings" panose="05000000000000000000" pitchFamily="2" charset="2"/>
              <a:buChar char="("/>
              <a:defRPr/>
            </a:pPr>
            <a:r>
              <a:rPr lang="es-CO" sz="1600" dirty="0">
                <a:solidFill>
                  <a:srgbClr val="FFFFFF"/>
                </a:solidFill>
                <a:latin typeface="Work Sans Light" pitchFamily="2" charset="77"/>
                <a:ea typeface="Arial" charset="0"/>
                <a:cs typeface="Arial" charset="0"/>
                <a:sym typeface="Arial"/>
              </a:rPr>
              <a:t>Línea gratuita de atención al usuario: 018000 917770</a:t>
            </a:r>
          </a:p>
          <a:p>
            <a:pPr marL="380990" indent="-380990" defTabSz="1219170">
              <a:lnSpc>
                <a:spcPct val="150000"/>
              </a:lnSpc>
              <a:buClr>
                <a:srgbClr val="FFFFFF"/>
              </a:buClr>
              <a:buSzPct val="125000"/>
              <a:buFont typeface="Wingdings" panose="05000000000000000000" pitchFamily="2" charset="2"/>
              <a:buChar char="8"/>
              <a:defRPr/>
            </a:pPr>
            <a:r>
              <a:rPr lang="es-ES_tradnl" sz="1600" dirty="0">
                <a:solidFill>
                  <a:srgbClr val="FFFFFF"/>
                </a:solidFill>
                <a:latin typeface="Work Sans Light" pitchFamily="2" charset="77"/>
                <a:ea typeface="Arial" charset="0"/>
                <a:cs typeface="Arial" charset="0"/>
                <a:sym typeface="Arial"/>
              </a:rPr>
              <a:t>www.funcionpublica.gov.co</a:t>
            </a:r>
          </a:p>
          <a:p>
            <a:pPr marL="380990" indent="-380990" defTabSz="1219170">
              <a:lnSpc>
                <a:spcPct val="150000"/>
              </a:lnSpc>
              <a:buClr>
                <a:srgbClr val="FFFFFF"/>
              </a:buClr>
              <a:buSzPct val="125000"/>
              <a:buFont typeface="Wingdings" panose="05000000000000000000" pitchFamily="2" charset="2"/>
              <a:buChar char="*"/>
              <a:defRPr/>
            </a:pPr>
            <a:r>
              <a:rPr lang="es-ES_tradnl" sz="1600" dirty="0">
                <a:solidFill>
                  <a:srgbClr val="FFFFFF"/>
                </a:solidFill>
                <a:latin typeface="Work Sans Light" pitchFamily="2" charset="77"/>
                <a:ea typeface="Arial" charset="0"/>
                <a:cs typeface="Arial" charset="0"/>
                <a:sym typeface="Arial"/>
              </a:rPr>
              <a:t>eva@funcionpublica.gov.co</a:t>
            </a:r>
          </a:p>
        </p:txBody>
      </p:sp>
    </p:spTree>
    <p:extLst>
      <p:ext uri="{BB962C8B-B14F-4D97-AF65-F5344CB8AC3E}">
        <p14:creationId xmlns:p14="http://schemas.microsoft.com/office/powerpoint/2010/main" val="8809864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73763">
                  <a:tint val="75000"/>
                </a:srgb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73763">
                    <a:tint val="75000"/>
                  </a:srgbClr>
                </a:solidFill>
              </a:rPr>
              <a:pPr/>
              <a:t>9/30/2021</a:t>
            </a:fld>
            <a:endParaRPr lang="en-US">
              <a:solidFill>
                <a:srgbClr val="073763">
                  <a:tint val="75000"/>
                </a:srgb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73763">
                    <a:tint val="75000"/>
                  </a:srgbClr>
                </a:solidFill>
              </a:rPr>
              <a:pPr/>
              <a:t>‹Nº›</a:t>
            </a:fld>
            <a:endParaRPr>
              <a:solidFill>
                <a:srgbClr val="073763">
                  <a:tint val="75000"/>
                </a:srgbClr>
              </a:solidFill>
            </a:endParaRPr>
          </a:p>
        </p:txBody>
      </p:sp>
    </p:spTree>
    <p:extLst>
      <p:ext uri="{BB962C8B-B14F-4D97-AF65-F5344CB8AC3E}">
        <p14:creationId xmlns:p14="http://schemas.microsoft.com/office/powerpoint/2010/main" val="13665669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67" b="0" i="0">
                <a:solidFill>
                  <a:srgbClr val="0E6BC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867" b="0"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srgbClr val="073763">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73763">
                    <a:tint val="75000"/>
                  </a:srgbClr>
                </a:solidFill>
              </a:rPr>
              <a:pPr/>
              <a:t>9/30/2021</a:t>
            </a:fld>
            <a:endParaRPr lang="en-US">
              <a:solidFill>
                <a:srgbClr val="073763">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73763">
                    <a:tint val="75000"/>
                  </a:srgbClr>
                </a:solidFill>
              </a:rPr>
              <a:pPr/>
              <a:t>‹Nº›</a:t>
            </a:fld>
            <a:endParaRPr>
              <a:solidFill>
                <a:srgbClr val="073763">
                  <a:tint val="75000"/>
                </a:srgbClr>
              </a:solidFill>
            </a:endParaRPr>
          </a:p>
        </p:txBody>
      </p:sp>
    </p:spTree>
    <p:extLst>
      <p:ext uri="{BB962C8B-B14F-4D97-AF65-F5344CB8AC3E}">
        <p14:creationId xmlns:p14="http://schemas.microsoft.com/office/powerpoint/2010/main" val="258409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C92883E-8C50-4757-8F99-2C5665ADD7D5}" type="datetimeFigureOut">
              <a:rPr lang="es-CO" smtClean="0"/>
              <a:t>30/09/2021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330813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9C92883E-8C50-4757-8F99-2C5665ADD7D5}" type="datetimeFigureOut">
              <a:rPr lang="es-CO" smtClean="0"/>
              <a:t>30/09/2021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186055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9C92883E-8C50-4757-8F99-2C5665ADD7D5}" type="datetimeFigureOut">
              <a:rPr lang="es-CO" smtClean="0"/>
              <a:t>30/09/2021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218626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9C92883E-8C50-4757-8F99-2C5665ADD7D5}" type="datetimeFigureOut">
              <a:rPr lang="es-CO" smtClean="0"/>
              <a:t>30/09/2021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2837942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92883E-8C50-4757-8F99-2C5665ADD7D5}" type="datetimeFigureOut">
              <a:rPr lang="es-CO" smtClean="0"/>
              <a:t>30/09/2021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368896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1"/>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C92883E-8C50-4757-8F99-2C5665ADD7D5}" type="datetimeFigureOut">
              <a:rPr lang="es-CO" smtClean="0"/>
              <a:t>30/09/2021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153707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1"/>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C92883E-8C50-4757-8F99-2C5665ADD7D5}" type="datetimeFigureOut">
              <a:rPr lang="es-CO" smtClean="0"/>
              <a:t>30/09/2021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304179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C92883E-8C50-4757-8F99-2C5665ADD7D5}" type="datetimeFigureOut">
              <a:rPr lang="es-CO" smtClean="0"/>
              <a:t>30/09/2021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139377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750" lvl="1"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120" lvl="2"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498" lvl="3"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6860" lvl="4"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223" lvl="5"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5600" lvl="6"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4971" lvl="7"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4358" lvl="8" indent="-3977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56" tIns="34274" rIns="68556"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87" y="2321489"/>
            <a:ext cx="3135999" cy="858400"/>
          </a:xfrm>
          <a:prstGeom prst="rect">
            <a:avLst/>
          </a:prstGeom>
          <a:noFill/>
          <a:ln>
            <a:noFill/>
          </a:ln>
        </p:spPr>
        <p:txBody>
          <a:bodyPr spcFirstLastPara="1" wrap="square" lIns="68556" tIns="34274" rIns="68556"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04" tIns="45698" rIns="91404"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9496876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6"/>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6"/>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C92883E-8C50-4757-8F99-2C5665ADD7D5}" type="datetimeFigureOut">
              <a:rPr lang="es-CO" smtClean="0"/>
              <a:t>30/09/2021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306E07A-752B-40AD-B398-B3A2AE1EC7E0}" type="slidenum">
              <a:rPr lang="es-CO" smtClean="0"/>
              <a:t>‹Nº›</a:t>
            </a:fld>
            <a:endParaRPr lang="es-CO"/>
          </a:p>
        </p:txBody>
      </p:sp>
    </p:spTree>
    <p:extLst>
      <p:ext uri="{BB962C8B-B14F-4D97-AF65-F5344CB8AC3E}">
        <p14:creationId xmlns:p14="http://schemas.microsoft.com/office/powerpoint/2010/main" val="3964368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91390" tIns="45698" rIns="91390" bIns="45698"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81066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10" name="CuadroTexto 9"/>
          <p:cNvSpPr txBox="1"/>
          <p:nvPr userDrawn="1"/>
        </p:nvSpPr>
        <p:spPr>
          <a:xfrm rot="16200000">
            <a:off x="10916193" y="3305892"/>
            <a:ext cx="1840675" cy="246221"/>
          </a:xfrm>
          <a:prstGeom prst="rect">
            <a:avLst/>
          </a:prstGeom>
          <a:noFill/>
        </p:spPr>
        <p:txBody>
          <a:bodyPr wrap="none" lIns="121904" tIns="60952" rIns="121904" bIns="60952" rtlCol="0">
            <a:spAutoFit/>
          </a:bodyPr>
          <a:lstStyle/>
          <a:p>
            <a:r>
              <a:rPr lang="es-ES_tradnl" sz="800" spc="300" dirty="0">
                <a:solidFill>
                  <a:prstClr val="black"/>
                </a:solidFill>
                <a:latin typeface="Arial Narrow" charset="0"/>
                <a:ea typeface="Arial Narrow" charset="0"/>
                <a:cs typeface="Arial Narrow" charset="0"/>
              </a:rPr>
              <a:t>- FUNCI</a:t>
            </a:r>
            <a:r>
              <a:rPr lang="es-ES" sz="800" spc="300" dirty="0">
                <a:solidFill>
                  <a:prstClr val="black"/>
                </a:solidFill>
                <a:latin typeface="Arial Narrow" charset="0"/>
                <a:ea typeface="Arial Narrow" charset="0"/>
                <a:cs typeface="Arial Narrow" charset="0"/>
              </a:rPr>
              <a:t>ÓN PÚBLICA -</a:t>
            </a:r>
            <a:endParaRPr lang="es-ES_tradnl" sz="800" spc="300" dirty="0">
              <a:solidFill>
                <a:prstClr val="black"/>
              </a:solidFill>
              <a:latin typeface="Arial Narrow" charset="0"/>
              <a:ea typeface="Arial Narrow" charset="0"/>
              <a:cs typeface="Arial Narrow" charset="0"/>
            </a:endParaRPr>
          </a:p>
        </p:txBody>
      </p:sp>
    </p:spTree>
    <p:extLst>
      <p:ext uri="{BB962C8B-B14F-4D97-AF65-F5344CB8AC3E}">
        <p14:creationId xmlns:p14="http://schemas.microsoft.com/office/powerpoint/2010/main" val="2991088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3"/>
            <a:ext cx="6336800" cy="858400"/>
          </a:xfrm>
          <a:prstGeom prst="rect">
            <a:avLst/>
          </a:prstGeom>
          <a:noFill/>
          <a:ln>
            <a:noFill/>
          </a:ln>
        </p:spPr>
        <p:txBody>
          <a:bodyPr spcFirstLastPara="1" wrap="square" lIns="68571" tIns="34274" rIns="68571"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FFFFFF"/>
              </a:buClr>
              <a:buSzPts val="1400"/>
              <a:buNone/>
              <a:defRPr sz="2000">
                <a:solidFill>
                  <a:srgbClr val="FFFFFF"/>
                </a:solidFill>
              </a:defRPr>
            </a:lvl1pPr>
            <a:lvl2pPr marL="1219110" lvl="1" indent="-423301" algn="l">
              <a:lnSpc>
                <a:spcPct val="90000"/>
              </a:lnSpc>
              <a:spcBef>
                <a:spcPts val="533"/>
              </a:spcBef>
              <a:spcAft>
                <a:spcPts val="0"/>
              </a:spcAft>
              <a:buClr>
                <a:srgbClr val="FFFFFF"/>
              </a:buClr>
              <a:buSzPts val="1400"/>
              <a:buChar char="•"/>
              <a:defRPr>
                <a:solidFill>
                  <a:srgbClr val="FFFFFF"/>
                </a:solidFill>
              </a:defRPr>
            </a:lvl2pPr>
            <a:lvl3pPr marL="1828664" lvl="2" indent="-423301" algn="l">
              <a:lnSpc>
                <a:spcPct val="90000"/>
              </a:lnSpc>
              <a:spcBef>
                <a:spcPts val="533"/>
              </a:spcBef>
              <a:spcAft>
                <a:spcPts val="0"/>
              </a:spcAft>
              <a:buClr>
                <a:srgbClr val="FFFFFF"/>
              </a:buClr>
              <a:buSzPts val="1400"/>
              <a:buChar char="•"/>
              <a:defRPr>
                <a:solidFill>
                  <a:srgbClr val="FFFFFF"/>
                </a:solidFill>
              </a:defRPr>
            </a:lvl3pPr>
            <a:lvl4pPr marL="2438218" lvl="3" indent="-423301" algn="l">
              <a:lnSpc>
                <a:spcPct val="90000"/>
              </a:lnSpc>
              <a:spcBef>
                <a:spcPts val="533"/>
              </a:spcBef>
              <a:spcAft>
                <a:spcPts val="0"/>
              </a:spcAft>
              <a:buClr>
                <a:srgbClr val="FFFFFF"/>
              </a:buClr>
              <a:buSzPts val="1400"/>
              <a:buChar char="•"/>
              <a:defRPr>
                <a:solidFill>
                  <a:srgbClr val="FFFFFF"/>
                </a:solidFill>
              </a:defRPr>
            </a:lvl4pPr>
            <a:lvl5pPr marL="3047772" lvl="4" indent="-423301" algn="l">
              <a:lnSpc>
                <a:spcPct val="90000"/>
              </a:lnSpc>
              <a:spcBef>
                <a:spcPts val="533"/>
              </a:spcBef>
              <a:spcAft>
                <a:spcPts val="0"/>
              </a:spcAft>
              <a:buClr>
                <a:srgbClr val="FFFFFF"/>
              </a:buClr>
              <a:buSzPts val="1400"/>
              <a:buChar char="•"/>
              <a:defRPr>
                <a:solidFill>
                  <a:srgbClr val="FFFFFF"/>
                </a:solidFill>
              </a:defRPr>
            </a:lvl5pPr>
            <a:lvl6pPr marL="3657327" lvl="5" indent="-423301" algn="l">
              <a:lnSpc>
                <a:spcPct val="90000"/>
              </a:lnSpc>
              <a:spcBef>
                <a:spcPts val="533"/>
              </a:spcBef>
              <a:spcAft>
                <a:spcPts val="0"/>
              </a:spcAft>
              <a:buClr>
                <a:srgbClr val="FFFFFF"/>
              </a:buClr>
              <a:buSzPts val="1400"/>
              <a:buChar char="•"/>
              <a:defRPr>
                <a:solidFill>
                  <a:srgbClr val="FFFFFF"/>
                </a:solidFill>
              </a:defRPr>
            </a:lvl6pPr>
            <a:lvl7pPr marL="4266880" lvl="6" indent="-423301" algn="l">
              <a:lnSpc>
                <a:spcPct val="90000"/>
              </a:lnSpc>
              <a:spcBef>
                <a:spcPts val="533"/>
              </a:spcBef>
              <a:spcAft>
                <a:spcPts val="0"/>
              </a:spcAft>
              <a:buClr>
                <a:srgbClr val="FFFFFF"/>
              </a:buClr>
              <a:buSzPts val="1400"/>
              <a:buChar char="•"/>
              <a:defRPr>
                <a:solidFill>
                  <a:srgbClr val="FFFFFF"/>
                </a:solidFill>
              </a:defRPr>
            </a:lvl7pPr>
            <a:lvl8pPr marL="4876435" lvl="7" indent="-423301" algn="l">
              <a:lnSpc>
                <a:spcPct val="90000"/>
              </a:lnSpc>
              <a:spcBef>
                <a:spcPts val="533"/>
              </a:spcBef>
              <a:spcAft>
                <a:spcPts val="0"/>
              </a:spcAft>
              <a:buClr>
                <a:srgbClr val="FFFFFF"/>
              </a:buClr>
              <a:buSzPts val="1400"/>
              <a:buChar char="•"/>
              <a:defRPr>
                <a:solidFill>
                  <a:srgbClr val="FFFFFF"/>
                </a:solidFill>
              </a:defRPr>
            </a:lvl8pPr>
            <a:lvl9pPr marL="5485990" lvl="8" indent="-423301"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163118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10" lvl="1"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664" lvl="2"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218" lvl="3"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772" lvl="4"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327" lvl="5"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6880" lvl="6"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435" lvl="7"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5990" lvl="8" indent="-39790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4"/>
            <a:ext cx="7085868" cy="4743532"/>
          </a:xfrm>
          <a:prstGeom prst="rect">
            <a:avLst/>
          </a:prstGeom>
          <a:noFill/>
          <a:ln>
            <a:noFill/>
          </a:ln>
        </p:spPr>
        <p:txBody>
          <a:bodyPr spcFirstLastPara="1" wrap="square" lIns="68571" tIns="34274" rIns="68571"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77" y="2321489"/>
            <a:ext cx="3135999" cy="858400"/>
          </a:xfrm>
          <a:prstGeom prst="rect">
            <a:avLst/>
          </a:prstGeom>
          <a:noFill/>
          <a:ln>
            <a:noFill/>
          </a:ln>
        </p:spPr>
        <p:txBody>
          <a:bodyPr spcFirstLastPara="1" wrap="square" lIns="68571" tIns="34274" rIns="68571"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28" tIns="45699" rIns="91428" bIns="45699"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8281890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71" tIns="34274" rIns="68571" bIns="34274" anchor="t" anchorCtr="0"/>
          <a:lstStyle>
            <a:lvl1pPr marL="609555" lvl="0" indent="-304776" algn="l" rtl="0">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10" lvl="1"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664" lvl="2"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218" lvl="3"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772" lvl="4"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327" lvl="5"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6880" lvl="6"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435" lvl="7"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5990" lvl="8" indent="-39790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71" tIns="34274" rIns="68571"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3"/>
            <a:ext cx="5743600" cy="858400"/>
          </a:xfrm>
          <a:prstGeom prst="rect">
            <a:avLst/>
          </a:prstGeom>
          <a:noFill/>
          <a:ln>
            <a:noFill/>
          </a:ln>
        </p:spPr>
        <p:txBody>
          <a:bodyPr spcFirstLastPara="1" wrap="square" lIns="68571" tIns="34274" rIns="68571"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74315722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71" tIns="34274" rIns="68571" bIns="34274" anchor="ctr" anchorCtr="0"/>
          <a:lstStyle>
            <a:lvl1pPr lvl="0" algn="l">
              <a:lnSpc>
                <a:spcPct val="90000"/>
              </a:lnSpc>
              <a:spcBef>
                <a:spcPts val="0"/>
              </a:spcBef>
              <a:spcAft>
                <a:spcPts val="0"/>
              </a:spcAft>
              <a:buClr>
                <a:srgbClr val="FFFFFF"/>
              </a:buClr>
              <a:buSzPts val="3500"/>
              <a:buFont typeface="Work Sans SemiBold"/>
              <a:buNone/>
              <a:defRPr sz="4667">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307015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Ref idx="1001">
        <a:schemeClr val="bg1"/>
      </p:bgRef>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71" tIns="34274" rIns="68571" bIns="34274" anchor="t" anchorCtr="0"/>
          <a:lstStyle>
            <a:lvl1pPr marL="609555" lvl="0" indent="-397903" algn="l">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10" lvl="1"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664" lvl="2"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218" lvl="3"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772" lvl="4"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327" lvl="5"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6880" lvl="6"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435" lvl="7"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5990" lvl="8"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71" tIns="34274" rIns="68571" bIns="34274" anchor="t" anchorCtr="0"/>
          <a:lstStyle>
            <a:lvl1pPr marL="609555" lvl="0" indent="-397903" algn="l">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10" lvl="1"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664" lvl="2"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218" lvl="3"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772" lvl="4"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327" lvl="5"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6880" lvl="6"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435" lvl="7"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5990" lvl="8" indent="-39790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700"/>
            <a:ext cx="5743600" cy="858400"/>
          </a:xfrm>
          <a:prstGeom prst="rect">
            <a:avLst/>
          </a:prstGeom>
          <a:noFill/>
          <a:ln>
            <a:noFill/>
          </a:ln>
        </p:spPr>
        <p:txBody>
          <a:bodyPr spcFirstLastPara="1" wrap="square" lIns="68571" tIns="34274" rIns="68571"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428" tIns="45699" rIns="91428" bIns="45699"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91184727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71" tIns="34274" rIns="68571" bIns="34274" anchor="t" anchorCtr="0"/>
          <a:lstStyle>
            <a:lvl1pPr marL="609555" lvl="0" indent="-914332"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10" lvl="1" indent="-914332"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664" lvl="2" indent="-914332"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218" lvl="3" indent="-914332"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772" lvl="4" indent="-914332"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327" lvl="5" indent="-914332"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880" lvl="6" indent="-914332"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435" lvl="7" indent="-914332"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990" lvl="8" indent="-914332"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71" tIns="34274" rIns="68571" bIns="34274" anchor="t" anchorCtr="0"/>
          <a:lstStyle>
            <a:lvl1pPr marL="609555" lvl="0" indent="-39790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10" lvl="1"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664" lvl="2"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218" lvl="3"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772" lvl="4"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327" lvl="5"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6880" lvl="6"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435" lvl="7"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5990" lvl="8"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71" tIns="34274" rIns="68571" bIns="34274" anchor="t" anchorCtr="0"/>
          <a:lstStyle>
            <a:lvl1pPr marL="609555" lvl="0" indent="-914332"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10" lvl="1" indent="-914332"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664" lvl="2" indent="-914332"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218" lvl="3" indent="-914332"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772" lvl="4" indent="-914332"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327" lvl="5" indent="-914332"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880" lvl="6" indent="-914332"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435" lvl="7" indent="-914332"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990" lvl="8" indent="-914332"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9"/>
            <a:ext cx="10463200" cy="858400"/>
          </a:xfrm>
          <a:prstGeom prst="rect">
            <a:avLst/>
          </a:prstGeom>
          <a:noFill/>
          <a:ln>
            <a:noFill/>
          </a:ln>
        </p:spPr>
        <p:txBody>
          <a:bodyPr spcFirstLastPara="1" wrap="square" lIns="68571" tIns="34274" rIns="68571"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71" tIns="34274" rIns="68571" bIns="34274" anchor="t" anchorCtr="0"/>
          <a:lstStyle>
            <a:lvl1pPr marL="609555" lvl="0" indent="-914332"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10" lvl="1" indent="-914332"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664" lvl="2" indent="-914332"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218" lvl="3" indent="-914332"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772" lvl="4" indent="-914332"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327" lvl="5" indent="-914332"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880" lvl="6" indent="-914332"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435" lvl="7" indent="-914332"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990" lvl="8" indent="-914332"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71" tIns="34274" rIns="68571" bIns="34274" anchor="t" anchorCtr="0"/>
          <a:lstStyle>
            <a:lvl1pPr marL="609555" lvl="0" indent="-39790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10" lvl="1"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664" lvl="2"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218" lvl="3"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772" lvl="4"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327" lvl="5"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6880" lvl="6"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435" lvl="7"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5990" lvl="8"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71" tIns="34274" rIns="68571" bIns="34274" anchor="t" anchorCtr="0"/>
          <a:lstStyle>
            <a:lvl1pPr marL="609555" lvl="0" indent="-39790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10" lvl="1"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664" lvl="2"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218" lvl="3"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772" lvl="4"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327" lvl="5"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6880" lvl="6"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435" lvl="7"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5990" lvl="8" indent="-39790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428" tIns="45699" rIns="91428" bIns="45699"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41461215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895" tIns="121895" rIns="121895" bIns="121895" anchor="ctr" anchorCtr="0">
            <a:noAutofit/>
          </a:bodyPr>
          <a:lstStyle/>
          <a:p>
            <a:pPr algn="r" defTabSz="1219170">
              <a:buClr>
                <a:srgbClr val="000000"/>
              </a:buClr>
              <a:buSzPts val="700"/>
              <a:buFont typeface="Arial"/>
              <a:buNone/>
            </a:pPr>
            <a:fld id="{00000000-1234-1234-1234-123412341234}" type="slidenum">
              <a:rPr lang="es-CO" sz="933" kern="0">
                <a:solidFill>
                  <a:srgbClr val="0054BC"/>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895" tIns="121895" rIns="121895" bIns="121895" anchor="ctr" anchorCtr="0">
            <a:noAutofit/>
          </a:bodyPr>
          <a:lstStyle/>
          <a:p>
            <a:pPr algn="r" defTabSz="1219170">
              <a:buClr>
                <a:srgbClr val="000000"/>
              </a:buClr>
              <a:buSzPts val="700"/>
              <a:buFont typeface="Arial"/>
              <a:buNone/>
            </a:pPr>
            <a:fld id="{00000000-1234-1234-1234-123412341234}" type="slidenum">
              <a:rPr lang="es-CO" sz="933" kern="0">
                <a:solidFill>
                  <a:srgbClr val="FFFFFF"/>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895" tIns="60931" rIns="121895" bIns="60931" anchor="ctr" anchorCtr="0">
            <a:noAutofit/>
          </a:bodyPr>
          <a:lstStyle/>
          <a:p>
            <a:pPr algn="ctr" defTabSz="1219170">
              <a:buClr>
                <a:srgbClr val="000000"/>
              </a:buClr>
              <a:buFont typeface="Arial"/>
              <a:buNone/>
            </a:pPr>
            <a:endParaRPr sz="1867" kern="0">
              <a:solidFill>
                <a:srgbClr val="FFFFFF"/>
              </a:solidFill>
              <a:cs typeface="Arial"/>
              <a:sym typeface="Arial"/>
            </a:endParaRPr>
          </a:p>
        </p:txBody>
      </p:sp>
      <p:sp>
        <p:nvSpPr>
          <p:cNvPr id="15" name="Google Shape;15;p2"/>
          <p:cNvSpPr txBox="1"/>
          <p:nvPr/>
        </p:nvSpPr>
        <p:spPr>
          <a:xfrm>
            <a:off x="1464633" y="6474856"/>
            <a:ext cx="5723905" cy="454400"/>
          </a:xfrm>
          <a:prstGeom prst="rect">
            <a:avLst/>
          </a:prstGeom>
          <a:noFill/>
          <a:ln>
            <a:noFill/>
          </a:ln>
        </p:spPr>
        <p:txBody>
          <a:bodyPr spcFirstLastPara="1" wrap="square" lIns="121895" tIns="121895" rIns="121895" bIns="121895" anchor="t" anchorCtr="0">
            <a:noAutofit/>
          </a:bodyPr>
          <a:lstStyle/>
          <a:p>
            <a:pPr defTabSz="1219170">
              <a:buClr>
                <a:srgbClr val="000000"/>
              </a:buClr>
              <a:buSzPts val="600"/>
              <a:buFont typeface="Arial"/>
              <a:buNone/>
            </a:pPr>
            <a:r>
              <a:rPr lang="es-CO" sz="800" kern="0">
                <a:solidFill>
                  <a:srgbClr val="FFFFFF"/>
                </a:solidFill>
                <a:latin typeface="Work Sans"/>
                <a:ea typeface="Work Sans"/>
                <a:cs typeface="Work Sans"/>
                <a:sym typeface="Work Sans"/>
              </a:rPr>
              <a:t>Esta presentación es propiedad intelectual controlada y producida por la Presidencia de la República.</a:t>
            </a:r>
            <a:endParaRPr sz="800" kern="0">
              <a:solidFill>
                <a:srgbClr val="FFFFFF"/>
              </a:solidFill>
              <a:latin typeface="Work Sans"/>
              <a:ea typeface="Work Sans"/>
              <a:cs typeface="Work Sans"/>
              <a:sym typeface="Work Sans"/>
            </a:endParaRPr>
          </a:p>
        </p:txBody>
      </p:sp>
      <p:grpSp>
        <p:nvGrpSpPr>
          <p:cNvPr id="8" name="Grupo 7"/>
          <p:cNvGrpSpPr/>
          <p:nvPr userDrawn="1"/>
        </p:nvGrpSpPr>
        <p:grpSpPr>
          <a:xfrm>
            <a:off x="4456816"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n-US" sz="1867" kern="0" dirty="0">
                <a:solidFill>
                  <a:srgbClr val="FFFFFF"/>
                </a:solidFill>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20961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56" tIns="34274" rIns="68556" bIns="34274" anchor="t" anchorCtr="0"/>
          <a:lstStyle>
            <a:lvl1pPr marL="609363" lvl="0" indent="-304680" algn="l" rtl="0">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750" lvl="1"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120" lvl="2"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498" lvl="3"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6860" lvl="4"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223" lvl="5"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5600" lvl="6"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4971" lvl="7"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4358" lvl="8" indent="-3977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56" tIns="34274" rIns="68556"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56" tIns="34274" rIns="68556"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42582546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895" tIns="121895" rIns="121895" bIns="121895" anchor="ctr" anchorCtr="0">
            <a:noAutofit/>
          </a:bodyPr>
          <a:lstStyle/>
          <a:p>
            <a:pPr algn="r" defTabSz="1219170">
              <a:buClr>
                <a:srgbClr val="000000"/>
              </a:buClr>
              <a:buSzPts val="700"/>
              <a:buFont typeface="Arial"/>
              <a:buNone/>
            </a:pPr>
            <a:fld id="{00000000-1234-1234-1234-123412341234}" type="slidenum">
              <a:rPr lang="es-CO" sz="933" kern="0">
                <a:solidFill>
                  <a:srgbClr val="0054BC"/>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895" tIns="121895" rIns="121895" bIns="121895" anchor="ctr" anchorCtr="0">
            <a:noAutofit/>
          </a:bodyPr>
          <a:lstStyle/>
          <a:p>
            <a:pPr algn="r" defTabSz="1219170">
              <a:buClr>
                <a:srgbClr val="000000"/>
              </a:buClr>
              <a:buSzPts val="700"/>
              <a:buFont typeface="Arial"/>
              <a:buNone/>
            </a:pPr>
            <a:fld id="{00000000-1234-1234-1234-123412341234}" type="slidenum">
              <a:rPr lang="es-CO" sz="933" kern="0">
                <a:solidFill>
                  <a:srgbClr val="FFFFFF"/>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95" tIns="60931" rIns="121895" bIns="60931" anchor="ctr" anchorCtr="0">
            <a:noAutofit/>
          </a:bodyPr>
          <a:lstStyle/>
          <a:p>
            <a:pPr algn="ctr" defTabSz="1219170">
              <a:buClr>
                <a:srgbClr val="000000"/>
              </a:buClr>
              <a:buFont typeface="Arial"/>
              <a:buNone/>
            </a:pPr>
            <a:endParaRPr sz="1867" kern="0">
              <a:solidFill>
                <a:srgbClr val="FFFFFF"/>
              </a:solidFil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895" tIns="121895" rIns="121895" bIns="121895" anchor="t" anchorCtr="0">
            <a:noAutofit/>
          </a:bodyPr>
          <a:lstStyle/>
          <a:p>
            <a:pPr defTabSz="1219170">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Función 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16"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n-US" sz="1867" kern="0" dirty="0">
                <a:solidFill>
                  <a:srgbClr val="FFFFFF"/>
                </a:solidFill>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559422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7"/>
          </a:xfrm>
          <a:prstGeom prst="rect">
            <a:avLst/>
          </a:prstGeom>
          <a:noFill/>
          <a:ln>
            <a:noFill/>
          </a:ln>
        </p:spPr>
        <p:txBody>
          <a:bodyPr spcFirstLastPara="1" wrap="square" lIns="68571" tIns="34274" rIns="68571" bIns="34274"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5"/>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428" tIns="45699" rIns="91428" bIns="45699"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7"/>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5229343"/>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4002325"/>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10" lvl="1" indent="-423301" algn="l">
              <a:lnSpc>
                <a:spcPct val="90000"/>
              </a:lnSpc>
              <a:spcBef>
                <a:spcPts val="533"/>
              </a:spcBef>
              <a:spcAft>
                <a:spcPts val="0"/>
              </a:spcAft>
              <a:buClr>
                <a:srgbClr val="0054BC"/>
              </a:buClr>
              <a:buSzPts val="1400"/>
              <a:buChar char="•"/>
              <a:defRPr>
                <a:solidFill>
                  <a:srgbClr val="0054BC"/>
                </a:solidFill>
              </a:defRPr>
            </a:lvl2pPr>
            <a:lvl3pPr marL="1828664" lvl="2" indent="-423301" algn="l">
              <a:lnSpc>
                <a:spcPct val="90000"/>
              </a:lnSpc>
              <a:spcBef>
                <a:spcPts val="533"/>
              </a:spcBef>
              <a:spcAft>
                <a:spcPts val="0"/>
              </a:spcAft>
              <a:buClr>
                <a:srgbClr val="0054BC"/>
              </a:buClr>
              <a:buSzPts val="1400"/>
              <a:buChar char="•"/>
              <a:defRPr>
                <a:solidFill>
                  <a:srgbClr val="0054BC"/>
                </a:solidFill>
              </a:defRPr>
            </a:lvl3pPr>
            <a:lvl4pPr marL="2438218" lvl="3" indent="-423301" algn="l">
              <a:lnSpc>
                <a:spcPct val="90000"/>
              </a:lnSpc>
              <a:spcBef>
                <a:spcPts val="533"/>
              </a:spcBef>
              <a:spcAft>
                <a:spcPts val="0"/>
              </a:spcAft>
              <a:buClr>
                <a:srgbClr val="0054BC"/>
              </a:buClr>
              <a:buSzPts val="1400"/>
              <a:buChar char="•"/>
              <a:defRPr>
                <a:solidFill>
                  <a:srgbClr val="0054BC"/>
                </a:solidFill>
              </a:defRPr>
            </a:lvl4pPr>
            <a:lvl5pPr marL="3047772" lvl="4" indent="-423301" algn="l">
              <a:lnSpc>
                <a:spcPct val="90000"/>
              </a:lnSpc>
              <a:spcBef>
                <a:spcPts val="533"/>
              </a:spcBef>
              <a:spcAft>
                <a:spcPts val="0"/>
              </a:spcAft>
              <a:buClr>
                <a:srgbClr val="0054BC"/>
              </a:buClr>
              <a:buSzPts val="1400"/>
              <a:buChar char="•"/>
              <a:defRPr>
                <a:solidFill>
                  <a:srgbClr val="0054BC"/>
                </a:solidFill>
              </a:defRPr>
            </a:lvl5pPr>
            <a:lvl6pPr marL="3657327" lvl="5" indent="-423301" algn="l">
              <a:lnSpc>
                <a:spcPct val="90000"/>
              </a:lnSpc>
              <a:spcBef>
                <a:spcPts val="533"/>
              </a:spcBef>
              <a:spcAft>
                <a:spcPts val="0"/>
              </a:spcAft>
              <a:buClr>
                <a:srgbClr val="0054BC"/>
              </a:buClr>
              <a:buSzPts val="1400"/>
              <a:buChar char="•"/>
              <a:defRPr>
                <a:solidFill>
                  <a:srgbClr val="0054BC"/>
                </a:solidFill>
              </a:defRPr>
            </a:lvl6pPr>
            <a:lvl7pPr marL="4266880" lvl="6" indent="-423301" algn="l">
              <a:lnSpc>
                <a:spcPct val="90000"/>
              </a:lnSpc>
              <a:spcBef>
                <a:spcPts val="533"/>
              </a:spcBef>
              <a:spcAft>
                <a:spcPts val="0"/>
              </a:spcAft>
              <a:buClr>
                <a:srgbClr val="0054BC"/>
              </a:buClr>
              <a:buSzPts val="1400"/>
              <a:buChar char="•"/>
              <a:defRPr>
                <a:solidFill>
                  <a:srgbClr val="0054BC"/>
                </a:solidFill>
              </a:defRPr>
            </a:lvl7pPr>
            <a:lvl8pPr marL="4876435" lvl="7" indent="-423301" algn="l">
              <a:lnSpc>
                <a:spcPct val="90000"/>
              </a:lnSpc>
              <a:spcBef>
                <a:spcPts val="533"/>
              </a:spcBef>
              <a:spcAft>
                <a:spcPts val="0"/>
              </a:spcAft>
              <a:buClr>
                <a:srgbClr val="0054BC"/>
              </a:buClr>
              <a:buSzPts val="1400"/>
              <a:buChar char="•"/>
              <a:defRPr>
                <a:solidFill>
                  <a:srgbClr val="0054BC"/>
                </a:solidFill>
              </a:defRPr>
            </a:lvl8pPr>
            <a:lvl9pPr marL="5485990" lvl="8" indent="-423301"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5"/>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4594163"/>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571" tIns="34274" rIns="68571" bIns="34274" anchor="t" anchorCtr="0"/>
          <a:lstStyle>
            <a:lvl1pPr marL="609555" lvl="0" indent="-304776" algn="l">
              <a:lnSpc>
                <a:spcPct val="90000"/>
              </a:lnSpc>
              <a:spcBef>
                <a:spcPts val="1067"/>
              </a:spcBef>
              <a:spcAft>
                <a:spcPts val="0"/>
              </a:spcAft>
              <a:buClr>
                <a:srgbClr val="0054BC"/>
              </a:buClr>
              <a:buSzPts val="1000"/>
              <a:buNone/>
              <a:defRPr sz="1333">
                <a:solidFill>
                  <a:srgbClr val="0054BC"/>
                </a:solidFill>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571" tIns="34274" rIns="68571" bIns="34274" anchor="t" anchorCtr="0"/>
          <a:lstStyle>
            <a:lvl1pPr marL="609555" lvl="0" indent="-304776"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10" lvl="1" indent="-389438" algn="l">
              <a:lnSpc>
                <a:spcPct val="90000"/>
              </a:lnSpc>
              <a:spcBef>
                <a:spcPts val="533"/>
              </a:spcBef>
              <a:spcAft>
                <a:spcPts val="0"/>
              </a:spcAft>
              <a:buClr>
                <a:srgbClr val="0054BC"/>
              </a:buClr>
              <a:buSzPts val="1000"/>
              <a:buChar char="•"/>
              <a:defRPr sz="1333">
                <a:solidFill>
                  <a:srgbClr val="0054BC"/>
                </a:solidFill>
              </a:defRPr>
            </a:lvl2pPr>
            <a:lvl3pPr marL="1828664" lvl="2" indent="-389438" algn="l">
              <a:lnSpc>
                <a:spcPct val="90000"/>
              </a:lnSpc>
              <a:spcBef>
                <a:spcPts val="533"/>
              </a:spcBef>
              <a:spcAft>
                <a:spcPts val="0"/>
              </a:spcAft>
              <a:buClr>
                <a:srgbClr val="0054BC"/>
              </a:buClr>
              <a:buSzPts val="1000"/>
              <a:buChar char="•"/>
              <a:defRPr sz="1333">
                <a:solidFill>
                  <a:srgbClr val="0054BC"/>
                </a:solidFill>
              </a:defRPr>
            </a:lvl3pPr>
            <a:lvl4pPr marL="2438218" lvl="3" indent="-389438" algn="l">
              <a:lnSpc>
                <a:spcPct val="90000"/>
              </a:lnSpc>
              <a:spcBef>
                <a:spcPts val="533"/>
              </a:spcBef>
              <a:spcAft>
                <a:spcPts val="0"/>
              </a:spcAft>
              <a:buClr>
                <a:srgbClr val="0054BC"/>
              </a:buClr>
              <a:buSzPts val="1000"/>
              <a:buChar char="•"/>
              <a:defRPr sz="1333">
                <a:solidFill>
                  <a:srgbClr val="0054BC"/>
                </a:solidFill>
              </a:defRPr>
            </a:lvl4pPr>
            <a:lvl5pPr marL="3047772" lvl="4" indent="-389438" algn="l">
              <a:lnSpc>
                <a:spcPct val="90000"/>
              </a:lnSpc>
              <a:spcBef>
                <a:spcPts val="533"/>
              </a:spcBef>
              <a:spcAft>
                <a:spcPts val="0"/>
              </a:spcAft>
              <a:buClr>
                <a:srgbClr val="0054BC"/>
              </a:buClr>
              <a:buSzPts val="1000"/>
              <a:buChar char="•"/>
              <a:defRPr sz="1333">
                <a:solidFill>
                  <a:srgbClr val="0054BC"/>
                </a:solidFill>
              </a:defRPr>
            </a:lvl5pPr>
            <a:lvl6pPr marL="3657327" lvl="5" indent="-389438" algn="l">
              <a:lnSpc>
                <a:spcPct val="90000"/>
              </a:lnSpc>
              <a:spcBef>
                <a:spcPts val="533"/>
              </a:spcBef>
              <a:spcAft>
                <a:spcPts val="0"/>
              </a:spcAft>
              <a:buClr>
                <a:srgbClr val="0054BC"/>
              </a:buClr>
              <a:buSzPts val="1000"/>
              <a:buChar char="•"/>
              <a:defRPr sz="1333">
                <a:solidFill>
                  <a:srgbClr val="0054BC"/>
                </a:solidFill>
              </a:defRPr>
            </a:lvl6pPr>
            <a:lvl7pPr marL="4266880" lvl="6" indent="-389438" algn="l">
              <a:lnSpc>
                <a:spcPct val="90000"/>
              </a:lnSpc>
              <a:spcBef>
                <a:spcPts val="533"/>
              </a:spcBef>
              <a:spcAft>
                <a:spcPts val="0"/>
              </a:spcAft>
              <a:buClr>
                <a:srgbClr val="0054BC"/>
              </a:buClr>
              <a:buSzPts val="1000"/>
              <a:buChar char="•"/>
              <a:defRPr sz="1333">
                <a:solidFill>
                  <a:srgbClr val="0054BC"/>
                </a:solidFill>
              </a:defRPr>
            </a:lvl7pPr>
            <a:lvl8pPr marL="4876435" lvl="7" indent="-389438" algn="l">
              <a:lnSpc>
                <a:spcPct val="90000"/>
              </a:lnSpc>
              <a:spcBef>
                <a:spcPts val="533"/>
              </a:spcBef>
              <a:spcAft>
                <a:spcPts val="0"/>
              </a:spcAft>
              <a:buClr>
                <a:srgbClr val="0054BC"/>
              </a:buClr>
              <a:buSzPts val="1000"/>
              <a:buChar char="•"/>
              <a:defRPr sz="1333">
                <a:solidFill>
                  <a:srgbClr val="0054BC"/>
                </a:solidFill>
              </a:defRPr>
            </a:lvl8pPr>
            <a:lvl9pPr marL="5485990" lvl="8" indent="-389438" algn="l">
              <a:lnSpc>
                <a:spcPct val="90000"/>
              </a:lnSpc>
              <a:spcBef>
                <a:spcPts val="533"/>
              </a:spcBef>
              <a:spcAft>
                <a:spcPts val="0"/>
              </a:spcAft>
              <a:buClr>
                <a:srgbClr val="0054BC"/>
              </a:buClr>
              <a:buSzPts val="1000"/>
              <a:buChar char="•"/>
              <a:defRPr sz="1333">
                <a:solidFill>
                  <a:srgbClr val="0054BC"/>
                </a:solidFill>
              </a:defRPr>
            </a:lvl9pPr>
          </a:lstStyle>
          <a:p>
            <a:endParaRPr/>
          </a:p>
        </p:txBody>
      </p:sp>
    </p:spTree>
    <p:extLst>
      <p:ext uri="{BB962C8B-B14F-4D97-AF65-F5344CB8AC3E}">
        <p14:creationId xmlns:p14="http://schemas.microsoft.com/office/powerpoint/2010/main" val="6062564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4" y="3404467"/>
            <a:ext cx="6346933" cy="17712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FFFFFF"/>
              </a:buClr>
              <a:buSzPts val="1400"/>
              <a:buNone/>
              <a:defRPr sz="2000">
                <a:solidFill>
                  <a:srgbClr val="FFFFFF"/>
                </a:solidFill>
              </a:defRPr>
            </a:lvl1pPr>
            <a:lvl2pPr marL="1219170" lvl="1" indent="-423323" algn="l">
              <a:lnSpc>
                <a:spcPct val="90000"/>
              </a:lnSpc>
              <a:spcBef>
                <a:spcPts val="533"/>
              </a:spcBef>
              <a:spcAft>
                <a:spcPts val="0"/>
              </a:spcAft>
              <a:buClr>
                <a:srgbClr val="FFFFFF"/>
              </a:buClr>
              <a:buSzPts val="1400"/>
              <a:buChar char="•"/>
              <a:defRPr>
                <a:solidFill>
                  <a:srgbClr val="FFFFFF"/>
                </a:solidFill>
              </a:defRPr>
            </a:lvl2pPr>
            <a:lvl3pPr marL="1828754" lvl="2" indent="-423323" algn="l">
              <a:lnSpc>
                <a:spcPct val="90000"/>
              </a:lnSpc>
              <a:spcBef>
                <a:spcPts val="533"/>
              </a:spcBef>
              <a:spcAft>
                <a:spcPts val="0"/>
              </a:spcAft>
              <a:buClr>
                <a:srgbClr val="FFFFFF"/>
              </a:buClr>
              <a:buSzPts val="1400"/>
              <a:buChar char="•"/>
              <a:defRPr>
                <a:solidFill>
                  <a:srgbClr val="FFFFFF"/>
                </a:solidFill>
              </a:defRPr>
            </a:lvl3pPr>
            <a:lvl4pPr marL="2438339" lvl="3" indent="-423323" algn="l">
              <a:lnSpc>
                <a:spcPct val="90000"/>
              </a:lnSpc>
              <a:spcBef>
                <a:spcPts val="533"/>
              </a:spcBef>
              <a:spcAft>
                <a:spcPts val="0"/>
              </a:spcAft>
              <a:buClr>
                <a:srgbClr val="FFFFFF"/>
              </a:buClr>
              <a:buSzPts val="1400"/>
              <a:buChar char="•"/>
              <a:defRPr>
                <a:solidFill>
                  <a:srgbClr val="FFFFFF"/>
                </a:solidFill>
              </a:defRPr>
            </a:lvl4pPr>
            <a:lvl5pPr marL="3047924" lvl="4" indent="-423323" algn="l">
              <a:lnSpc>
                <a:spcPct val="90000"/>
              </a:lnSpc>
              <a:spcBef>
                <a:spcPts val="533"/>
              </a:spcBef>
              <a:spcAft>
                <a:spcPts val="0"/>
              </a:spcAft>
              <a:buClr>
                <a:srgbClr val="FFFFFF"/>
              </a:buClr>
              <a:buSzPts val="1400"/>
              <a:buChar char="•"/>
              <a:defRPr>
                <a:solidFill>
                  <a:srgbClr val="FFFFFF"/>
                </a:solidFill>
              </a:defRPr>
            </a:lvl5pPr>
            <a:lvl6pPr marL="3657509" lvl="5" indent="-423323" algn="l">
              <a:lnSpc>
                <a:spcPct val="90000"/>
              </a:lnSpc>
              <a:spcBef>
                <a:spcPts val="533"/>
              </a:spcBef>
              <a:spcAft>
                <a:spcPts val="0"/>
              </a:spcAft>
              <a:buClr>
                <a:srgbClr val="FFFFFF"/>
              </a:buClr>
              <a:buSzPts val="1400"/>
              <a:buChar char="•"/>
              <a:defRPr>
                <a:solidFill>
                  <a:srgbClr val="FFFFFF"/>
                </a:solidFill>
              </a:defRPr>
            </a:lvl6pPr>
            <a:lvl7pPr marL="4267093" lvl="6" indent="-423323" algn="l">
              <a:lnSpc>
                <a:spcPct val="90000"/>
              </a:lnSpc>
              <a:spcBef>
                <a:spcPts val="533"/>
              </a:spcBef>
              <a:spcAft>
                <a:spcPts val="0"/>
              </a:spcAft>
              <a:buClr>
                <a:srgbClr val="FFFFFF"/>
              </a:buClr>
              <a:buSzPts val="1400"/>
              <a:buChar char="•"/>
              <a:defRPr>
                <a:solidFill>
                  <a:srgbClr val="FFFFFF"/>
                </a:solidFill>
              </a:defRPr>
            </a:lvl7pPr>
            <a:lvl8pPr marL="4876678" lvl="7" indent="-423323" algn="l">
              <a:lnSpc>
                <a:spcPct val="90000"/>
              </a:lnSpc>
              <a:spcBef>
                <a:spcPts val="533"/>
              </a:spcBef>
              <a:spcAft>
                <a:spcPts val="0"/>
              </a:spcAft>
              <a:buClr>
                <a:srgbClr val="FFFFFF"/>
              </a:buClr>
              <a:buSzPts val="1400"/>
              <a:buChar char="•"/>
              <a:defRPr>
                <a:solidFill>
                  <a:srgbClr val="FFFFFF"/>
                </a:solidFill>
              </a:defRPr>
            </a:lvl8pPr>
            <a:lvl9pPr marL="5486263" lvl="8" indent="-423323"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013886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70" lvl="1"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54" lvl="2"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339" lvl="3"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924" lvl="4"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509" lvl="5"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7093" lvl="6"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678" lvl="7"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263" lvl="8"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75" tIns="34275" rIns="68575" bIns="342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69" y="2321489"/>
            <a:ext cx="3135999"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0885857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75" tIns="34275" rIns="68575" bIns="34275" anchor="t" anchorCtr="0"/>
          <a:lstStyle>
            <a:lvl1pPr marL="609585" lvl="0" indent="-304792" algn="l" rtl="0">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70" lvl="1"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54" lvl="2"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339" lvl="3"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924" lvl="4"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509" lvl="5"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7093" lvl="6"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678" lvl="7"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263" lvl="8"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75" tIns="34275" rIns="68575" bIns="342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40274168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3500"/>
              <a:buFont typeface="Work Sans SemiBold"/>
              <a:buNone/>
              <a:defRPr sz="4667">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7669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Ref idx="1001">
        <a:schemeClr val="bg1"/>
      </p:bgRef>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75" tIns="34275" rIns="68575" bIns="34275" anchor="t" anchorCtr="0"/>
          <a:lstStyle>
            <a:lvl1pPr marL="609585" lvl="0" indent="-397923" algn="l">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75" tIns="34275" rIns="68575" bIns="34275" anchor="t" anchorCtr="0"/>
          <a:lstStyle>
            <a:lvl1pPr marL="609585" lvl="0" indent="-397923" algn="l">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9392321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75" tIns="34275" rIns="68575" bIns="34275" anchor="t" anchorCtr="0"/>
          <a:lstStyle>
            <a:lvl1pPr marL="609585" lvl="0" indent="-914377"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70" lvl="1" indent="-914377"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754" lvl="2" indent="-914377"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339" lvl="3" indent="-914377"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924" lvl="4" indent="-914377"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509" lvl="5" indent="-914377"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7093" lvl="6" indent="-914377"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678" lvl="7" indent="-914377"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6263" lvl="8" indent="-914377"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75" tIns="34275" rIns="68575" bIns="34275" anchor="t" anchorCtr="0"/>
          <a:lstStyle>
            <a:lvl1pPr marL="609585" lvl="0" indent="-39792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75" tIns="34275" rIns="68575" bIns="34275" anchor="t" anchorCtr="0"/>
          <a:lstStyle>
            <a:lvl1pPr marL="609585" lvl="0" indent="-914377"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70" lvl="1" indent="-914377"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754" lvl="2" indent="-914377"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339" lvl="3" indent="-914377"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924" lvl="4" indent="-914377"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509" lvl="5" indent="-914377"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7093" lvl="6" indent="-914377"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678" lvl="7" indent="-914377"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6263" lvl="8" indent="-914377"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75" tIns="34275" rIns="68575" bIns="34275" anchor="t" anchorCtr="0"/>
          <a:lstStyle>
            <a:lvl1pPr marL="609585" lvl="0" indent="-914377"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70" lvl="1" indent="-914377"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754" lvl="2" indent="-914377"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339" lvl="3" indent="-914377"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924" lvl="4" indent="-914377"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509" lvl="5" indent="-914377"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7093" lvl="6" indent="-914377"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678" lvl="7" indent="-914377"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6263" lvl="8" indent="-914377"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75" tIns="34275" rIns="68575" bIns="34275" anchor="t" anchorCtr="0"/>
          <a:lstStyle>
            <a:lvl1pPr marL="609585" lvl="0" indent="-39792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75" tIns="34275" rIns="68575" bIns="34275" anchor="t" anchorCtr="0"/>
          <a:lstStyle>
            <a:lvl1pPr marL="609585" lvl="0" indent="-39792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77284093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algn="r">
              <a:buSzPts val="700"/>
            </a:pPr>
            <a:fld id="{00000000-1234-1234-1234-123412341234}" type="slidenum">
              <a:rPr lang="es-CO" sz="933">
                <a:solidFill>
                  <a:srgbClr val="0054BC"/>
                </a:solidFill>
                <a:latin typeface="Work Sans"/>
                <a:ea typeface="Work Sans"/>
                <a:cs typeface="Work Sans"/>
                <a:sym typeface="Work Sans"/>
              </a:rPr>
              <a:pPr algn="r">
                <a:buSzPts val="700"/>
              </a:pPr>
              <a:t>‹Nº›</a:t>
            </a:fld>
            <a:endParaRPr sz="933">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algn="r">
              <a:buSzPts val="700"/>
            </a:pPr>
            <a:fld id="{00000000-1234-1234-1234-123412341234}" type="slidenum">
              <a:rPr lang="es-CO" sz="933">
                <a:solidFill>
                  <a:srgbClr val="FFFFFF"/>
                </a:solidFill>
                <a:latin typeface="Work Sans"/>
                <a:ea typeface="Work Sans"/>
                <a:cs typeface="Work Sans"/>
                <a:sym typeface="Work Sans"/>
              </a:rPr>
              <a:pPr algn="r">
                <a:buSzPts val="700"/>
              </a:pPr>
              <a:t>‹Nº›</a:t>
            </a:fld>
            <a:endParaRPr sz="933">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algn="ctr"/>
            <a:endParaRPr sz="2400">
              <a:solidFill>
                <a:srgbClr val="FFFFFF"/>
              </a:solidFill>
            </a:endParaRPr>
          </a:p>
        </p:txBody>
      </p:sp>
      <p:sp>
        <p:nvSpPr>
          <p:cNvPr id="15" name="Google Shape;15;p2"/>
          <p:cNvSpPr txBox="1"/>
          <p:nvPr/>
        </p:nvSpPr>
        <p:spPr>
          <a:xfrm>
            <a:off x="1464625" y="6474856"/>
            <a:ext cx="5723905" cy="454400"/>
          </a:xfrm>
          <a:prstGeom prst="rect">
            <a:avLst/>
          </a:prstGeom>
          <a:noFill/>
          <a:ln>
            <a:noFill/>
          </a:ln>
        </p:spPr>
        <p:txBody>
          <a:bodyPr spcFirstLastPara="1" wrap="square" lIns="121900" tIns="121900" rIns="121900" bIns="121900" anchor="t" anchorCtr="0">
            <a:noAutofit/>
          </a:bodyPr>
          <a:lstStyle/>
          <a:p>
            <a:pPr>
              <a:buSzPts val="600"/>
            </a:pPr>
            <a:r>
              <a:rPr lang="es-CO" sz="800">
                <a:solidFill>
                  <a:srgbClr val="FFFFFF"/>
                </a:solidFill>
                <a:latin typeface="Work Sans"/>
                <a:ea typeface="Work Sans"/>
                <a:cs typeface="Work Sans"/>
                <a:sym typeface="Work Sans"/>
              </a:rPr>
              <a:t>Esta presentación es propiedad intelectual controlada y producida por la Presidencia de la República.</a:t>
            </a:r>
            <a:endParaRPr sz="800">
              <a:solidFill>
                <a:srgbClr val="FFFFFF"/>
              </a:solidFill>
              <a:latin typeface="Work Sans"/>
              <a:ea typeface="Work Sans"/>
              <a:cs typeface="Work Sans"/>
              <a:sym typeface="Work Sans"/>
            </a:endParaRPr>
          </a:p>
        </p:txBody>
      </p:sp>
      <p:grpSp>
        <p:nvGrpSpPr>
          <p:cNvPr id="8" name="Grupo 7"/>
          <p:cNvGrpSpPr/>
          <p:nvPr userDrawn="1"/>
        </p:nvGrpSpPr>
        <p:grpSpPr>
          <a:xfrm>
            <a:off x="445680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2905436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algn="r">
              <a:buSzPts val="700"/>
            </a:pPr>
            <a:fld id="{00000000-1234-1234-1234-123412341234}" type="slidenum">
              <a:rPr lang="es-CO" sz="933">
                <a:solidFill>
                  <a:srgbClr val="0054BC"/>
                </a:solidFill>
                <a:latin typeface="Work Sans"/>
                <a:ea typeface="Work Sans"/>
                <a:cs typeface="Work Sans"/>
                <a:sym typeface="Work Sans"/>
              </a:rPr>
              <a:pPr algn="r">
                <a:buSzPts val="700"/>
              </a:pPr>
              <a:t>‹Nº›</a:t>
            </a:fld>
            <a:endParaRPr sz="933">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algn="r">
              <a:buSzPts val="700"/>
            </a:pPr>
            <a:fld id="{00000000-1234-1234-1234-123412341234}" type="slidenum">
              <a:rPr lang="es-CO" sz="933">
                <a:solidFill>
                  <a:srgbClr val="FFFFFF"/>
                </a:solidFill>
                <a:latin typeface="Work Sans"/>
                <a:ea typeface="Work Sans"/>
                <a:cs typeface="Work Sans"/>
                <a:sym typeface="Work Sans"/>
              </a:rPr>
              <a:pPr algn="r">
                <a:buSzPts val="700"/>
              </a:pPr>
              <a:t>‹Nº›</a:t>
            </a:fld>
            <a:endParaRPr sz="933">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algn="ctr"/>
            <a:endParaRPr sz="2400">
              <a:solidFill>
                <a:srgbClr val="FFFFFF"/>
              </a:solidFil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a:buSzPts val="600"/>
            </a:pPr>
            <a:r>
              <a:rPr lang="es-CO" sz="800" dirty="0">
                <a:solidFill>
                  <a:srgbClr val="FFFFFF"/>
                </a:solidFill>
                <a:latin typeface="Work Sans"/>
                <a:ea typeface="Work Sans"/>
                <a:cs typeface="Work Sans"/>
                <a:sym typeface="Work Sans"/>
              </a:rPr>
              <a:t>Esta presentación es propiedad intelectual controlada y producida por la Función Pública.</a:t>
            </a:r>
            <a:endParaRPr sz="800" dirty="0">
              <a:solidFill>
                <a:srgbClr val="FFFFFF"/>
              </a:solidFill>
              <a:latin typeface="Work Sans"/>
              <a:ea typeface="Work Sans"/>
              <a:cs typeface="Work Sans"/>
              <a:sym typeface="Work Sans"/>
            </a:endParaRPr>
          </a:p>
        </p:txBody>
      </p:sp>
      <p:grpSp>
        <p:nvGrpSpPr>
          <p:cNvPr id="7" name="Grupo 6"/>
          <p:cNvGrpSpPr/>
          <p:nvPr userDrawn="1"/>
        </p:nvGrpSpPr>
        <p:grpSpPr>
          <a:xfrm>
            <a:off x="445680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85238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56" tIns="34274" rIns="68556" bIns="34274"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414038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2310700"/>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3"/>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433" tIns="45700" rIns="91433" bIns="45700"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5229340"/>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4002323"/>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3"/>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4594160"/>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Tree>
    <p:extLst>
      <p:ext uri="{BB962C8B-B14F-4D97-AF65-F5344CB8AC3E}">
        <p14:creationId xmlns:p14="http://schemas.microsoft.com/office/powerpoint/2010/main" val="369458485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3500"/>
              <a:buFont typeface="Work Sans SemiBold"/>
              <a:buNone/>
              <a:defRPr sz="4667">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238340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algn="r">
              <a:buClr>
                <a:srgbClr val="000000"/>
              </a:buClr>
              <a:buSzPts val="700"/>
              <a:buFont typeface="Arial"/>
              <a:buNone/>
            </a:pPr>
            <a:fld id="{00000000-1234-1234-1234-123412341234}" type="slidenum">
              <a:rPr lang="es-CO" sz="933" kern="0">
                <a:solidFill>
                  <a:srgbClr val="0054BC"/>
                </a:solidFill>
                <a:latin typeface="Work Sans"/>
                <a:ea typeface="Work Sans"/>
                <a:cs typeface="Work Sans"/>
                <a:sym typeface="Work Sans"/>
              </a:rPr>
              <a:pPr algn="r">
                <a:buClr>
                  <a:srgbClr val="000000"/>
                </a:buClr>
                <a:buSzPts val="700"/>
                <a:buFont typeface="Arial"/>
                <a:buNone/>
              </a:pPr>
              <a:t>‹Nº›</a:t>
            </a:fld>
            <a:endParaRPr sz="933" kern="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algn="r">
              <a:buClr>
                <a:srgbClr val="000000"/>
              </a:buClr>
              <a:buSzPts val="700"/>
              <a:buFont typeface="Arial"/>
              <a:buNone/>
            </a:pPr>
            <a:fld id="{00000000-1234-1234-1234-123412341234}" type="slidenum">
              <a:rPr lang="es-CO" sz="933" kern="0">
                <a:solidFill>
                  <a:srgbClr val="FFFFFF"/>
                </a:solidFill>
                <a:latin typeface="Work Sans"/>
                <a:ea typeface="Work Sans"/>
                <a:cs typeface="Work Sans"/>
                <a:sym typeface="Work Sans"/>
              </a:rPr>
              <a:pPr algn="r">
                <a:buClr>
                  <a:srgbClr val="000000"/>
                </a:buClr>
                <a:buSzPts val="700"/>
                <a:buFont typeface="Arial"/>
                <a:buNone/>
              </a:pPr>
              <a:t>‹Nº›</a:t>
            </a:fld>
            <a:endParaRPr sz="933" kern="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ea typeface="Arial"/>
              <a:cs typeface="Arial"/>
              <a:sym typeface="Arial"/>
            </a:endParaRPr>
          </a:p>
        </p:txBody>
      </p:sp>
      <p:sp>
        <p:nvSpPr>
          <p:cNvPr id="15" name="Google Shape;15;p2"/>
          <p:cNvSpPr txBox="1"/>
          <p:nvPr/>
        </p:nvSpPr>
        <p:spPr>
          <a:xfrm>
            <a:off x="1464625" y="6474856"/>
            <a:ext cx="5723905" cy="454400"/>
          </a:xfrm>
          <a:prstGeom prst="rect">
            <a:avLst/>
          </a:prstGeom>
          <a:noFill/>
          <a:ln>
            <a:noFill/>
          </a:ln>
        </p:spPr>
        <p:txBody>
          <a:bodyPr spcFirstLastPara="1" wrap="square" lIns="121900" tIns="121900" rIns="121900" bIns="121900" anchor="t" anchorCtr="0">
            <a:noAutofit/>
          </a:bodyPr>
          <a:lstStyle/>
          <a:p>
            <a:pPr>
              <a:buClr>
                <a:srgbClr val="000000"/>
              </a:buClr>
              <a:buSzPts val="600"/>
              <a:buFont typeface="Arial"/>
              <a:buNone/>
            </a:pPr>
            <a:r>
              <a:rPr lang="es-CO" sz="800" kern="0">
                <a:solidFill>
                  <a:srgbClr val="FFFFFF"/>
                </a:solidFill>
                <a:latin typeface="Work Sans"/>
                <a:ea typeface="Work Sans"/>
                <a:cs typeface="Work Sans"/>
                <a:sym typeface="Work Sans"/>
              </a:rPr>
              <a:t>Esta presentación es propiedad intelectual controlada y producida por la Presidencia de la República.</a:t>
            </a:r>
            <a:endParaRPr sz="800" kern="0">
              <a:solidFill>
                <a:srgbClr val="FFFFFF"/>
              </a:solidFill>
              <a:latin typeface="Work Sans"/>
              <a:ea typeface="Work Sans"/>
              <a:cs typeface="Work Sans"/>
              <a:sym typeface="Work Sans"/>
            </a:endParaRPr>
          </a:p>
        </p:txBody>
      </p:sp>
      <p:grpSp>
        <p:nvGrpSpPr>
          <p:cNvPr id="8" name="Grupo 7"/>
          <p:cNvGrpSpPr/>
          <p:nvPr userDrawn="1"/>
        </p:nvGrpSpPr>
        <p:grpSpPr>
          <a:xfrm>
            <a:off x="445680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dirty="0">
                <a:solidFill>
                  <a:srgbClr val="FFFFFF"/>
                </a:solidFill>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3005761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algn="r">
              <a:buClr>
                <a:srgbClr val="000000"/>
              </a:buClr>
              <a:buSzPts val="700"/>
              <a:buFont typeface="Arial"/>
              <a:buNone/>
            </a:pPr>
            <a:fld id="{00000000-1234-1234-1234-123412341234}" type="slidenum">
              <a:rPr lang="es-CO" sz="933" kern="0">
                <a:solidFill>
                  <a:srgbClr val="0054BC"/>
                </a:solidFill>
                <a:latin typeface="Work Sans"/>
                <a:ea typeface="Work Sans"/>
                <a:cs typeface="Work Sans"/>
                <a:sym typeface="Work Sans"/>
              </a:rPr>
              <a:pPr algn="r">
                <a:buClr>
                  <a:srgbClr val="000000"/>
                </a:buClr>
                <a:buSzPts val="700"/>
                <a:buFont typeface="Arial"/>
                <a:buNone/>
              </a:pPr>
              <a:t>‹Nº›</a:t>
            </a:fld>
            <a:endParaRPr sz="933" kern="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algn="r">
              <a:buClr>
                <a:srgbClr val="000000"/>
              </a:buClr>
              <a:buSzPts val="700"/>
              <a:buFont typeface="Arial"/>
              <a:buNone/>
            </a:pPr>
            <a:fld id="{00000000-1234-1234-1234-123412341234}" type="slidenum">
              <a:rPr lang="es-CO" sz="933" kern="0">
                <a:solidFill>
                  <a:srgbClr val="FFFFFF"/>
                </a:solidFill>
                <a:latin typeface="Work Sans"/>
                <a:ea typeface="Work Sans"/>
                <a:cs typeface="Work Sans"/>
                <a:sym typeface="Work Sans"/>
              </a:rPr>
              <a:pPr algn="r">
                <a:buClr>
                  <a:srgbClr val="000000"/>
                </a:buClr>
                <a:buSzPts val="700"/>
                <a:buFont typeface="Arial"/>
                <a:buNone/>
              </a:pPr>
              <a:t>‹Nº›</a:t>
            </a:fld>
            <a:endParaRPr sz="933" kern="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algn="ctr">
              <a:buClr>
                <a:srgbClr val="000000"/>
              </a:buClr>
              <a:buFont typeface="Arial"/>
              <a:buNone/>
            </a:pPr>
            <a:endParaRPr sz="1867" kern="0">
              <a:solidFill>
                <a:srgbClr val="FFFFFF"/>
              </a:solidFill>
              <a:ea typeface="Aria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a:buClr>
                <a:srgbClr val="000000"/>
              </a:buClr>
              <a:buSzPts val="600"/>
              <a:buFont typeface="Arial"/>
              <a:buNone/>
            </a:pPr>
            <a:r>
              <a:rPr lang="es-CO" sz="800" kern="0">
                <a:solidFill>
                  <a:srgbClr val="FFFFFF"/>
                </a:solidFill>
                <a:latin typeface="Work Sans"/>
                <a:ea typeface="Work Sans"/>
                <a:cs typeface="Work Sans"/>
                <a:sym typeface="Work Sans"/>
              </a:rPr>
              <a:t>Esta presentación es propiedad intelectual controlada y producida por la Presidencia de la República.</a:t>
            </a:r>
            <a:endParaRPr sz="800" kern="0">
              <a:solidFill>
                <a:srgbClr val="FFFFFF"/>
              </a:solidFill>
              <a:latin typeface="Work Sans"/>
              <a:ea typeface="Work Sans"/>
              <a:cs typeface="Work Sans"/>
              <a:sym typeface="Work Sans"/>
            </a:endParaRPr>
          </a:p>
        </p:txBody>
      </p:sp>
      <p:grpSp>
        <p:nvGrpSpPr>
          <p:cNvPr id="7" name="Grupo 6"/>
          <p:cNvGrpSpPr/>
          <p:nvPr userDrawn="1"/>
        </p:nvGrpSpPr>
        <p:grpSpPr>
          <a:xfrm>
            <a:off x="445680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dirty="0">
                <a:solidFill>
                  <a:srgbClr val="FFFFFF"/>
                </a:solidFill>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468748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56" tIns="34274" rIns="68556" bIns="34274" anchor="t" anchorCtr="0"/>
          <a:lstStyle>
            <a:lvl1pPr marL="609347" lvl="0" indent="-304672" algn="l">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720" lvl="1"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074" lvl="2"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438" lvl="3"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6784" lvl="4"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131" lvl="5"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5493" lvl="6"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4849" lvl="7"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4222" lvl="8" indent="-39777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56" tIns="34274" rIns="68556"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89" y="2321489"/>
            <a:ext cx="3135999" cy="858400"/>
          </a:xfrm>
          <a:prstGeom prst="rect">
            <a:avLst/>
          </a:prstGeom>
          <a:noFill/>
          <a:ln>
            <a:noFill/>
          </a:ln>
        </p:spPr>
        <p:txBody>
          <a:bodyPr spcFirstLastPara="1" wrap="square" lIns="68556" tIns="34274" rIns="68556"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04" tIns="45699" rIns="91404" bIns="45699" anchor="ctr" anchorCtr="0">
            <a:noAutofit/>
          </a:bodyPr>
          <a:lstStyle/>
          <a:p>
            <a:pPr defTabSz="914060">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3602117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44" tIns="34274" rIns="68544"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FFFFFF"/>
              </a:buClr>
              <a:buSzPts val="1400"/>
              <a:buNone/>
              <a:defRPr sz="2000">
                <a:solidFill>
                  <a:srgbClr val="FFFFFF"/>
                </a:solidFill>
              </a:defRPr>
            </a:lvl1pPr>
            <a:lvl2pPr marL="1218450" lvl="1" indent="-423067" algn="l">
              <a:lnSpc>
                <a:spcPct val="90000"/>
              </a:lnSpc>
              <a:spcBef>
                <a:spcPts val="533"/>
              </a:spcBef>
              <a:spcAft>
                <a:spcPts val="0"/>
              </a:spcAft>
              <a:buClr>
                <a:srgbClr val="FFFFFF"/>
              </a:buClr>
              <a:buSzPts val="1400"/>
              <a:buChar char="•"/>
              <a:defRPr>
                <a:solidFill>
                  <a:srgbClr val="FFFFFF"/>
                </a:solidFill>
              </a:defRPr>
            </a:lvl2pPr>
            <a:lvl3pPr marL="1827666" lvl="2" indent="-423067" algn="l">
              <a:lnSpc>
                <a:spcPct val="90000"/>
              </a:lnSpc>
              <a:spcBef>
                <a:spcPts val="533"/>
              </a:spcBef>
              <a:spcAft>
                <a:spcPts val="0"/>
              </a:spcAft>
              <a:buClr>
                <a:srgbClr val="FFFFFF"/>
              </a:buClr>
              <a:buSzPts val="1400"/>
              <a:buChar char="•"/>
              <a:defRPr>
                <a:solidFill>
                  <a:srgbClr val="FFFFFF"/>
                </a:solidFill>
              </a:defRPr>
            </a:lvl3pPr>
            <a:lvl4pPr marL="2436898" lvl="3" indent="-423067" algn="l">
              <a:lnSpc>
                <a:spcPct val="90000"/>
              </a:lnSpc>
              <a:spcBef>
                <a:spcPts val="533"/>
              </a:spcBef>
              <a:spcAft>
                <a:spcPts val="0"/>
              </a:spcAft>
              <a:buClr>
                <a:srgbClr val="FFFFFF"/>
              </a:buClr>
              <a:buSzPts val="1400"/>
              <a:buChar char="•"/>
              <a:defRPr>
                <a:solidFill>
                  <a:srgbClr val="FFFFFF"/>
                </a:solidFill>
              </a:defRPr>
            </a:lvl4pPr>
            <a:lvl5pPr marL="3046100" lvl="4" indent="-423067" algn="l">
              <a:lnSpc>
                <a:spcPct val="90000"/>
              </a:lnSpc>
              <a:spcBef>
                <a:spcPts val="533"/>
              </a:spcBef>
              <a:spcAft>
                <a:spcPts val="0"/>
              </a:spcAft>
              <a:buClr>
                <a:srgbClr val="FFFFFF"/>
              </a:buClr>
              <a:buSzPts val="1400"/>
              <a:buChar char="•"/>
              <a:defRPr>
                <a:solidFill>
                  <a:srgbClr val="FFFFFF"/>
                </a:solidFill>
              </a:defRPr>
            </a:lvl5pPr>
            <a:lvl6pPr marL="3655303" lvl="5" indent="-423067" algn="l">
              <a:lnSpc>
                <a:spcPct val="90000"/>
              </a:lnSpc>
              <a:spcBef>
                <a:spcPts val="533"/>
              </a:spcBef>
              <a:spcAft>
                <a:spcPts val="0"/>
              </a:spcAft>
              <a:buClr>
                <a:srgbClr val="FFFFFF"/>
              </a:buClr>
              <a:buSzPts val="1400"/>
              <a:buChar char="•"/>
              <a:defRPr>
                <a:solidFill>
                  <a:srgbClr val="FFFFFF"/>
                </a:solidFill>
              </a:defRPr>
            </a:lvl6pPr>
            <a:lvl7pPr marL="4264533" lvl="6" indent="-423067" algn="l">
              <a:lnSpc>
                <a:spcPct val="90000"/>
              </a:lnSpc>
              <a:spcBef>
                <a:spcPts val="533"/>
              </a:spcBef>
              <a:spcAft>
                <a:spcPts val="0"/>
              </a:spcAft>
              <a:buClr>
                <a:srgbClr val="FFFFFF"/>
              </a:buClr>
              <a:buSzPts val="1400"/>
              <a:buChar char="•"/>
              <a:defRPr>
                <a:solidFill>
                  <a:srgbClr val="FFFFFF"/>
                </a:solidFill>
              </a:defRPr>
            </a:lvl7pPr>
            <a:lvl8pPr marL="4873751" lvl="7" indent="-423067" algn="l">
              <a:lnSpc>
                <a:spcPct val="90000"/>
              </a:lnSpc>
              <a:spcBef>
                <a:spcPts val="533"/>
              </a:spcBef>
              <a:spcAft>
                <a:spcPts val="0"/>
              </a:spcAft>
              <a:buClr>
                <a:srgbClr val="FFFFFF"/>
              </a:buClr>
              <a:buSzPts val="1400"/>
              <a:buChar char="•"/>
              <a:defRPr>
                <a:solidFill>
                  <a:srgbClr val="FFFFFF"/>
                </a:solidFill>
              </a:defRPr>
            </a:lvl8pPr>
            <a:lvl9pPr marL="5482998" lvl="8" indent="-423067"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1614134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450" lvl="1"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7666" lvl="2"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6898" lvl="3"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6100" lvl="4"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5303" lvl="5"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4533" lvl="6"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3751" lvl="7"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2998" lvl="8" indent="-39768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44" tIns="34274" rIns="68544"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201" y="2321489"/>
            <a:ext cx="3135999" cy="858400"/>
          </a:xfrm>
          <a:prstGeom prst="rect">
            <a:avLst/>
          </a:prstGeom>
          <a:noFill/>
          <a:ln>
            <a:noFill/>
          </a:ln>
        </p:spPr>
        <p:txBody>
          <a:bodyPr spcFirstLastPara="1" wrap="square" lIns="68544" tIns="34274" rIns="68544"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387" tIns="45699" rIns="91387" bIns="45699" anchor="ctr" anchorCtr="0">
            <a:noAutofit/>
          </a:bodyPr>
          <a:lstStyle/>
          <a:p>
            <a:pPr defTabSz="913856">
              <a:buClrTx/>
              <a:buSzPts val="1100"/>
              <a:buFontTx/>
              <a:buNone/>
            </a:pPr>
            <a:r>
              <a:rPr lang="es-CO" sz="800" kern="12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84272198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44" tIns="34274" rIns="68544" bIns="34274" anchor="t" anchorCtr="0"/>
          <a:lstStyle>
            <a:lvl1pPr marL="609203" lvl="0" indent="-304600" algn="l" rtl="0">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450" lvl="1"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7666" lvl="2"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6898" lvl="3"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6100" lvl="4"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5303" lvl="5"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4533" lvl="6"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3751" lvl="7"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2998" lvl="8" indent="-39768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44" tIns="34274" rIns="68544"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44" tIns="34274" rIns="68544"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99593978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44" tIns="34274" rIns="68544" bIns="34274"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1060756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Ref idx="1001">
        <a:schemeClr val="bg1"/>
      </p:bgRef>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44" tIns="34274" rIns="68544" bIns="34274" anchor="t" anchorCtr="0"/>
          <a:lstStyle>
            <a:lvl1pPr marL="609203" lvl="0" indent="-39768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450" lvl="1"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666" lvl="2"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898" lvl="3"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100" lvl="4"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303" lvl="5"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4533" lvl="6"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3751" lvl="7"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998" lvl="8"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44" tIns="34274" rIns="68544" bIns="34274" anchor="t" anchorCtr="0"/>
          <a:lstStyle>
            <a:lvl1pPr marL="609203" lvl="0" indent="-39768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450" lvl="1"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666" lvl="2"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898" lvl="3"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100" lvl="4"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303" lvl="5"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4533" lvl="6"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3751" lvl="7"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998" lvl="8" indent="-3976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44" tIns="34274" rIns="68544"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387" tIns="45699" rIns="91387" bIns="45699" anchor="ctr" anchorCtr="0">
            <a:noAutofit/>
          </a:bodyPr>
          <a:lstStyle/>
          <a:p>
            <a:pPr defTabSz="913856">
              <a:buClrTx/>
              <a:buSzPts val="1100"/>
              <a:buFontTx/>
              <a:buNone/>
            </a:pPr>
            <a:r>
              <a:rPr lang="es-CO" sz="800" kern="12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3794769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Ref idx="1001">
        <a:schemeClr val="bg1"/>
      </p:bgRef>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56" tIns="34274" rIns="68556" bIns="34274" anchor="t" anchorCtr="0"/>
          <a:lstStyle>
            <a:lvl1pPr marL="609363" lvl="0" indent="-39778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750" lvl="1"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120" lvl="2"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498" lvl="3"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860" lvl="4"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223" lvl="5"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600" lvl="6"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971" lvl="7"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4358" lvl="8"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56" tIns="34274" rIns="68556" bIns="34274" anchor="t" anchorCtr="0"/>
          <a:lstStyle>
            <a:lvl1pPr marL="609363" lvl="0" indent="-39778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750" lvl="1"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120" lvl="2"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498" lvl="3"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860" lvl="4"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223" lvl="5"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600" lvl="6"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971" lvl="7"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4358" lvl="8" indent="-39778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56" tIns="34274" rIns="68556"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404" tIns="45698" rIns="91404"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29991273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44" tIns="34274" rIns="68544" bIns="34274" anchor="t" anchorCtr="0"/>
          <a:lstStyle>
            <a:lvl1pPr marL="609203" lvl="0" indent="-913833"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450" lvl="1" indent="-913833"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7666" lvl="2" indent="-913833"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6898" lvl="3" indent="-913833"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100" lvl="4" indent="-913833"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5303" lvl="5" indent="-913833"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4533" lvl="6" indent="-913833"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3751" lvl="7" indent="-913833"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2998" lvl="8" indent="-913833"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44" tIns="34274" rIns="68544" bIns="34274" anchor="t" anchorCtr="0"/>
          <a:lstStyle>
            <a:lvl1pPr marL="609203" lvl="0" indent="-39768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450" lvl="1"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666" lvl="2"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898" lvl="3"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100" lvl="4"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303" lvl="5"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4533" lvl="6"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3751" lvl="7"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998" lvl="8"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44" tIns="34274" rIns="68544" bIns="34274" anchor="t" anchorCtr="0"/>
          <a:lstStyle>
            <a:lvl1pPr marL="609203" lvl="0" indent="-913833"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450" lvl="1" indent="-913833"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7666" lvl="2" indent="-913833"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6898" lvl="3" indent="-913833"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100" lvl="4" indent="-913833"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5303" lvl="5" indent="-913833"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4533" lvl="6" indent="-913833"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3751" lvl="7" indent="-913833"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2998" lvl="8" indent="-913833"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44" tIns="34274" rIns="68544"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44" tIns="34274" rIns="68544" bIns="34274" anchor="t" anchorCtr="0"/>
          <a:lstStyle>
            <a:lvl1pPr marL="609203" lvl="0" indent="-913833"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450" lvl="1" indent="-913833"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7666" lvl="2" indent="-913833"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6898" lvl="3" indent="-913833"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100" lvl="4" indent="-913833"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5303" lvl="5" indent="-913833"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4533" lvl="6" indent="-913833"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3751" lvl="7" indent="-913833"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2998" lvl="8" indent="-913833"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44" tIns="34274" rIns="68544" bIns="34274" anchor="t" anchorCtr="0"/>
          <a:lstStyle>
            <a:lvl1pPr marL="609203" lvl="0" indent="-39768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450" lvl="1"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666" lvl="2"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898" lvl="3"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100" lvl="4"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303" lvl="5"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4533" lvl="6"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3751" lvl="7"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998" lvl="8"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44" tIns="34274" rIns="68544" bIns="34274" anchor="t" anchorCtr="0"/>
          <a:lstStyle>
            <a:lvl1pPr marL="609203" lvl="0" indent="-39768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450" lvl="1"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666" lvl="2"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898" lvl="3"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100" lvl="4"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303" lvl="5"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4533" lvl="6"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3751" lvl="7"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998" lvl="8" indent="-3976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387" tIns="45699" rIns="91387" bIns="45699" anchor="ctr" anchorCtr="0">
            <a:noAutofit/>
          </a:bodyPr>
          <a:lstStyle/>
          <a:p>
            <a:pPr defTabSz="913856">
              <a:buClrTx/>
              <a:buSzPts val="1100"/>
              <a:buFontTx/>
              <a:buNone/>
            </a:pPr>
            <a:r>
              <a:rPr lang="es-CO" sz="800" kern="12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81539378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839" tIns="121839" rIns="121839" bIns="121839" anchor="ctr" anchorCtr="0">
            <a:noAutofit/>
          </a:bodyPr>
          <a:lstStyle/>
          <a:p>
            <a:pPr algn="r" defTabSz="913856">
              <a:buClrTx/>
              <a:buSzPts val="700"/>
              <a:buFontTx/>
              <a:buNone/>
            </a:pPr>
            <a:fld id="{00000000-1234-1234-1234-123412341234}" type="slidenum">
              <a:rPr lang="es-CO" sz="900" kern="1200">
                <a:solidFill>
                  <a:srgbClr val="0054BC"/>
                </a:solidFill>
                <a:latin typeface="Work Sans"/>
                <a:ea typeface="Work Sans"/>
                <a:cs typeface="Work Sans"/>
                <a:sym typeface="Work Sans"/>
              </a:rPr>
              <a:pPr algn="r" defTabSz="913856">
                <a:buClrTx/>
                <a:buSzPts val="700"/>
                <a:buFontTx/>
                <a:buNone/>
              </a:pPr>
              <a:t>‹Nº›</a:t>
            </a:fld>
            <a:endParaRPr sz="900" kern="120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839" tIns="121839" rIns="121839" bIns="121839" anchor="ctr" anchorCtr="0">
            <a:noAutofit/>
          </a:bodyPr>
          <a:lstStyle/>
          <a:p>
            <a:pPr algn="r" defTabSz="913856">
              <a:buClrTx/>
              <a:buSzPts val="700"/>
              <a:buFontTx/>
              <a:buNone/>
            </a:pPr>
            <a:fld id="{00000000-1234-1234-1234-123412341234}" type="slidenum">
              <a:rPr lang="es-CO" sz="900" kern="1200">
                <a:solidFill>
                  <a:srgbClr val="FFFFFF"/>
                </a:solidFill>
                <a:latin typeface="Work Sans"/>
                <a:ea typeface="Work Sans"/>
                <a:cs typeface="Work Sans"/>
                <a:sym typeface="Work Sans"/>
              </a:rPr>
              <a:pPr algn="r" defTabSz="913856">
                <a:buClrTx/>
                <a:buSzPts val="700"/>
                <a:buFontTx/>
                <a:buNone/>
              </a:pPr>
              <a:t>‹Nº›</a:t>
            </a:fld>
            <a:endParaRPr sz="900" kern="120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839" tIns="60903" rIns="121839" bIns="60903" anchor="ctr" anchorCtr="0">
            <a:noAutofit/>
          </a:bodyPr>
          <a:lstStyle/>
          <a:p>
            <a:pPr algn="ctr" defTabSz="913856">
              <a:buClrTx/>
              <a:buFontTx/>
              <a:buNone/>
            </a:pPr>
            <a:endParaRPr sz="2400" kern="1200">
              <a:solidFill>
                <a:srgbClr val="FFFFFF"/>
              </a:solidFill>
              <a:ea typeface="+mn-ea"/>
              <a:cs typeface="+mn-cs"/>
            </a:endParaRPr>
          </a:p>
        </p:txBody>
      </p:sp>
      <p:sp>
        <p:nvSpPr>
          <p:cNvPr id="15" name="Google Shape;15;p2"/>
          <p:cNvSpPr txBox="1"/>
          <p:nvPr/>
        </p:nvSpPr>
        <p:spPr>
          <a:xfrm>
            <a:off x="1464657" y="6474856"/>
            <a:ext cx="5723905" cy="454400"/>
          </a:xfrm>
          <a:prstGeom prst="rect">
            <a:avLst/>
          </a:prstGeom>
          <a:noFill/>
          <a:ln>
            <a:noFill/>
          </a:ln>
        </p:spPr>
        <p:txBody>
          <a:bodyPr spcFirstLastPara="1" wrap="square" lIns="121839" tIns="121839" rIns="121839" bIns="121839" anchor="t" anchorCtr="0">
            <a:noAutofit/>
          </a:bodyPr>
          <a:lstStyle/>
          <a:p>
            <a:pPr defTabSz="913856">
              <a:buClrTx/>
              <a:buSzPts val="600"/>
              <a:buFontTx/>
              <a:buNone/>
            </a:pPr>
            <a:r>
              <a:rPr lang="es-CO" sz="800" kern="1200">
                <a:solidFill>
                  <a:srgbClr val="FFFFFF"/>
                </a:solidFill>
                <a:latin typeface="Work Sans"/>
                <a:ea typeface="Work Sans"/>
                <a:cs typeface="Work Sans"/>
                <a:sym typeface="Work Sans"/>
              </a:rPr>
              <a:t>Esta presentación es propiedad intelectual controlada y producida por la Presidencia de la República.</a:t>
            </a:r>
            <a:endParaRPr sz="800" kern="120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6">
                <a:buClrTx/>
                <a:buFontTx/>
                <a:buNone/>
              </a:pPr>
              <a:endParaRPr lang="en-US" sz="2400" kern="12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90230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839" tIns="121839" rIns="121839" bIns="121839" anchor="ctr" anchorCtr="0">
            <a:noAutofit/>
          </a:bodyPr>
          <a:lstStyle/>
          <a:p>
            <a:pPr algn="r" defTabSz="913856">
              <a:buClrTx/>
              <a:buSzPts val="700"/>
              <a:buFontTx/>
              <a:buNone/>
            </a:pPr>
            <a:fld id="{00000000-1234-1234-1234-123412341234}" type="slidenum">
              <a:rPr lang="es-CO" sz="900" kern="1200">
                <a:solidFill>
                  <a:srgbClr val="0054BC"/>
                </a:solidFill>
                <a:latin typeface="Work Sans"/>
                <a:ea typeface="Work Sans"/>
                <a:cs typeface="Work Sans"/>
                <a:sym typeface="Work Sans"/>
              </a:rPr>
              <a:pPr algn="r" defTabSz="913856">
                <a:buClrTx/>
                <a:buSzPts val="700"/>
                <a:buFontTx/>
                <a:buNone/>
              </a:pPr>
              <a:t>‹Nº›</a:t>
            </a:fld>
            <a:endParaRPr sz="900" kern="120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839" tIns="121839" rIns="121839" bIns="121839" anchor="ctr" anchorCtr="0">
            <a:noAutofit/>
          </a:bodyPr>
          <a:lstStyle/>
          <a:p>
            <a:pPr algn="r" defTabSz="913856">
              <a:buClrTx/>
              <a:buSzPts val="700"/>
              <a:buFontTx/>
              <a:buNone/>
            </a:pPr>
            <a:fld id="{00000000-1234-1234-1234-123412341234}" type="slidenum">
              <a:rPr lang="es-CO" sz="900" kern="1200">
                <a:solidFill>
                  <a:srgbClr val="FFFFFF"/>
                </a:solidFill>
                <a:latin typeface="Work Sans"/>
                <a:ea typeface="Work Sans"/>
                <a:cs typeface="Work Sans"/>
                <a:sym typeface="Work Sans"/>
              </a:rPr>
              <a:pPr algn="r" defTabSz="913856">
                <a:buClrTx/>
                <a:buSzPts val="700"/>
                <a:buFontTx/>
                <a:buNone/>
              </a:pPr>
              <a:t>‹Nº›</a:t>
            </a:fld>
            <a:endParaRPr sz="900" kern="120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39" tIns="60903" rIns="121839" bIns="60903" anchor="ctr" anchorCtr="0">
            <a:noAutofit/>
          </a:bodyPr>
          <a:lstStyle/>
          <a:p>
            <a:pPr algn="ctr" defTabSz="913856">
              <a:buClrTx/>
              <a:buFontTx/>
              <a:buNone/>
            </a:pPr>
            <a:endParaRPr sz="2400" kern="1200">
              <a:solidFill>
                <a:srgbClr val="FFFFFF"/>
              </a:solidFill>
              <a:ea typeface="+mn-ea"/>
              <a:cs typeface="+mn-cs"/>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839" tIns="121839" rIns="121839" bIns="121839" anchor="t" anchorCtr="0">
            <a:noAutofit/>
          </a:bodyPr>
          <a:lstStyle/>
          <a:p>
            <a:pPr defTabSz="913856">
              <a:buClrTx/>
              <a:buSzPts val="600"/>
              <a:buFontTx/>
              <a:buNone/>
            </a:pPr>
            <a:r>
              <a:rPr lang="es-CO" sz="800" kern="1200" dirty="0">
                <a:solidFill>
                  <a:srgbClr val="FFFFFF"/>
                </a:solidFill>
                <a:latin typeface="Work Sans"/>
                <a:ea typeface="Work Sans"/>
                <a:cs typeface="Work Sans"/>
                <a:sym typeface="Work Sans"/>
              </a:rPr>
              <a:t>Esta presentación es propiedad intelectual controlada y producida por la Función Pública.</a:t>
            </a:r>
            <a:endParaRPr sz="800" kern="120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6">
                <a:buClrTx/>
                <a:buFontTx/>
                <a:buNone/>
              </a:pPr>
              <a:endParaRPr lang="en-US" sz="2400" kern="12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804458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7"/>
          </a:xfrm>
          <a:prstGeom prst="rect">
            <a:avLst/>
          </a:prstGeom>
          <a:noFill/>
          <a:ln>
            <a:noFill/>
          </a:ln>
        </p:spPr>
        <p:txBody>
          <a:bodyPr spcFirstLastPara="1" wrap="square" lIns="68544" tIns="34274" rIns="68544" bIns="34274"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3"/>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387" tIns="45699" rIns="91387" bIns="45699" anchor="ctr" anchorCtr="0">
            <a:noAutofit/>
          </a:bodyPr>
          <a:lstStyle/>
          <a:p>
            <a:pPr defTabSz="913856">
              <a:buClrTx/>
              <a:buSzPts val="1100"/>
              <a:buFontTx/>
              <a:buNone/>
            </a:pPr>
            <a:r>
              <a:rPr lang="es-CO" sz="800" kern="1200" dirty="0">
                <a:solidFill>
                  <a:srgbClr val="0066CD"/>
                </a:solidFill>
                <a:latin typeface="Work Sans Light"/>
                <a:ea typeface="Work Sans Light"/>
                <a:cs typeface="Work Sans Light"/>
                <a:sym typeface="Work Sans Light"/>
              </a:rPr>
              <a:t>Función Pública</a:t>
            </a:r>
            <a:endParaRPr sz="800" kern="120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7"/>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40"/>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23"/>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8450" lvl="1" indent="-423067" algn="l">
              <a:lnSpc>
                <a:spcPct val="90000"/>
              </a:lnSpc>
              <a:spcBef>
                <a:spcPts val="533"/>
              </a:spcBef>
              <a:spcAft>
                <a:spcPts val="0"/>
              </a:spcAft>
              <a:buClr>
                <a:srgbClr val="0054BC"/>
              </a:buClr>
              <a:buSzPts val="1400"/>
              <a:buChar char="•"/>
              <a:defRPr>
                <a:solidFill>
                  <a:srgbClr val="0054BC"/>
                </a:solidFill>
              </a:defRPr>
            </a:lvl2pPr>
            <a:lvl3pPr marL="1827666" lvl="2" indent="-423067" algn="l">
              <a:lnSpc>
                <a:spcPct val="90000"/>
              </a:lnSpc>
              <a:spcBef>
                <a:spcPts val="533"/>
              </a:spcBef>
              <a:spcAft>
                <a:spcPts val="0"/>
              </a:spcAft>
              <a:buClr>
                <a:srgbClr val="0054BC"/>
              </a:buClr>
              <a:buSzPts val="1400"/>
              <a:buChar char="•"/>
              <a:defRPr>
                <a:solidFill>
                  <a:srgbClr val="0054BC"/>
                </a:solidFill>
              </a:defRPr>
            </a:lvl3pPr>
            <a:lvl4pPr marL="2436898" lvl="3" indent="-423067" algn="l">
              <a:lnSpc>
                <a:spcPct val="90000"/>
              </a:lnSpc>
              <a:spcBef>
                <a:spcPts val="533"/>
              </a:spcBef>
              <a:spcAft>
                <a:spcPts val="0"/>
              </a:spcAft>
              <a:buClr>
                <a:srgbClr val="0054BC"/>
              </a:buClr>
              <a:buSzPts val="1400"/>
              <a:buChar char="•"/>
              <a:defRPr>
                <a:solidFill>
                  <a:srgbClr val="0054BC"/>
                </a:solidFill>
              </a:defRPr>
            </a:lvl4pPr>
            <a:lvl5pPr marL="3046100" lvl="4" indent="-423067" algn="l">
              <a:lnSpc>
                <a:spcPct val="90000"/>
              </a:lnSpc>
              <a:spcBef>
                <a:spcPts val="533"/>
              </a:spcBef>
              <a:spcAft>
                <a:spcPts val="0"/>
              </a:spcAft>
              <a:buClr>
                <a:srgbClr val="0054BC"/>
              </a:buClr>
              <a:buSzPts val="1400"/>
              <a:buChar char="•"/>
              <a:defRPr>
                <a:solidFill>
                  <a:srgbClr val="0054BC"/>
                </a:solidFill>
              </a:defRPr>
            </a:lvl5pPr>
            <a:lvl6pPr marL="3655303" lvl="5" indent="-423067" algn="l">
              <a:lnSpc>
                <a:spcPct val="90000"/>
              </a:lnSpc>
              <a:spcBef>
                <a:spcPts val="533"/>
              </a:spcBef>
              <a:spcAft>
                <a:spcPts val="0"/>
              </a:spcAft>
              <a:buClr>
                <a:srgbClr val="0054BC"/>
              </a:buClr>
              <a:buSzPts val="1400"/>
              <a:buChar char="•"/>
              <a:defRPr>
                <a:solidFill>
                  <a:srgbClr val="0054BC"/>
                </a:solidFill>
              </a:defRPr>
            </a:lvl6pPr>
            <a:lvl7pPr marL="4264533" lvl="6" indent="-423067" algn="l">
              <a:lnSpc>
                <a:spcPct val="90000"/>
              </a:lnSpc>
              <a:spcBef>
                <a:spcPts val="533"/>
              </a:spcBef>
              <a:spcAft>
                <a:spcPts val="0"/>
              </a:spcAft>
              <a:buClr>
                <a:srgbClr val="0054BC"/>
              </a:buClr>
              <a:buSzPts val="1400"/>
              <a:buChar char="•"/>
              <a:defRPr>
                <a:solidFill>
                  <a:srgbClr val="0054BC"/>
                </a:solidFill>
              </a:defRPr>
            </a:lvl7pPr>
            <a:lvl8pPr marL="4873751" lvl="7" indent="-423067" algn="l">
              <a:lnSpc>
                <a:spcPct val="90000"/>
              </a:lnSpc>
              <a:spcBef>
                <a:spcPts val="533"/>
              </a:spcBef>
              <a:spcAft>
                <a:spcPts val="0"/>
              </a:spcAft>
              <a:buClr>
                <a:srgbClr val="0054BC"/>
              </a:buClr>
              <a:buSzPts val="1400"/>
              <a:buChar char="•"/>
              <a:defRPr>
                <a:solidFill>
                  <a:srgbClr val="0054BC"/>
                </a:solidFill>
              </a:defRPr>
            </a:lvl8pPr>
            <a:lvl9pPr marL="5482998" lvl="8" indent="-423067"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3"/>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160"/>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544" tIns="34274" rIns="68544" bIns="34274" anchor="t" anchorCtr="0"/>
          <a:lstStyle>
            <a:lvl1pPr marL="609203" lvl="0" indent="-304600" algn="l">
              <a:lnSpc>
                <a:spcPct val="90000"/>
              </a:lnSpc>
              <a:spcBef>
                <a:spcPts val="1067"/>
              </a:spcBef>
              <a:spcAft>
                <a:spcPts val="0"/>
              </a:spcAft>
              <a:buClr>
                <a:srgbClr val="0054BC"/>
              </a:buClr>
              <a:buSzPts val="1000"/>
              <a:buNone/>
              <a:defRPr sz="1300">
                <a:solidFill>
                  <a:srgbClr val="0054BC"/>
                </a:solidFill>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544" tIns="34274" rIns="68544" bIns="34274" anchor="t" anchorCtr="0"/>
          <a:lstStyle>
            <a:lvl1pPr marL="609203" lvl="0" indent="-30460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450" lvl="1" indent="-389233" algn="l">
              <a:lnSpc>
                <a:spcPct val="90000"/>
              </a:lnSpc>
              <a:spcBef>
                <a:spcPts val="533"/>
              </a:spcBef>
              <a:spcAft>
                <a:spcPts val="0"/>
              </a:spcAft>
              <a:buClr>
                <a:srgbClr val="0054BC"/>
              </a:buClr>
              <a:buSzPts val="1000"/>
              <a:buChar char="•"/>
              <a:defRPr sz="1300">
                <a:solidFill>
                  <a:srgbClr val="0054BC"/>
                </a:solidFill>
              </a:defRPr>
            </a:lvl2pPr>
            <a:lvl3pPr marL="1827666" lvl="2" indent="-389233" algn="l">
              <a:lnSpc>
                <a:spcPct val="90000"/>
              </a:lnSpc>
              <a:spcBef>
                <a:spcPts val="533"/>
              </a:spcBef>
              <a:spcAft>
                <a:spcPts val="0"/>
              </a:spcAft>
              <a:buClr>
                <a:srgbClr val="0054BC"/>
              </a:buClr>
              <a:buSzPts val="1000"/>
              <a:buChar char="•"/>
              <a:defRPr sz="1300">
                <a:solidFill>
                  <a:srgbClr val="0054BC"/>
                </a:solidFill>
              </a:defRPr>
            </a:lvl3pPr>
            <a:lvl4pPr marL="2436898" lvl="3" indent="-389233" algn="l">
              <a:lnSpc>
                <a:spcPct val="90000"/>
              </a:lnSpc>
              <a:spcBef>
                <a:spcPts val="533"/>
              </a:spcBef>
              <a:spcAft>
                <a:spcPts val="0"/>
              </a:spcAft>
              <a:buClr>
                <a:srgbClr val="0054BC"/>
              </a:buClr>
              <a:buSzPts val="1000"/>
              <a:buChar char="•"/>
              <a:defRPr sz="1300">
                <a:solidFill>
                  <a:srgbClr val="0054BC"/>
                </a:solidFill>
              </a:defRPr>
            </a:lvl4pPr>
            <a:lvl5pPr marL="3046100" lvl="4" indent="-389233" algn="l">
              <a:lnSpc>
                <a:spcPct val="90000"/>
              </a:lnSpc>
              <a:spcBef>
                <a:spcPts val="533"/>
              </a:spcBef>
              <a:spcAft>
                <a:spcPts val="0"/>
              </a:spcAft>
              <a:buClr>
                <a:srgbClr val="0054BC"/>
              </a:buClr>
              <a:buSzPts val="1000"/>
              <a:buChar char="•"/>
              <a:defRPr sz="1300">
                <a:solidFill>
                  <a:srgbClr val="0054BC"/>
                </a:solidFill>
              </a:defRPr>
            </a:lvl5pPr>
            <a:lvl6pPr marL="3655303" lvl="5" indent="-389233" algn="l">
              <a:lnSpc>
                <a:spcPct val="90000"/>
              </a:lnSpc>
              <a:spcBef>
                <a:spcPts val="533"/>
              </a:spcBef>
              <a:spcAft>
                <a:spcPts val="0"/>
              </a:spcAft>
              <a:buClr>
                <a:srgbClr val="0054BC"/>
              </a:buClr>
              <a:buSzPts val="1000"/>
              <a:buChar char="•"/>
              <a:defRPr sz="1300">
                <a:solidFill>
                  <a:srgbClr val="0054BC"/>
                </a:solidFill>
              </a:defRPr>
            </a:lvl6pPr>
            <a:lvl7pPr marL="4264533" lvl="6" indent="-389233" algn="l">
              <a:lnSpc>
                <a:spcPct val="90000"/>
              </a:lnSpc>
              <a:spcBef>
                <a:spcPts val="533"/>
              </a:spcBef>
              <a:spcAft>
                <a:spcPts val="0"/>
              </a:spcAft>
              <a:buClr>
                <a:srgbClr val="0054BC"/>
              </a:buClr>
              <a:buSzPts val="1000"/>
              <a:buChar char="•"/>
              <a:defRPr sz="1300">
                <a:solidFill>
                  <a:srgbClr val="0054BC"/>
                </a:solidFill>
              </a:defRPr>
            </a:lvl7pPr>
            <a:lvl8pPr marL="4873751" lvl="7" indent="-389233" algn="l">
              <a:lnSpc>
                <a:spcPct val="90000"/>
              </a:lnSpc>
              <a:spcBef>
                <a:spcPts val="533"/>
              </a:spcBef>
              <a:spcAft>
                <a:spcPts val="0"/>
              </a:spcAft>
              <a:buClr>
                <a:srgbClr val="0054BC"/>
              </a:buClr>
              <a:buSzPts val="1000"/>
              <a:buChar char="•"/>
              <a:defRPr sz="1300">
                <a:solidFill>
                  <a:srgbClr val="0054BC"/>
                </a:solidFill>
              </a:defRPr>
            </a:lvl8pPr>
            <a:lvl9pPr marL="5482998" lvl="8" indent="-389233" algn="l">
              <a:lnSpc>
                <a:spcPct val="90000"/>
              </a:lnSpc>
              <a:spcBef>
                <a:spcPts val="533"/>
              </a:spcBef>
              <a:spcAft>
                <a:spcPts val="0"/>
              </a:spcAft>
              <a:buClr>
                <a:srgbClr val="0054BC"/>
              </a:buClr>
              <a:buSzPts val="1000"/>
              <a:buChar char="•"/>
              <a:defRPr sz="1300">
                <a:solidFill>
                  <a:srgbClr val="0054BC"/>
                </a:solidFill>
              </a:defRPr>
            </a:lvl9pPr>
          </a:lstStyle>
          <a:p>
            <a:endParaRPr/>
          </a:p>
        </p:txBody>
      </p:sp>
    </p:spTree>
    <p:extLst>
      <p:ext uri="{BB962C8B-B14F-4D97-AF65-F5344CB8AC3E}">
        <p14:creationId xmlns:p14="http://schemas.microsoft.com/office/powerpoint/2010/main" val="124023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4" y="3404467"/>
            <a:ext cx="6346933" cy="17712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FFFFFF"/>
              </a:buClr>
              <a:buSzPts val="1400"/>
              <a:buNone/>
              <a:defRPr sz="2000">
                <a:solidFill>
                  <a:srgbClr val="FFFFFF"/>
                </a:solidFill>
              </a:defRPr>
            </a:lvl1pPr>
            <a:lvl2pPr marL="1219170" lvl="1" indent="-423323" algn="l">
              <a:lnSpc>
                <a:spcPct val="90000"/>
              </a:lnSpc>
              <a:spcBef>
                <a:spcPts val="533"/>
              </a:spcBef>
              <a:spcAft>
                <a:spcPts val="0"/>
              </a:spcAft>
              <a:buClr>
                <a:srgbClr val="FFFFFF"/>
              </a:buClr>
              <a:buSzPts val="1400"/>
              <a:buChar char="•"/>
              <a:defRPr>
                <a:solidFill>
                  <a:srgbClr val="FFFFFF"/>
                </a:solidFill>
              </a:defRPr>
            </a:lvl2pPr>
            <a:lvl3pPr marL="1828754" lvl="2" indent="-423323" algn="l">
              <a:lnSpc>
                <a:spcPct val="90000"/>
              </a:lnSpc>
              <a:spcBef>
                <a:spcPts val="533"/>
              </a:spcBef>
              <a:spcAft>
                <a:spcPts val="0"/>
              </a:spcAft>
              <a:buClr>
                <a:srgbClr val="FFFFFF"/>
              </a:buClr>
              <a:buSzPts val="1400"/>
              <a:buChar char="•"/>
              <a:defRPr>
                <a:solidFill>
                  <a:srgbClr val="FFFFFF"/>
                </a:solidFill>
              </a:defRPr>
            </a:lvl3pPr>
            <a:lvl4pPr marL="2438339" lvl="3" indent="-423323" algn="l">
              <a:lnSpc>
                <a:spcPct val="90000"/>
              </a:lnSpc>
              <a:spcBef>
                <a:spcPts val="533"/>
              </a:spcBef>
              <a:spcAft>
                <a:spcPts val="0"/>
              </a:spcAft>
              <a:buClr>
                <a:srgbClr val="FFFFFF"/>
              </a:buClr>
              <a:buSzPts val="1400"/>
              <a:buChar char="•"/>
              <a:defRPr>
                <a:solidFill>
                  <a:srgbClr val="FFFFFF"/>
                </a:solidFill>
              </a:defRPr>
            </a:lvl4pPr>
            <a:lvl5pPr marL="3047924" lvl="4" indent="-423323" algn="l">
              <a:lnSpc>
                <a:spcPct val="90000"/>
              </a:lnSpc>
              <a:spcBef>
                <a:spcPts val="533"/>
              </a:spcBef>
              <a:spcAft>
                <a:spcPts val="0"/>
              </a:spcAft>
              <a:buClr>
                <a:srgbClr val="FFFFFF"/>
              </a:buClr>
              <a:buSzPts val="1400"/>
              <a:buChar char="•"/>
              <a:defRPr>
                <a:solidFill>
                  <a:srgbClr val="FFFFFF"/>
                </a:solidFill>
              </a:defRPr>
            </a:lvl5pPr>
            <a:lvl6pPr marL="3657509" lvl="5" indent="-423323" algn="l">
              <a:lnSpc>
                <a:spcPct val="90000"/>
              </a:lnSpc>
              <a:spcBef>
                <a:spcPts val="533"/>
              </a:spcBef>
              <a:spcAft>
                <a:spcPts val="0"/>
              </a:spcAft>
              <a:buClr>
                <a:srgbClr val="FFFFFF"/>
              </a:buClr>
              <a:buSzPts val="1400"/>
              <a:buChar char="•"/>
              <a:defRPr>
                <a:solidFill>
                  <a:srgbClr val="FFFFFF"/>
                </a:solidFill>
              </a:defRPr>
            </a:lvl6pPr>
            <a:lvl7pPr marL="4267093" lvl="6" indent="-423323" algn="l">
              <a:lnSpc>
                <a:spcPct val="90000"/>
              </a:lnSpc>
              <a:spcBef>
                <a:spcPts val="533"/>
              </a:spcBef>
              <a:spcAft>
                <a:spcPts val="0"/>
              </a:spcAft>
              <a:buClr>
                <a:srgbClr val="FFFFFF"/>
              </a:buClr>
              <a:buSzPts val="1400"/>
              <a:buChar char="•"/>
              <a:defRPr>
                <a:solidFill>
                  <a:srgbClr val="FFFFFF"/>
                </a:solidFill>
              </a:defRPr>
            </a:lvl7pPr>
            <a:lvl8pPr marL="4876678" lvl="7" indent="-423323" algn="l">
              <a:lnSpc>
                <a:spcPct val="90000"/>
              </a:lnSpc>
              <a:spcBef>
                <a:spcPts val="533"/>
              </a:spcBef>
              <a:spcAft>
                <a:spcPts val="0"/>
              </a:spcAft>
              <a:buClr>
                <a:srgbClr val="FFFFFF"/>
              </a:buClr>
              <a:buSzPts val="1400"/>
              <a:buChar char="•"/>
              <a:defRPr>
                <a:solidFill>
                  <a:srgbClr val="FFFFFF"/>
                </a:solidFill>
              </a:defRPr>
            </a:lvl8pPr>
            <a:lvl9pPr marL="5486263" lvl="8" indent="-423323"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026695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70" lvl="1"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54" lvl="2"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339" lvl="3"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924" lvl="4"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509" lvl="5"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7093" lvl="6"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678" lvl="7"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263" lvl="8"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75" tIns="34275" rIns="68575" bIns="342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69" y="2321489"/>
            <a:ext cx="3135999"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31745584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75" tIns="34275" rIns="68575" bIns="34275" anchor="t" anchorCtr="0"/>
          <a:lstStyle>
            <a:lvl1pPr marL="609585" lvl="0" indent="-304792" algn="l" rtl="0">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70" lvl="1"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54" lvl="2"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339" lvl="3"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924" lvl="4"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509" lvl="5"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7093" lvl="6"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678" lvl="7"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263" lvl="8"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75" tIns="34275" rIns="68575" bIns="342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5292049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3500"/>
              <a:buFont typeface="Work Sans SemiBold"/>
              <a:buNone/>
              <a:defRPr sz="4667">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4104127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75" tIns="34275" rIns="68575" bIns="34275" anchor="t" anchorCtr="0"/>
          <a:lstStyle>
            <a:lvl1pPr marL="609585" lvl="0" indent="-914377"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70" lvl="1" indent="-914377"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754" lvl="2" indent="-914377"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339" lvl="3" indent="-914377"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924" lvl="4" indent="-914377"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509" lvl="5" indent="-914377"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7093" lvl="6" indent="-914377"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678" lvl="7" indent="-914377"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6263" lvl="8" indent="-914377"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75" tIns="34275" rIns="68575" bIns="34275" anchor="t" anchorCtr="0"/>
          <a:lstStyle>
            <a:lvl1pPr marL="609585" lvl="0" indent="-39792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75" tIns="34275" rIns="68575" bIns="34275" anchor="t" anchorCtr="0"/>
          <a:lstStyle>
            <a:lvl1pPr marL="609585" lvl="0" indent="-914377"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70" lvl="1" indent="-914377"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754" lvl="2" indent="-914377"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339" lvl="3" indent="-914377"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924" lvl="4" indent="-914377"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509" lvl="5" indent="-914377"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7093" lvl="6" indent="-914377"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678" lvl="7" indent="-914377"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6263" lvl="8" indent="-914377"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75" tIns="34275" rIns="68575" bIns="34275" anchor="t" anchorCtr="0"/>
          <a:lstStyle>
            <a:lvl1pPr marL="609585" lvl="0" indent="-914377"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170" lvl="1" indent="-914377"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754" lvl="2" indent="-914377"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339" lvl="3" indent="-914377"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924" lvl="4" indent="-914377"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509" lvl="5" indent="-914377"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7093" lvl="6" indent="-914377"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678" lvl="7" indent="-914377"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6263" lvl="8" indent="-914377"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75" tIns="34275" rIns="68575" bIns="34275" anchor="t" anchorCtr="0"/>
          <a:lstStyle>
            <a:lvl1pPr marL="609585" lvl="0" indent="-39792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75" tIns="34275" rIns="68575" bIns="34275" anchor="t" anchorCtr="0"/>
          <a:lstStyle>
            <a:lvl1pPr marL="609585" lvl="0" indent="-397923" algn="l" rtl="0">
              <a:lnSpc>
                <a:spcPct val="90000"/>
              </a:lnSpc>
              <a:spcBef>
                <a:spcPts val="1067"/>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1pPr>
            <a:lvl2pPr marL="1219170" lvl="1"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2pPr>
            <a:lvl3pPr marL="1828754" lvl="2"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3pPr>
            <a:lvl4pPr marL="2438339" lvl="3"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4pPr>
            <a:lvl5pPr marL="3047924" lvl="4"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5pPr>
            <a:lvl6pPr marL="3657509" lvl="5"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6pPr>
            <a:lvl7pPr marL="4267093" lvl="6"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7pPr>
            <a:lvl8pPr marL="4876678" lvl="7"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8pPr>
            <a:lvl9pPr marL="5486263" lvl="8" indent="-397923" algn="l" rtl="0">
              <a:lnSpc>
                <a:spcPct val="90000"/>
              </a:lnSpc>
              <a:spcBef>
                <a:spcPts val="533"/>
              </a:spcBef>
              <a:spcAft>
                <a:spcPts val="0"/>
              </a:spcAft>
              <a:buClr>
                <a:srgbClr val="0054BC"/>
              </a:buClr>
              <a:buSzPts val="1100"/>
              <a:buFont typeface="Work Sans Light"/>
              <a:buChar char="•"/>
              <a:defRPr sz="1467">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59252804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700"/>
              <a:buFont typeface="Arial"/>
              <a:buNone/>
            </a:pPr>
            <a:fld id="{00000000-1234-1234-1234-123412341234}" type="slidenum">
              <a:rPr lang="es-CO" sz="933" kern="0">
                <a:solidFill>
                  <a:srgbClr val="0054BC"/>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700"/>
              <a:buFont typeface="Arial"/>
              <a:buNone/>
            </a:pPr>
            <a:fld id="{00000000-1234-1234-1234-123412341234}" type="slidenum">
              <a:rPr lang="es-CO" sz="933" kern="0">
                <a:solidFill>
                  <a:srgbClr val="FFFFFF"/>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1867" kern="0">
              <a:solidFill>
                <a:srgbClr val="FFFFFF"/>
              </a:solidFill>
              <a:cs typeface="Arial"/>
              <a:sym typeface="Arial"/>
            </a:endParaRPr>
          </a:p>
        </p:txBody>
      </p:sp>
      <p:sp>
        <p:nvSpPr>
          <p:cNvPr id="15" name="Google Shape;15;p2"/>
          <p:cNvSpPr txBox="1"/>
          <p:nvPr/>
        </p:nvSpPr>
        <p:spPr>
          <a:xfrm>
            <a:off x="1464625" y="6474856"/>
            <a:ext cx="5723905" cy="454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600"/>
              <a:buFont typeface="Arial"/>
              <a:buNone/>
            </a:pPr>
            <a:r>
              <a:rPr lang="es-CO" sz="800" kern="0">
                <a:solidFill>
                  <a:srgbClr val="FFFFFF"/>
                </a:solidFill>
                <a:latin typeface="Work Sans"/>
                <a:ea typeface="Work Sans"/>
                <a:cs typeface="Work Sans"/>
                <a:sym typeface="Work Sans"/>
              </a:rPr>
              <a:t>Esta presentación es propiedad intelectual controlada y producida por la Presidencia de la República.</a:t>
            </a:r>
            <a:endParaRPr sz="800" kern="0">
              <a:solidFill>
                <a:srgbClr val="FFFFFF"/>
              </a:solidFill>
              <a:latin typeface="Work Sans"/>
              <a:ea typeface="Work Sans"/>
              <a:cs typeface="Work Sans"/>
              <a:sym typeface="Work Sans"/>
            </a:endParaRPr>
          </a:p>
        </p:txBody>
      </p:sp>
      <p:grpSp>
        <p:nvGrpSpPr>
          <p:cNvPr id="8" name="Grupo 7"/>
          <p:cNvGrpSpPr/>
          <p:nvPr userDrawn="1"/>
        </p:nvGrpSpPr>
        <p:grpSpPr>
          <a:xfrm>
            <a:off x="445680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n-US" sz="1867" kern="0" dirty="0">
                <a:solidFill>
                  <a:srgbClr val="FFFFFF"/>
                </a:solidFill>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91790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56" tIns="34274" rIns="68556" bIns="34274" anchor="t" anchorCtr="0"/>
          <a:lstStyle>
            <a:lvl1pPr marL="609363" lvl="0" indent="-914060"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750" lvl="1" indent="-914060"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120" lvl="2" indent="-914060"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498" lvl="3" indent="-914060"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860" lvl="4" indent="-914060"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223" lvl="5" indent="-914060"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5600" lvl="6" indent="-914060"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4971" lvl="7" indent="-914060"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4358" lvl="8" indent="-914060"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56" tIns="34274" rIns="68556" bIns="34274" anchor="t" anchorCtr="0"/>
          <a:lstStyle>
            <a:lvl1pPr marL="609363" lvl="0" indent="-39778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750" lvl="1"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120" lvl="2"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498" lvl="3"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860" lvl="4"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223" lvl="5"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600" lvl="6"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971" lvl="7"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4358" lvl="8"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56" tIns="34274" rIns="68556" bIns="34274" anchor="t" anchorCtr="0"/>
          <a:lstStyle>
            <a:lvl1pPr marL="609363" lvl="0" indent="-914060"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750" lvl="1" indent="-914060"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120" lvl="2" indent="-914060"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498" lvl="3" indent="-914060"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860" lvl="4" indent="-914060"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223" lvl="5" indent="-914060"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5600" lvl="6" indent="-914060"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4971" lvl="7" indent="-914060"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4358" lvl="8" indent="-914060"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56" tIns="34274" rIns="68556"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56" tIns="34274" rIns="68556" bIns="34274" anchor="t" anchorCtr="0"/>
          <a:lstStyle>
            <a:lvl1pPr marL="609363" lvl="0" indent="-914060"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750" lvl="1" indent="-914060"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120" lvl="2" indent="-914060"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498" lvl="3" indent="-914060"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860" lvl="4" indent="-914060"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223" lvl="5" indent="-914060"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5600" lvl="6" indent="-914060"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4971" lvl="7" indent="-914060"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4358" lvl="8" indent="-914060"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56" tIns="34274" rIns="68556" bIns="34274" anchor="t" anchorCtr="0"/>
          <a:lstStyle>
            <a:lvl1pPr marL="609363" lvl="0" indent="-39778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750" lvl="1"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120" lvl="2"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498" lvl="3"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860" lvl="4"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223" lvl="5"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600" lvl="6"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971" lvl="7"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4358" lvl="8"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56" tIns="34274" rIns="68556" bIns="34274" anchor="t" anchorCtr="0"/>
          <a:lstStyle>
            <a:lvl1pPr marL="609363" lvl="0" indent="-39778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750" lvl="1"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120" lvl="2"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498" lvl="3"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860" lvl="4"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223" lvl="5"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600" lvl="6"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971" lvl="7"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4358" lvl="8" indent="-39778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404" tIns="45698" rIns="91404"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138484454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700"/>
              <a:buFont typeface="Arial"/>
              <a:buNone/>
            </a:pPr>
            <a:fld id="{00000000-1234-1234-1234-123412341234}" type="slidenum">
              <a:rPr lang="es-CO" sz="933" kern="0">
                <a:solidFill>
                  <a:srgbClr val="0054BC"/>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700"/>
              <a:buFont typeface="Arial"/>
              <a:buNone/>
            </a:pPr>
            <a:fld id="{00000000-1234-1234-1234-123412341234}" type="slidenum">
              <a:rPr lang="es-CO" sz="933" kern="0">
                <a:solidFill>
                  <a:srgbClr val="FFFFFF"/>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1867" kern="0">
              <a:solidFill>
                <a:srgbClr val="FFFFFF"/>
              </a:solidFill>
              <a:cs typeface="Arial"/>
              <a:sym typeface="Aria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600"/>
              <a:buFont typeface="Arial"/>
              <a:buNone/>
            </a:pPr>
            <a:r>
              <a:rPr lang="es-CO" sz="800" kern="0" dirty="0">
                <a:solidFill>
                  <a:srgbClr val="FFFFFF"/>
                </a:solidFill>
                <a:latin typeface="Work Sans"/>
                <a:ea typeface="Work Sans"/>
                <a:cs typeface="Work Sans"/>
                <a:sym typeface="Work Sans"/>
              </a:rPr>
              <a:t>Esta presentación es propiedad intelectual controlada y producida por la Función Pública.</a:t>
            </a:r>
            <a:endParaRPr sz="800" kern="0" dirty="0">
              <a:solidFill>
                <a:srgbClr val="FFFFFF"/>
              </a:solidFill>
              <a:latin typeface="Work Sans"/>
              <a:ea typeface="Work Sans"/>
              <a:cs typeface="Work Sans"/>
              <a:sym typeface="Work Sans"/>
            </a:endParaRPr>
          </a:p>
        </p:txBody>
      </p:sp>
      <p:grpSp>
        <p:nvGrpSpPr>
          <p:cNvPr id="7" name="Grupo 6"/>
          <p:cNvGrpSpPr/>
          <p:nvPr userDrawn="1"/>
        </p:nvGrpSpPr>
        <p:grpSpPr>
          <a:xfrm>
            <a:off x="4456808"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n-US" sz="1867" kern="0" dirty="0">
                <a:solidFill>
                  <a:srgbClr val="FFFFFF"/>
                </a:solidFill>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2794777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2310700"/>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3"/>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5229340"/>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4002323"/>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3"/>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4594160"/>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Tree>
    <p:extLst>
      <p:ext uri="{BB962C8B-B14F-4D97-AF65-F5344CB8AC3E}">
        <p14:creationId xmlns:p14="http://schemas.microsoft.com/office/powerpoint/2010/main" val="383840706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70" tIns="34274" rIns="68570"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FFFFFF"/>
              </a:buClr>
              <a:buSzPts val="1400"/>
              <a:buNone/>
              <a:defRPr sz="2000">
                <a:solidFill>
                  <a:srgbClr val="FFFFFF"/>
                </a:solidFill>
              </a:defRPr>
            </a:lvl1pPr>
            <a:lvl2pPr marL="1219080" lvl="1" indent="-423291" algn="l">
              <a:lnSpc>
                <a:spcPct val="90000"/>
              </a:lnSpc>
              <a:spcBef>
                <a:spcPts val="533"/>
              </a:spcBef>
              <a:spcAft>
                <a:spcPts val="0"/>
              </a:spcAft>
              <a:buClr>
                <a:srgbClr val="FFFFFF"/>
              </a:buClr>
              <a:buSzPts val="1400"/>
              <a:buChar char="•"/>
              <a:defRPr>
                <a:solidFill>
                  <a:srgbClr val="FFFFFF"/>
                </a:solidFill>
              </a:defRPr>
            </a:lvl2pPr>
            <a:lvl3pPr marL="1828618" lvl="2" indent="-423291" algn="l">
              <a:lnSpc>
                <a:spcPct val="90000"/>
              </a:lnSpc>
              <a:spcBef>
                <a:spcPts val="533"/>
              </a:spcBef>
              <a:spcAft>
                <a:spcPts val="0"/>
              </a:spcAft>
              <a:buClr>
                <a:srgbClr val="FFFFFF"/>
              </a:buClr>
              <a:buSzPts val="1400"/>
              <a:buChar char="•"/>
              <a:defRPr>
                <a:solidFill>
                  <a:srgbClr val="FFFFFF"/>
                </a:solidFill>
              </a:defRPr>
            </a:lvl3pPr>
            <a:lvl4pPr marL="2438158" lvl="3" indent="-423291" algn="l">
              <a:lnSpc>
                <a:spcPct val="90000"/>
              </a:lnSpc>
              <a:spcBef>
                <a:spcPts val="533"/>
              </a:spcBef>
              <a:spcAft>
                <a:spcPts val="0"/>
              </a:spcAft>
              <a:buClr>
                <a:srgbClr val="FFFFFF"/>
              </a:buClr>
              <a:buSzPts val="1400"/>
              <a:buChar char="•"/>
              <a:defRPr>
                <a:solidFill>
                  <a:srgbClr val="FFFFFF"/>
                </a:solidFill>
              </a:defRPr>
            </a:lvl4pPr>
            <a:lvl5pPr marL="3047696" lvl="4" indent="-423291" algn="l">
              <a:lnSpc>
                <a:spcPct val="90000"/>
              </a:lnSpc>
              <a:spcBef>
                <a:spcPts val="533"/>
              </a:spcBef>
              <a:spcAft>
                <a:spcPts val="0"/>
              </a:spcAft>
              <a:buClr>
                <a:srgbClr val="FFFFFF"/>
              </a:buClr>
              <a:buSzPts val="1400"/>
              <a:buChar char="•"/>
              <a:defRPr>
                <a:solidFill>
                  <a:srgbClr val="FFFFFF"/>
                </a:solidFill>
              </a:defRPr>
            </a:lvl5pPr>
            <a:lvl6pPr marL="3657235" lvl="5" indent="-423291" algn="l">
              <a:lnSpc>
                <a:spcPct val="90000"/>
              </a:lnSpc>
              <a:spcBef>
                <a:spcPts val="533"/>
              </a:spcBef>
              <a:spcAft>
                <a:spcPts val="0"/>
              </a:spcAft>
              <a:buClr>
                <a:srgbClr val="FFFFFF"/>
              </a:buClr>
              <a:buSzPts val="1400"/>
              <a:buChar char="•"/>
              <a:defRPr>
                <a:solidFill>
                  <a:srgbClr val="FFFFFF"/>
                </a:solidFill>
              </a:defRPr>
            </a:lvl6pPr>
            <a:lvl7pPr marL="4266773" lvl="6" indent="-423291" algn="l">
              <a:lnSpc>
                <a:spcPct val="90000"/>
              </a:lnSpc>
              <a:spcBef>
                <a:spcPts val="533"/>
              </a:spcBef>
              <a:spcAft>
                <a:spcPts val="0"/>
              </a:spcAft>
              <a:buClr>
                <a:srgbClr val="FFFFFF"/>
              </a:buClr>
              <a:buSzPts val="1400"/>
              <a:buChar char="•"/>
              <a:defRPr>
                <a:solidFill>
                  <a:srgbClr val="FFFFFF"/>
                </a:solidFill>
              </a:defRPr>
            </a:lvl7pPr>
            <a:lvl8pPr marL="4876313" lvl="7" indent="-423291" algn="l">
              <a:lnSpc>
                <a:spcPct val="90000"/>
              </a:lnSpc>
              <a:spcBef>
                <a:spcPts val="533"/>
              </a:spcBef>
              <a:spcAft>
                <a:spcPts val="0"/>
              </a:spcAft>
              <a:buClr>
                <a:srgbClr val="FFFFFF"/>
              </a:buClr>
              <a:buSzPts val="1400"/>
              <a:buChar char="•"/>
              <a:defRPr>
                <a:solidFill>
                  <a:srgbClr val="FFFFFF"/>
                </a:solidFill>
              </a:defRPr>
            </a:lvl8pPr>
            <a:lvl9pPr marL="5485854" lvl="8" indent="-423291"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597281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9080" lvl="1"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618" lvl="2"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8158" lvl="3"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696" lvl="4"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7235" lvl="5"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773" lvl="6"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6313" lvl="7"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854" lvl="8" indent="-39789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70" tIns="34274" rIns="68570"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73" y="2321489"/>
            <a:ext cx="3135999" cy="858400"/>
          </a:xfrm>
          <a:prstGeom prst="rect">
            <a:avLst/>
          </a:prstGeom>
          <a:noFill/>
          <a:ln>
            <a:noFill/>
          </a:ln>
        </p:spPr>
        <p:txBody>
          <a:bodyPr spcFirstLastPara="1" wrap="square" lIns="68570" tIns="34274" rIns="68570"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26" tIns="45698" rIns="91426"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74665056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70" tIns="34274" rIns="68570" bIns="34274" anchor="t" anchorCtr="0"/>
          <a:lstStyle>
            <a:lvl1pPr marL="609539" lvl="0" indent="-304768" algn="l" rtl="0">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9080" lvl="1"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618" lvl="2"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8158" lvl="3"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696" lvl="4"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7235" lvl="5"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773" lvl="6"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6313" lvl="7"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854" lvl="8" indent="-39789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70" tIns="34274" rIns="68570"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70" tIns="34274" rIns="68570"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49652577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70" tIns="34274" rIns="68570" bIns="34274"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925911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Ref idx="1001">
        <a:schemeClr val="bg1"/>
      </p:bgRef>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70" tIns="34274" rIns="68570" bIns="34274" anchor="t" anchorCtr="0"/>
          <a:lstStyle>
            <a:lvl1pPr marL="609539" lvl="0" indent="-39789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9080" lvl="1"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618" lvl="2"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8158" lvl="3"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696" lvl="4"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7235" lvl="5"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773" lvl="6"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6313" lvl="7"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854" lvl="8"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70" tIns="34274" rIns="68570" bIns="34274" anchor="t" anchorCtr="0"/>
          <a:lstStyle>
            <a:lvl1pPr marL="609539" lvl="0" indent="-39789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9080" lvl="1"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618" lvl="2"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8158" lvl="3"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696" lvl="4"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7235" lvl="5"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773" lvl="6"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6313" lvl="7"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854" lvl="8" indent="-39789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70" tIns="34274" rIns="68570"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426" tIns="45698" rIns="91426"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01442943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70" tIns="34274" rIns="68570" bIns="34274" anchor="t" anchorCtr="0"/>
          <a:lstStyle>
            <a:lvl1pPr marL="609539" lvl="0" indent="-914309"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080" lvl="1" indent="-914309"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618" lvl="2" indent="-914309"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158" lvl="3" indent="-914309"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696" lvl="4" indent="-914309"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235" lvl="5" indent="-914309"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773" lvl="6" indent="-914309"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313" lvl="7" indent="-914309"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854" lvl="8" indent="-914309"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70" tIns="34274" rIns="68570" bIns="34274" anchor="t" anchorCtr="0"/>
          <a:lstStyle>
            <a:lvl1pPr marL="609539" lvl="0" indent="-39789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9080" lvl="1"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618" lvl="2"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8158" lvl="3"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696" lvl="4"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7235" lvl="5"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773" lvl="6"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6313" lvl="7"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854" lvl="8"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70" tIns="34274" rIns="68570" bIns="34274" anchor="t" anchorCtr="0"/>
          <a:lstStyle>
            <a:lvl1pPr marL="609539" lvl="0" indent="-914309"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080" lvl="1" indent="-914309"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618" lvl="2" indent="-914309"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158" lvl="3" indent="-914309"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696" lvl="4" indent="-914309"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235" lvl="5" indent="-914309"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773" lvl="6" indent="-914309"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313" lvl="7" indent="-914309"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854" lvl="8" indent="-914309"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70" tIns="34274" rIns="68570"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70" tIns="34274" rIns="68570" bIns="34274" anchor="t" anchorCtr="0"/>
          <a:lstStyle>
            <a:lvl1pPr marL="609539" lvl="0" indent="-914309"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9080" lvl="1" indent="-914309"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618" lvl="2" indent="-914309"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8158" lvl="3" indent="-914309"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696" lvl="4" indent="-914309"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7235" lvl="5" indent="-914309"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773" lvl="6" indent="-914309"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6313" lvl="7" indent="-914309"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854" lvl="8" indent="-914309"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70" tIns="34274" rIns="68570" bIns="34274" anchor="t" anchorCtr="0"/>
          <a:lstStyle>
            <a:lvl1pPr marL="609539" lvl="0" indent="-39789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9080" lvl="1"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618" lvl="2"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8158" lvl="3"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696" lvl="4"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7235" lvl="5"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773" lvl="6"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6313" lvl="7"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854" lvl="8"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70" tIns="34274" rIns="68570" bIns="34274" anchor="t" anchorCtr="0"/>
          <a:lstStyle>
            <a:lvl1pPr marL="609539" lvl="0" indent="-39789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9080" lvl="1"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618" lvl="2"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8158" lvl="3"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696" lvl="4"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7235" lvl="5"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773" lvl="6"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6313" lvl="7"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854" lvl="8" indent="-39789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426" tIns="45698" rIns="91426"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340852389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892" tIns="121892" rIns="121892" bIns="121892" anchor="ctr" anchorCtr="0">
            <a:noAutofit/>
          </a:bodyPr>
          <a:lstStyle/>
          <a:p>
            <a:pPr algn="r">
              <a:buSzPts val="700"/>
            </a:pPr>
            <a:fld id="{00000000-1234-1234-1234-123412341234}" type="slidenum">
              <a:rPr lang="es-CO" sz="900">
                <a:solidFill>
                  <a:srgbClr val="0054BC"/>
                </a:solidFill>
                <a:latin typeface="Work Sans"/>
                <a:ea typeface="Work Sans"/>
                <a:cs typeface="Work Sans"/>
                <a:sym typeface="Work Sans"/>
              </a:rPr>
              <a:pPr algn="r">
                <a:buSzPts val="700"/>
              </a:pPr>
              <a:t>‹Nº›</a:t>
            </a:fld>
            <a:endParaRPr sz="90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892" tIns="121892" rIns="121892" bIns="121892" anchor="ctr" anchorCtr="0">
            <a:noAutofit/>
          </a:bodyPr>
          <a:lstStyle/>
          <a:p>
            <a:pPr algn="r">
              <a:buSzPts val="700"/>
            </a:pPr>
            <a:fld id="{00000000-1234-1234-1234-123412341234}" type="slidenum">
              <a:rPr lang="es-CO" sz="900">
                <a:solidFill>
                  <a:srgbClr val="FFFFFF"/>
                </a:solidFill>
                <a:latin typeface="Work Sans"/>
                <a:ea typeface="Work Sans"/>
                <a:cs typeface="Work Sans"/>
                <a:sym typeface="Work Sans"/>
              </a:rPr>
              <a:pPr algn="r">
                <a:buSzPts val="700"/>
              </a:pPr>
              <a:t>‹Nº›</a:t>
            </a:fld>
            <a:endParaRPr sz="90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892" tIns="60929" rIns="121892" bIns="60929" anchor="ctr" anchorCtr="0">
            <a:noAutofit/>
          </a:bodyPr>
          <a:lstStyle/>
          <a:p>
            <a:pPr algn="ctr"/>
            <a:endParaRPr sz="2400">
              <a:solidFill>
                <a:srgbClr val="FFFFFF"/>
              </a:solidFill>
            </a:endParaRPr>
          </a:p>
        </p:txBody>
      </p:sp>
      <p:sp>
        <p:nvSpPr>
          <p:cNvPr id="15" name="Google Shape;15;p2"/>
          <p:cNvSpPr txBox="1"/>
          <p:nvPr/>
        </p:nvSpPr>
        <p:spPr>
          <a:xfrm>
            <a:off x="1464629" y="6474856"/>
            <a:ext cx="5723905" cy="454400"/>
          </a:xfrm>
          <a:prstGeom prst="rect">
            <a:avLst/>
          </a:prstGeom>
          <a:noFill/>
          <a:ln>
            <a:noFill/>
          </a:ln>
        </p:spPr>
        <p:txBody>
          <a:bodyPr spcFirstLastPara="1" wrap="square" lIns="121892" tIns="121892" rIns="121892" bIns="121892" anchor="t" anchorCtr="0">
            <a:noAutofit/>
          </a:bodyPr>
          <a:lstStyle/>
          <a:p>
            <a:pPr>
              <a:buSzPts val="600"/>
            </a:pPr>
            <a:r>
              <a:rPr lang="es-CO" sz="800">
                <a:solidFill>
                  <a:srgbClr val="FFFFFF"/>
                </a:solidFill>
                <a:latin typeface="Work Sans"/>
                <a:ea typeface="Work Sans"/>
                <a:cs typeface="Work Sans"/>
                <a:sym typeface="Work Sans"/>
              </a:rPr>
              <a:t>Esta presentación es propiedad intelectual controlada y producida por la Presidencia de la República.</a:t>
            </a:r>
            <a:endParaRPr sz="800">
              <a:solidFill>
                <a:srgbClr val="FFFFFF"/>
              </a:solidFill>
              <a:latin typeface="Work Sans"/>
              <a:ea typeface="Work Sans"/>
              <a:cs typeface="Work Sans"/>
              <a:sym typeface="Work Sans"/>
            </a:endParaRPr>
          </a:p>
        </p:txBody>
      </p:sp>
      <p:grpSp>
        <p:nvGrpSpPr>
          <p:cNvPr id="8" name="Grupo 7"/>
          <p:cNvGrpSpPr/>
          <p:nvPr userDrawn="1"/>
        </p:nvGrpSpPr>
        <p:grpSpPr>
          <a:xfrm>
            <a:off x="4456812"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37157426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892" tIns="121892" rIns="121892" bIns="121892" anchor="ctr" anchorCtr="0">
            <a:noAutofit/>
          </a:bodyPr>
          <a:lstStyle/>
          <a:p>
            <a:pPr algn="r">
              <a:buSzPts val="700"/>
            </a:pPr>
            <a:fld id="{00000000-1234-1234-1234-123412341234}" type="slidenum">
              <a:rPr lang="es-CO" sz="900">
                <a:solidFill>
                  <a:srgbClr val="0054BC"/>
                </a:solidFill>
                <a:latin typeface="Work Sans"/>
                <a:ea typeface="Work Sans"/>
                <a:cs typeface="Work Sans"/>
                <a:sym typeface="Work Sans"/>
              </a:rPr>
              <a:pPr algn="r">
                <a:buSzPts val="700"/>
              </a:pPr>
              <a:t>‹Nº›</a:t>
            </a:fld>
            <a:endParaRPr sz="90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892" tIns="121892" rIns="121892" bIns="121892" anchor="ctr" anchorCtr="0">
            <a:noAutofit/>
          </a:bodyPr>
          <a:lstStyle/>
          <a:p>
            <a:pPr algn="r">
              <a:buSzPts val="700"/>
            </a:pPr>
            <a:fld id="{00000000-1234-1234-1234-123412341234}" type="slidenum">
              <a:rPr lang="es-CO" sz="900">
                <a:solidFill>
                  <a:srgbClr val="FFFFFF"/>
                </a:solidFill>
                <a:latin typeface="Work Sans"/>
                <a:ea typeface="Work Sans"/>
                <a:cs typeface="Work Sans"/>
                <a:sym typeface="Work Sans"/>
              </a:rPr>
              <a:pPr algn="r">
                <a:buSzPts val="700"/>
              </a:pPr>
              <a:t>‹Nº›</a:t>
            </a:fld>
            <a:endParaRPr sz="90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92" tIns="60929" rIns="121892" bIns="60929" anchor="ctr" anchorCtr="0">
            <a:noAutofit/>
          </a:bodyPr>
          <a:lstStyle/>
          <a:p>
            <a:pPr algn="ctr"/>
            <a:endParaRPr sz="2400">
              <a:solidFill>
                <a:srgbClr val="FFFFFF"/>
              </a:solidFil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892" tIns="121892" rIns="121892" bIns="121892" anchor="t" anchorCtr="0">
            <a:noAutofit/>
          </a:bodyPr>
          <a:lstStyle/>
          <a:p>
            <a:pPr>
              <a:buSzPts val="600"/>
            </a:pPr>
            <a:r>
              <a:rPr lang="es-CO" sz="800" dirty="0">
                <a:solidFill>
                  <a:srgbClr val="FFFFFF"/>
                </a:solidFill>
                <a:latin typeface="Work Sans"/>
                <a:ea typeface="Work Sans"/>
                <a:cs typeface="Work Sans"/>
                <a:sym typeface="Work Sans"/>
              </a:rPr>
              <a:t>Esta presentación es propiedad intelectual controlada y producida por la Función Pública.</a:t>
            </a:r>
            <a:endParaRPr sz="800" dirty="0">
              <a:solidFill>
                <a:srgbClr val="FFFFFF"/>
              </a:solidFill>
              <a:latin typeface="Work Sans"/>
              <a:ea typeface="Work Sans"/>
              <a:cs typeface="Work Sans"/>
              <a:sym typeface="Work Sans"/>
            </a:endParaRPr>
          </a:p>
        </p:txBody>
      </p:sp>
      <p:grpSp>
        <p:nvGrpSpPr>
          <p:cNvPr id="7" name="Grupo 6"/>
          <p:cNvGrpSpPr/>
          <p:nvPr userDrawn="1"/>
        </p:nvGrpSpPr>
        <p:grpSpPr>
          <a:xfrm>
            <a:off x="4456812"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221924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862" tIns="121862" rIns="121862" bIns="121862" anchor="ctr" anchorCtr="0">
            <a:noAutofit/>
          </a:bodyPr>
          <a:lstStyle/>
          <a:p>
            <a:pPr algn="r">
              <a:buSzPts val="700"/>
            </a:pPr>
            <a:fld id="{00000000-1234-1234-1234-123412341234}" type="slidenum">
              <a:rPr lang="es-CO" sz="900">
                <a:solidFill>
                  <a:srgbClr val="0054BC"/>
                </a:solidFill>
                <a:latin typeface="Work Sans"/>
                <a:ea typeface="Work Sans"/>
                <a:cs typeface="Work Sans"/>
                <a:sym typeface="Work Sans"/>
              </a:rPr>
              <a:pPr algn="r">
                <a:buSzPts val="700"/>
              </a:pPr>
              <a:t>‹Nº›</a:t>
            </a:fld>
            <a:endParaRPr sz="90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862" tIns="121862" rIns="121862" bIns="121862" anchor="ctr" anchorCtr="0">
            <a:noAutofit/>
          </a:bodyPr>
          <a:lstStyle/>
          <a:p>
            <a:pPr algn="r">
              <a:buSzPts val="700"/>
            </a:pPr>
            <a:fld id="{00000000-1234-1234-1234-123412341234}" type="slidenum">
              <a:rPr lang="es-CO" sz="900">
                <a:solidFill>
                  <a:srgbClr val="FFFFFF"/>
                </a:solidFill>
                <a:latin typeface="Work Sans"/>
                <a:ea typeface="Work Sans"/>
                <a:cs typeface="Work Sans"/>
                <a:sym typeface="Work Sans"/>
              </a:rPr>
              <a:pPr algn="r">
                <a:buSzPts val="700"/>
              </a:pPr>
              <a:t>‹Nº›</a:t>
            </a:fld>
            <a:endParaRPr sz="90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862" tIns="60914" rIns="121862" bIns="60914" anchor="ctr" anchorCtr="0">
            <a:noAutofit/>
          </a:bodyPr>
          <a:lstStyle/>
          <a:p>
            <a:pPr algn="ctr"/>
            <a:endParaRPr sz="2400">
              <a:solidFill>
                <a:srgbClr val="FFFFFF"/>
              </a:solidFill>
            </a:endParaRPr>
          </a:p>
        </p:txBody>
      </p:sp>
      <p:sp>
        <p:nvSpPr>
          <p:cNvPr id="15" name="Google Shape;15;p2"/>
          <p:cNvSpPr txBox="1"/>
          <p:nvPr/>
        </p:nvSpPr>
        <p:spPr>
          <a:xfrm>
            <a:off x="1464644" y="6474856"/>
            <a:ext cx="5723905" cy="454400"/>
          </a:xfrm>
          <a:prstGeom prst="rect">
            <a:avLst/>
          </a:prstGeom>
          <a:noFill/>
          <a:ln>
            <a:noFill/>
          </a:ln>
        </p:spPr>
        <p:txBody>
          <a:bodyPr spcFirstLastPara="1" wrap="square" lIns="121862" tIns="121862" rIns="121862" bIns="121862" anchor="t" anchorCtr="0">
            <a:noAutofit/>
          </a:bodyPr>
          <a:lstStyle/>
          <a:p>
            <a:pPr>
              <a:buSzPts val="600"/>
            </a:pPr>
            <a:r>
              <a:rPr lang="es-CO" sz="800">
                <a:solidFill>
                  <a:srgbClr val="FFFFFF"/>
                </a:solidFill>
                <a:latin typeface="Work Sans"/>
                <a:ea typeface="Work Sans"/>
                <a:cs typeface="Work Sans"/>
                <a:sym typeface="Work Sans"/>
              </a:rPr>
              <a:t>Esta presentación es propiedad intelectual controlada y producida por la Presidencia de la República.</a:t>
            </a:r>
            <a:endParaRPr sz="800">
              <a:solidFill>
                <a:srgbClr val="FFFFFF"/>
              </a:solidFill>
              <a:latin typeface="Work Sans"/>
              <a:ea typeface="Work Sans"/>
              <a:cs typeface="Work Sans"/>
              <a:sym typeface="Work Sans"/>
            </a:endParaRPr>
          </a:p>
        </p:txBody>
      </p:sp>
      <p:grpSp>
        <p:nvGrpSpPr>
          <p:cNvPr id="8" name="Grupo 7"/>
          <p:cNvGrpSpPr/>
          <p:nvPr userDrawn="1"/>
        </p:nvGrpSpPr>
        <p:grpSpPr>
          <a:xfrm>
            <a:off x="4456826"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131459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7"/>
          </a:xfrm>
          <a:prstGeom prst="rect">
            <a:avLst/>
          </a:prstGeom>
          <a:noFill/>
          <a:ln>
            <a:noFill/>
          </a:ln>
        </p:spPr>
        <p:txBody>
          <a:bodyPr spcFirstLastPara="1" wrap="square" lIns="68570" tIns="34274" rIns="68570" bIns="34274"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3"/>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426" tIns="45698" rIns="91426"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7"/>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40"/>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23"/>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9080" lvl="1" indent="-423291" algn="l">
              <a:lnSpc>
                <a:spcPct val="90000"/>
              </a:lnSpc>
              <a:spcBef>
                <a:spcPts val="533"/>
              </a:spcBef>
              <a:spcAft>
                <a:spcPts val="0"/>
              </a:spcAft>
              <a:buClr>
                <a:srgbClr val="0054BC"/>
              </a:buClr>
              <a:buSzPts val="1400"/>
              <a:buChar char="•"/>
              <a:defRPr>
                <a:solidFill>
                  <a:srgbClr val="0054BC"/>
                </a:solidFill>
              </a:defRPr>
            </a:lvl2pPr>
            <a:lvl3pPr marL="1828618" lvl="2" indent="-423291" algn="l">
              <a:lnSpc>
                <a:spcPct val="90000"/>
              </a:lnSpc>
              <a:spcBef>
                <a:spcPts val="533"/>
              </a:spcBef>
              <a:spcAft>
                <a:spcPts val="0"/>
              </a:spcAft>
              <a:buClr>
                <a:srgbClr val="0054BC"/>
              </a:buClr>
              <a:buSzPts val="1400"/>
              <a:buChar char="•"/>
              <a:defRPr>
                <a:solidFill>
                  <a:srgbClr val="0054BC"/>
                </a:solidFill>
              </a:defRPr>
            </a:lvl3pPr>
            <a:lvl4pPr marL="2438158" lvl="3" indent="-423291" algn="l">
              <a:lnSpc>
                <a:spcPct val="90000"/>
              </a:lnSpc>
              <a:spcBef>
                <a:spcPts val="533"/>
              </a:spcBef>
              <a:spcAft>
                <a:spcPts val="0"/>
              </a:spcAft>
              <a:buClr>
                <a:srgbClr val="0054BC"/>
              </a:buClr>
              <a:buSzPts val="1400"/>
              <a:buChar char="•"/>
              <a:defRPr>
                <a:solidFill>
                  <a:srgbClr val="0054BC"/>
                </a:solidFill>
              </a:defRPr>
            </a:lvl4pPr>
            <a:lvl5pPr marL="3047696" lvl="4" indent="-423291" algn="l">
              <a:lnSpc>
                <a:spcPct val="90000"/>
              </a:lnSpc>
              <a:spcBef>
                <a:spcPts val="533"/>
              </a:spcBef>
              <a:spcAft>
                <a:spcPts val="0"/>
              </a:spcAft>
              <a:buClr>
                <a:srgbClr val="0054BC"/>
              </a:buClr>
              <a:buSzPts val="1400"/>
              <a:buChar char="•"/>
              <a:defRPr>
                <a:solidFill>
                  <a:srgbClr val="0054BC"/>
                </a:solidFill>
              </a:defRPr>
            </a:lvl5pPr>
            <a:lvl6pPr marL="3657235" lvl="5" indent="-423291" algn="l">
              <a:lnSpc>
                <a:spcPct val="90000"/>
              </a:lnSpc>
              <a:spcBef>
                <a:spcPts val="533"/>
              </a:spcBef>
              <a:spcAft>
                <a:spcPts val="0"/>
              </a:spcAft>
              <a:buClr>
                <a:srgbClr val="0054BC"/>
              </a:buClr>
              <a:buSzPts val="1400"/>
              <a:buChar char="•"/>
              <a:defRPr>
                <a:solidFill>
                  <a:srgbClr val="0054BC"/>
                </a:solidFill>
              </a:defRPr>
            </a:lvl6pPr>
            <a:lvl7pPr marL="4266773" lvl="6" indent="-423291" algn="l">
              <a:lnSpc>
                <a:spcPct val="90000"/>
              </a:lnSpc>
              <a:spcBef>
                <a:spcPts val="533"/>
              </a:spcBef>
              <a:spcAft>
                <a:spcPts val="0"/>
              </a:spcAft>
              <a:buClr>
                <a:srgbClr val="0054BC"/>
              </a:buClr>
              <a:buSzPts val="1400"/>
              <a:buChar char="•"/>
              <a:defRPr>
                <a:solidFill>
                  <a:srgbClr val="0054BC"/>
                </a:solidFill>
              </a:defRPr>
            </a:lvl7pPr>
            <a:lvl8pPr marL="4876313" lvl="7" indent="-423291" algn="l">
              <a:lnSpc>
                <a:spcPct val="90000"/>
              </a:lnSpc>
              <a:spcBef>
                <a:spcPts val="533"/>
              </a:spcBef>
              <a:spcAft>
                <a:spcPts val="0"/>
              </a:spcAft>
              <a:buClr>
                <a:srgbClr val="0054BC"/>
              </a:buClr>
              <a:buSzPts val="1400"/>
              <a:buChar char="•"/>
              <a:defRPr>
                <a:solidFill>
                  <a:srgbClr val="0054BC"/>
                </a:solidFill>
              </a:defRPr>
            </a:lvl8pPr>
            <a:lvl9pPr marL="5485854" lvl="8" indent="-423291"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3"/>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160"/>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570" tIns="34274" rIns="68570" bIns="34274" anchor="t" anchorCtr="0"/>
          <a:lstStyle>
            <a:lvl1pPr marL="609539" lvl="0" indent="-304768" algn="l">
              <a:lnSpc>
                <a:spcPct val="90000"/>
              </a:lnSpc>
              <a:spcBef>
                <a:spcPts val="1067"/>
              </a:spcBef>
              <a:spcAft>
                <a:spcPts val="0"/>
              </a:spcAft>
              <a:buClr>
                <a:srgbClr val="0054BC"/>
              </a:buClr>
              <a:buSzPts val="1000"/>
              <a:buNone/>
              <a:defRPr sz="1300">
                <a:solidFill>
                  <a:srgbClr val="0054BC"/>
                </a:solidFill>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570" tIns="34274" rIns="68570" bIns="34274" anchor="t" anchorCtr="0"/>
          <a:lstStyle>
            <a:lvl1pPr marL="609539" lvl="0" indent="-304768"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9080" lvl="1" indent="-389429" algn="l">
              <a:lnSpc>
                <a:spcPct val="90000"/>
              </a:lnSpc>
              <a:spcBef>
                <a:spcPts val="533"/>
              </a:spcBef>
              <a:spcAft>
                <a:spcPts val="0"/>
              </a:spcAft>
              <a:buClr>
                <a:srgbClr val="0054BC"/>
              </a:buClr>
              <a:buSzPts val="1000"/>
              <a:buChar char="•"/>
              <a:defRPr sz="1300">
                <a:solidFill>
                  <a:srgbClr val="0054BC"/>
                </a:solidFill>
              </a:defRPr>
            </a:lvl2pPr>
            <a:lvl3pPr marL="1828618" lvl="2" indent="-389429" algn="l">
              <a:lnSpc>
                <a:spcPct val="90000"/>
              </a:lnSpc>
              <a:spcBef>
                <a:spcPts val="533"/>
              </a:spcBef>
              <a:spcAft>
                <a:spcPts val="0"/>
              </a:spcAft>
              <a:buClr>
                <a:srgbClr val="0054BC"/>
              </a:buClr>
              <a:buSzPts val="1000"/>
              <a:buChar char="•"/>
              <a:defRPr sz="1300">
                <a:solidFill>
                  <a:srgbClr val="0054BC"/>
                </a:solidFill>
              </a:defRPr>
            </a:lvl3pPr>
            <a:lvl4pPr marL="2438158" lvl="3" indent="-389429" algn="l">
              <a:lnSpc>
                <a:spcPct val="90000"/>
              </a:lnSpc>
              <a:spcBef>
                <a:spcPts val="533"/>
              </a:spcBef>
              <a:spcAft>
                <a:spcPts val="0"/>
              </a:spcAft>
              <a:buClr>
                <a:srgbClr val="0054BC"/>
              </a:buClr>
              <a:buSzPts val="1000"/>
              <a:buChar char="•"/>
              <a:defRPr sz="1300">
                <a:solidFill>
                  <a:srgbClr val="0054BC"/>
                </a:solidFill>
              </a:defRPr>
            </a:lvl4pPr>
            <a:lvl5pPr marL="3047696" lvl="4" indent="-389429" algn="l">
              <a:lnSpc>
                <a:spcPct val="90000"/>
              </a:lnSpc>
              <a:spcBef>
                <a:spcPts val="533"/>
              </a:spcBef>
              <a:spcAft>
                <a:spcPts val="0"/>
              </a:spcAft>
              <a:buClr>
                <a:srgbClr val="0054BC"/>
              </a:buClr>
              <a:buSzPts val="1000"/>
              <a:buChar char="•"/>
              <a:defRPr sz="1300">
                <a:solidFill>
                  <a:srgbClr val="0054BC"/>
                </a:solidFill>
              </a:defRPr>
            </a:lvl5pPr>
            <a:lvl6pPr marL="3657235" lvl="5" indent="-389429" algn="l">
              <a:lnSpc>
                <a:spcPct val="90000"/>
              </a:lnSpc>
              <a:spcBef>
                <a:spcPts val="533"/>
              </a:spcBef>
              <a:spcAft>
                <a:spcPts val="0"/>
              </a:spcAft>
              <a:buClr>
                <a:srgbClr val="0054BC"/>
              </a:buClr>
              <a:buSzPts val="1000"/>
              <a:buChar char="•"/>
              <a:defRPr sz="1300">
                <a:solidFill>
                  <a:srgbClr val="0054BC"/>
                </a:solidFill>
              </a:defRPr>
            </a:lvl6pPr>
            <a:lvl7pPr marL="4266773" lvl="6" indent="-389429" algn="l">
              <a:lnSpc>
                <a:spcPct val="90000"/>
              </a:lnSpc>
              <a:spcBef>
                <a:spcPts val="533"/>
              </a:spcBef>
              <a:spcAft>
                <a:spcPts val="0"/>
              </a:spcAft>
              <a:buClr>
                <a:srgbClr val="0054BC"/>
              </a:buClr>
              <a:buSzPts val="1000"/>
              <a:buChar char="•"/>
              <a:defRPr sz="1300">
                <a:solidFill>
                  <a:srgbClr val="0054BC"/>
                </a:solidFill>
              </a:defRPr>
            </a:lvl7pPr>
            <a:lvl8pPr marL="4876313" lvl="7" indent="-389429" algn="l">
              <a:lnSpc>
                <a:spcPct val="90000"/>
              </a:lnSpc>
              <a:spcBef>
                <a:spcPts val="533"/>
              </a:spcBef>
              <a:spcAft>
                <a:spcPts val="0"/>
              </a:spcAft>
              <a:buClr>
                <a:srgbClr val="0054BC"/>
              </a:buClr>
              <a:buSzPts val="1000"/>
              <a:buChar char="•"/>
              <a:defRPr sz="1300">
                <a:solidFill>
                  <a:srgbClr val="0054BC"/>
                </a:solidFill>
              </a:defRPr>
            </a:lvl8pPr>
            <a:lvl9pPr marL="5485854" lvl="8" indent="-389429" algn="l">
              <a:lnSpc>
                <a:spcPct val="90000"/>
              </a:lnSpc>
              <a:spcBef>
                <a:spcPts val="533"/>
              </a:spcBef>
              <a:spcAft>
                <a:spcPts val="0"/>
              </a:spcAft>
              <a:buClr>
                <a:srgbClr val="0054BC"/>
              </a:buClr>
              <a:buSzPts val="1000"/>
              <a:buChar char="•"/>
              <a:defRPr sz="1300">
                <a:solidFill>
                  <a:srgbClr val="0054BC"/>
                </a:solidFill>
              </a:defRPr>
            </a:lvl9pPr>
          </a:lstStyle>
          <a:p>
            <a:endParaRPr/>
          </a:p>
        </p:txBody>
      </p:sp>
    </p:spTree>
    <p:extLst>
      <p:ext uri="{BB962C8B-B14F-4D97-AF65-F5344CB8AC3E}">
        <p14:creationId xmlns:p14="http://schemas.microsoft.com/office/powerpoint/2010/main" val="122451961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52" tIns="34274" rIns="68552"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6" y="3404467"/>
            <a:ext cx="6346933" cy="17712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FFFFFF"/>
              </a:buClr>
              <a:buSzPts val="1400"/>
              <a:buNone/>
              <a:defRPr sz="2000">
                <a:solidFill>
                  <a:srgbClr val="FFFFFF"/>
                </a:solidFill>
              </a:defRPr>
            </a:lvl1pPr>
            <a:lvl2pPr marL="1218660" lvl="1" indent="-423141" algn="l">
              <a:lnSpc>
                <a:spcPct val="90000"/>
              </a:lnSpc>
              <a:spcBef>
                <a:spcPts val="533"/>
              </a:spcBef>
              <a:spcAft>
                <a:spcPts val="0"/>
              </a:spcAft>
              <a:buClr>
                <a:srgbClr val="FFFFFF"/>
              </a:buClr>
              <a:buSzPts val="1400"/>
              <a:buChar char="•"/>
              <a:defRPr>
                <a:solidFill>
                  <a:srgbClr val="FFFFFF"/>
                </a:solidFill>
              </a:defRPr>
            </a:lvl2pPr>
            <a:lvl3pPr marL="1827984" lvl="2" indent="-423141" algn="l">
              <a:lnSpc>
                <a:spcPct val="90000"/>
              </a:lnSpc>
              <a:spcBef>
                <a:spcPts val="533"/>
              </a:spcBef>
              <a:spcAft>
                <a:spcPts val="0"/>
              </a:spcAft>
              <a:buClr>
                <a:srgbClr val="FFFFFF"/>
              </a:buClr>
              <a:buSzPts val="1400"/>
              <a:buChar char="•"/>
              <a:defRPr>
                <a:solidFill>
                  <a:srgbClr val="FFFFFF"/>
                </a:solidFill>
              </a:defRPr>
            </a:lvl3pPr>
            <a:lvl4pPr marL="2437318" lvl="3" indent="-423141" algn="l">
              <a:lnSpc>
                <a:spcPct val="90000"/>
              </a:lnSpc>
              <a:spcBef>
                <a:spcPts val="533"/>
              </a:spcBef>
              <a:spcAft>
                <a:spcPts val="0"/>
              </a:spcAft>
              <a:buClr>
                <a:srgbClr val="FFFFFF"/>
              </a:buClr>
              <a:buSzPts val="1400"/>
              <a:buChar char="•"/>
              <a:defRPr>
                <a:solidFill>
                  <a:srgbClr val="FFFFFF"/>
                </a:solidFill>
              </a:defRPr>
            </a:lvl4pPr>
            <a:lvl5pPr marL="3046632" lvl="4" indent="-423141" algn="l">
              <a:lnSpc>
                <a:spcPct val="90000"/>
              </a:lnSpc>
              <a:spcBef>
                <a:spcPts val="533"/>
              </a:spcBef>
              <a:spcAft>
                <a:spcPts val="0"/>
              </a:spcAft>
              <a:buClr>
                <a:srgbClr val="FFFFFF"/>
              </a:buClr>
              <a:buSzPts val="1400"/>
              <a:buChar char="•"/>
              <a:defRPr>
                <a:solidFill>
                  <a:srgbClr val="FFFFFF"/>
                </a:solidFill>
              </a:defRPr>
            </a:lvl5pPr>
            <a:lvl6pPr marL="3655947" lvl="5" indent="-423141" algn="l">
              <a:lnSpc>
                <a:spcPct val="90000"/>
              </a:lnSpc>
              <a:spcBef>
                <a:spcPts val="533"/>
              </a:spcBef>
              <a:spcAft>
                <a:spcPts val="0"/>
              </a:spcAft>
              <a:buClr>
                <a:srgbClr val="FFFFFF"/>
              </a:buClr>
              <a:buSzPts val="1400"/>
              <a:buChar char="•"/>
              <a:defRPr>
                <a:solidFill>
                  <a:srgbClr val="FFFFFF"/>
                </a:solidFill>
              </a:defRPr>
            </a:lvl6pPr>
            <a:lvl7pPr marL="4265280" lvl="6" indent="-423141" algn="l">
              <a:lnSpc>
                <a:spcPct val="90000"/>
              </a:lnSpc>
              <a:spcBef>
                <a:spcPts val="533"/>
              </a:spcBef>
              <a:spcAft>
                <a:spcPts val="0"/>
              </a:spcAft>
              <a:buClr>
                <a:srgbClr val="FFFFFF"/>
              </a:buClr>
              <a:buSzPts val="1400"/>
              <a:buChar char="•"/>
              <a:defRPr>
                <a:solidFill>
                  <a:srgbClr val="FFFFFF"/>
                </a:solidFill>
              </a:defRPr>
            </a:lvl7pPr>
            <a:lvl8pPr marL="4874605" lvl="7" indent="-423141" algn="l">
              <a:lnSpc>
                <a:spcPct val="90000"/>
              </a:lnSpc>
              <a:spcBef>
                <a:spcPts val="533"/>
              </a:spcBef>
              <a:spcAft>
                <a:spcPts val="0"/>
              </a:spcAft>
              <a:buClr>
                <a:srgbClr val="FFFFFF"/>
              </a:buClr>
              <a:buSzPts val="1400"/>
              <a:buChar char="•"/>
              <a:defRPr>
                <a:solidFill>
                  <a:srgbClr val="FFFFFF"/>
                </a:solidFill>
              </a:defRPr>
            </a:lvl8pPr>
            <a:lvl9pPr marL="5483950" lvl="8" indent="-423141"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64033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Ref idx="1001">
        <a:schemeClr val="bg1"/>
      </p:bgRef>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660" lvl="1"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7984" lvl="2"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318" lvl="3"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6632" lvl="4"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5947" lvl="5"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5280" lvl="6"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4605" lvl="7"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3950" lvl="8" indent="-39775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52" tIns="34274" rIns="68552"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91" y="2321489"/>
            <a:ext cx="3135999" cy="858400"/>
          </a:xfrm>
          <a:prstGeom prst="rect">
            <a:avLst/>
          </a:prstGeom>
          <a:noFill/>
          <a:ln>
            <a:noFill/>
          </a:ln>
        </p:spPr>
        <p:txBody>
          <a:bodyPr spcFirstLastPara="1" wrap="square" lIns="68552" tIns="34274" rIns="68552"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398" tIns="45698" rIns="91398" bIns="45698" anchor="ctr" anchorCtr="0">
            <a:noAutofit/>
          </a:bodyPr>
          <a:lstStyle/>
          <a:p>
            <a:pPr defTabSz="914014">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270833330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Ref idx="1001">
        <a:schemeClr val="bg1"/>
      </p:bgRef>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52" tIns="34274" rIns="68552" bIns="34274" anchor="t" anchorCtr="0"/>
          <a:lstStyle>
            <a:lvl1pPr marL="609315" lvl="0" indent="-304656" algn="l" rtl="0">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660" lvl="1"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7984" lvl="2"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318" lvl="3"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6632" lvl="4"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5947" lvl="5"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5280" lvl="6"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4605" lvl="7"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3950" lvl="8" indent="-39775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52" tIns="34274" rIns="68552"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52" tIns="34274" rIns="68552"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97644382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52" tIns="34274" rIns="68552" bIns="34274"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3359251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Ref idx="1001">
        <a:schemeClr val="bg1"/>
      </p:bgRef>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52" tIns="34274" rIns="68552" bIns="34274" anchor="t" anchorCtr="0"/>
          <a:lstStyle>
            <a:lvl1pPr marL="609315" lvl="0" indent="-39775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660" lvl="1"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984" lvl="2"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318" lvl="3"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632" lvl="4"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947" lvl="5"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280" lvl="6"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605" lvl="7"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3950" lvl="8"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52" tIns="34274" rIns="68552" bIns="34274" anchor="t" anchorCtr="0"/>
          <a:lstStyle>
            <a:lvl1pPr marL="609315" lvl="0" indent="-39775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660" lvl="1"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984" lvl="2"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318" lvl="3"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632" lvl="4"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947" lvl="5"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280" lvl="6"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605" lvl="7"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3950" lvl="8" indent="-39775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52" tIns="34274" rIns="68552"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398" tIns="45698" rIns="91398" bIns="45698" anchor="ctr" anchorCtr="0">
            <a:noAutofit/>
          </a:bodyPr>
          <a:lstStyle/>
          <a:p>
            <a:pPr defTabSz="914014">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424892828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ifras">
  <p:cSld name="Cifras">
    <p:bg>
      <p:bgRef idx="1001">
        <a:schemeClr val="bg1"/>
      </p:bgRef>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52" tIns="34274" rIns="68552" bIns="34274" anchor="t" anchorCtr="0"/>
          <a:lstStyle>
            <a:lvl1pPr marL="609315" lvl="0" indent="-913992"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660" lvl="1" indent="-913992"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7984" lvl="2" indent="-913992"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318" lvl="3" indent="-913992"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632" lvl="4" indent="-913992"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5947" lvl="5" indent="-913992"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5280" lvl="6" indent="-913992"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4605" lvl="7" indent="-913992"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3950" lvl="8" indent="-913992"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52" tIns="34274" rIns="68552" bIns="34274" anchor="t" anchorCtr="0"/>
          <a:lstStyle>
            <a:lvl1pPr marL="609315" lvl="0" indent="-39775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660" lvl="1"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984" lvl="2"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318" lvl="3"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632" lvl="4"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947" lvl="5"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280" lvl="6"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605" lvl="7"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3950" lvl="8"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52" tIns="34274" rIns="68552" bIns="34274" anchor="t" anchorCtr="0"/>
          <a:lstStyle>
            <a:lvl1pPr marL="609315" lvl="0" indent="-913992"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660" lvl="1" indent="-913992"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7984" lvl="2" indent="-913992"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318" lvl="3" indent="-913992"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632" lvl="4" indent="-913992"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5947" lvl="5" indent="-913992"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5280" lvl="6" indent="-913992"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4605" lvl="7" indent="-913992"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3950" lvl="8" indent="-913992"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52" tIns="34274" rIns="68552"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52" tIns="34274" rIns="68552" bIns="34274" anchor="t" anchorCtr="0"/>
          <a:lstStyle>
            <a:lvl1pPr marL="609315" lvl="0" indent="-913992"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660" lvl="1" indent="-913992"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7984" lvl="2" indent="-913992"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318" lvl="3" indent="-913992"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6632" lvl="4" indent="-913992"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5947" lvl="5" indent="-913992"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5280" lvl="6" indent="-913992"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4605" lvl="7" indent="-913992"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3950" lvl="8" indent="-913992"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52" tIns="34274" rIns="68552" bIns="34274" anchor="t" anchorCtr="0"/>
          <a:lstStyle>
            <a:lvl1pPr marL="609315" lvl="0" indent="-39775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660" lvl="1"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984" lvl="2"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318" lvl="3"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632" lvl="4"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947" lvl="5"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280" lvl="6"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605" lvl="7"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3950" lvl="8"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52" tIns="34274" rIns="68552" bIns="34274" anchor="t" anchorCtr="0"/>
          <a:lstStyle>
            <a:lvl1pPr marL="609315" lvl="0" indent="-39775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660" lvl="1"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984" lvl="2"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318" lvl="3"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6632" lvl="4"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5947" lvl="5"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5280" lvl="6"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4605" lvl="7"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3950" lvl="8" indent="-39775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398" tIns="45698" rIns="91398" bIns="45698" anchor="ctr" anchorCtr="0">
            <a:noAutofit/>
          </a:bodyPr>
          <a:lstStyle/>
          <a:p>
            <a:pPr defTabSz="914014">
              <a:buSzPts val="1100"/>
            </a:pPr>
            <a:r>
              <a:rPr lang="es-CO" sz="800" dirty="0">
                <a:solidFill>
                  <a:srgbClr val="0066CD"/>
                </a:solidFill>
                <a:latin typeface="Work Sans Light"/>
                <a:ea typeface="Work Sans Light"/>
                <a:cs typeface="Work Sans Light"/>
                <a:sym typeface="Work Sans Light"/>
              </a:rPr>
              <a:t>Función Pública</a:t>
            </a:r>
          </a:p>
        </p:txBody>
      </p:sp>
    </p:spTree>
    <p:extLst>
      <p:ext uri="{BB962C8B-B14F-4D97-AF65-F5344CB8AC3E}">
        <p14:creationId xmlns:p14="http://schemas.microsoft.com/office/powerpoint/2010/main" val="41838930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11115328" y="72861"/>
            <a:ext cx="731600" cy="524800"/>
          </a:xfrm>
          <a:prstGeom prst="rect">
            <a:avLst/>
          </a:prstGeom>
          <a:noFill/>
          <a:ln>
            <a:noFill/>
          </a:ln>
        </p:spPr>
        <p:txBody>
          <a:bodyPr spcFirstLastPara="1" wrap="square" lIns="121854" tIns="121854" rIns="121854" bIns="121854" anchor="ctr" anchorCtr="0">
            <a:noAutofit/>
          </a:bodyPr>
          <a:lstStyle/>
          <a:p>
            <a:pPr algn="r" defTabSz="914014">
              <a:buSzPts val="700"/>
            </a:pPr>
            <a:fld id="{00000000-1234-1234-1234-123412341234}" type="slidenum">
              <a:rPr lang="es-CO" sz="900">
                <a:solidFill>
                  <a:srgbClr val="0054BC"/>
                </a:solidFill>
                <a:latin typeface="Work Sans"/>
                <a:ea typeface="Work Sans"/>
                <a:cs typeface="Work Sans"/>
                <a:sym typeface="Work Sans"/>
              </a:rPr>
              <a:pPr algn="r" defTabSz="914014">
                <a:buSzPts val="700"/>
              </a:pPr>
              <a:t>‹Nº›</a:t>
            </a:fld>
            <a:endParaRPr sz="900">
              <a:solidFill>
                <a:srgbClr val="0054BC"/>
              </a:solidFill>
              <a:latin typeface="Work Sans"/>
              <a:ea typeface="Work Sans"/>
              <a:cs typeface="Work Sans"/>
              <a:sym typeface="Work Sans"/>
            </a:endParaRPr>
          </a:p>
        </p:txBody>
      </p:sp>
      <p:sp>
        <p:nvSpPr>
          <p:cNvPr id="13" name="Google Shape;13;p2"/>
          <p:cNvSpPr txBox="1"/>
          <p:nvPr/>
        </p:nvSpPr>
        <p:spPr>
          <a:xfrm>
            <a:off x="11115328" y="-28739"/>
            <a:ext cx="731600" cy="524800"/>
          </a:xfrm>
          <a:prstGeom prst="rect">
            <a:avLst/>
          </a:prstGeom>
          <a:noFill/>
          <a:ln>
            <a:noFill/>
          </a:ln>
        </p:spPr>
        <p:txBody>
          <a:bodyPr spcFirstLastPara="1" wrap="square" lIns="121854" tIns="121854" rIns="121854" bIns="121854" anchor="ctr" anchorCtr="0">
            <a:noAutofit/>
          </a:bodyPr>
          <a:lstStyle/>
          <a:p>
            <a:pPr algn="r" defTabSz="914014">
              <a:buSzPts val="700"/>
            </a:pPr>
            <a:fld id="{00000000-1234-1234-1234-123412341234}" type="slidenum">
              <a:rPr lang="es-CO" sz="900">
                <a:solidFill>
                  <a:srgbClr val="FFFFFF"/>
                </a:solidFill>
                <a:latin typeface="Work Sans"/>
                <a:ea typeface="Work Sans"/>
                <a:cs typeface="Work Sans"/>
                <a:sym typeface="Work Sans"/>
              </a:rPr>
              <a:pPr algn="r" defTabSz="914014">
                <a:buSzPts val="700"/>
              </a:pPr>
              <a:t>‹Nº›</a:t>
            </a:fld>
            <a:endParaRPr sz="900">
              <a:solidFill>
                <a:srgbClr val="FFFFFF"/>
              </a:solidFill>
              <a:latin typeface="Work Sans"/>
              <a:ea typeface="Work Sans"/>
              <a:cs typeface="Work Sans"/>
              <a:sym typeface="Work Sans"/>
            </a:endParaRPr>
          </a:p>
        </p:txBody>
      </p:sp>
      <p:sp>
        <p:nvSpPr>
          <p:cNvPr id="14" name="Google Shape;14;p2"/>
          <p:cNvSpPr/>
          <p:nvPr/>
        </p:nvSpPr>
        <p:spPr>
          <a:xfrm>
            <a:off x="8643756" y="0"/>
            <a:ext cx="3554800" cy="6858000"/>
          </a:xfrm>
          <a:prstGeom prst="rect">
            <a:avLst/>
          </a:prstGeom>
          <a:solidFill>
            <a:schemeClr val="accent1"/>
          </a:solidFill>
          <a:ln>
            <a:noFill/>
          </a:ln>
        </p:spPr>
        <p:txBody>
          <a:bodyPr spcFirstLastPara="1" wrap="square" lIns="121854" tIns="60910" rIns="121854" bIns="60910" anchor="ctr" anchorCtr="0">
            <a:noAutofit/>
          </a:bodyPr>
          <a:lstStyle/>
          <a:p>
            <a:pPr algn="ctr" defTabSz="914014"/>
            <a:endParaRPr sz="2400">
              <a:solidFill>
                <a:srgbClr val="FFFFFF"/>
              </a:solidFill>
            </a:endParaRPr>
          </a:p>
        </p:txBody>
      </p:sp>
      <p:sp>
        <p:nvSpPr>
          <p:cNvPr id="15" name="Google Shape;15;p2"/>
          <p:cNvSpPr txBox="1"/>
          <p:nvPr/>
        </p:nvSpPr>
        <p:spPr>
          <a:xfrm>
            <a:off x="1464648" y="6474856"/>
            <a:ext cx="5723905" cy="454400"/>
          </a:xfrm>
          <a:prstGeom prst="rect">
            <a:avLst/>
          </a:prstGeom>
          <a:noFill/>
          <a:ln>
            <a:noFill/>
          </a:ln>
        </p:spPr>
        <p:txBody>
          <a:bodyPr spcFirstLastPara="1" wrap="square" lIns="121854" tIns="121854" rIns="121854" bIns="121854" anchor="t" anchorCtr="0">
            <a:noAutofit/>
          </a:bodyPr>
          <a:lstStyle/>
          <a:p>
            <a:pPr defTabSz="914014">
              <a:buSzPts val="600"/>
            </a:pPr>
            <a:r>
              <a:rPr lang="es-CO" sz="800">
                <a:solidFill>
                  <a:srgbClr val="FFFFFF"/>
                </a:solidFill>
                <a:latin typeface="Work Sans"/>
                <a:ea typeface="Work Sans"/>
                <a:cs typeface="Work Sans"/>
                <a:sym typeface="Work Sans"/>
              </a:rPr>
              <a:t>Esta presentación es propiedad intelectual controlada y producida por la Presidencia de la República.</a:t>
            </a:r>
            <a:endParaRPr sz="800">
              <a:solidFill>
                <a:srgbClr val="FFFFFF"/>
              </a:solidFill>
              <a:latin typeface="Work Sans"/>
              <a:ea typeface="Work Sans"/>
              <a:cs typeface="Work Sans"/>
              <a:sym typeface="Work Sans"/>
            </a:endParaRPr>
          </a:p>
        </p:txBody>
      </p:sp>
      <p:grpSp>
        <p:nvGrpSpPr>
          <p:cNvPr id="8" name="Grupo 7"/>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14"/>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4147054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854" tIns="121854" rIns="121854" bIns="121854" anchor="ctr" anchorCtr="0">
            <a:noAutofit/>
          </a:bodyPr>
          <a:lstStyle/>
          <a:p>
            <a:pPr algn="r" defTabSz="914014">
              <a:buSzPts val="700"/>
            </a:pPr>
            <a:fld id="{00000000-1234-1234-1234-123412341234}" type="slidenum">
              <a:rPr lang="es-CO" sz="900">
                <a:solidFill>
                  <a:srgbClr val="0054BC"/>
                </a:solidFill>
                <a:latin typeface="Work Sans"/>
                <a:ea typeface="Work Sans"/>
                <a:cs typeface="Work Sans"/>
                <a:sym typeface="Work Sans"/>
              </a:rPr>
              <a:pPr algn="r" defTabSz="914014">
                <a:buSzPts val="700"/>
              </a:pPr>
              <a:t>‹Nº›</a:t>
            </a:fld>
            <a:endParaRPr sz="90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854" tIns="121854" rIns="121854" bIns="121854" anchor="ctr" anchorCtr="0">
            <a:noAutofit/>
          </a:bodyPr>
          <a:lstStyle/>
          <a:p>
            <a:pPr algn="r" defTabSz="914014">
              <a:buSzPts val="700"/>
            </a:pPr>
            <a:fld id="{00000000-1234-1234-1234-123412341234}" type="slidenum">
              <a:rPr lang="es-CO" sz="900">
                <a:solidFill>
                  <a:srgbClr val="FFFFFF"/>
                </a:solidFill>
                <a:latin typeface="Work Sans"/>
                <a:ea typeface="Work Sans"/>
                <a:cs typeface="Work Sans"/>
                <a:sym typeface="Work Sans"/>
              </a:rPr>
              <a:pPr algn="r" defTabSz="914014">
                <a:buSzPts val="700"/>
              </a:pPr>
              <a:t>‹Nº›</a:t>
            </a:fld>
            <a:endParaRPr sz="90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54" tIns="60910" rIns="121854" bIns="60910" anchor="ctr" anchorCtr="0">
            <a:noAutofit/>
          </a:bodyPr>
          <a:lstStyle/>
          <a:p>
            <a:pPr algn="ctr" defTabSz="914014"/>
            <a:endParaRPr sz="2400">
              <a:solidFill>
                <a:srgbClr val="FFFFFF"/>
              </a:solidFil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854" tIns="121854" rIns="121854" bIns="121854" anchor="t" anchorCtr="0">
            <a:noAutofit/>
          </a:bodyPr>
          <a:lstStyle/>
          <a:p>
            <a:pPr defTabSz="914014">
              <a:buSzPts val="600"/>
            </a:pPr>
            <a:r>
              <a:rPr lang="es-CO" sz="800" dirty="0">
                <a:solidFill>
                  <a:srgbClr val="FFFFFF"/>
                </a:solidFill>
                <a:latin typeface="Work Sans"/>
                <a:ea typeface="Work Sans"/>
                <a:cs typeface="Work Sans"/>
                <a:sym typeface="Work Sans"/>
              </a:rPr>
              <a:t>Esta presentación es propiedad intelectual controlada y producida por la Función Pública.</a:t>
            </a:r>
            <a:endParaRPr sz="800" dirty="0">
              <a:solidFill>
                <a:srgbClr val="FFFFFF"/>
              </a:solidFill>
              <a:latin typeface="Work Sans"/>
              <a:ea typeface="Work Sans"/>
              <a:cs typeface="Work Sans"/>
              <a:sym typeface="Work Sans"/>
            </a:endParaRPr>
          </a:p>
        </p:txBody>
      </p:sp>
      <p:grpSp>
        <p:nvGrpSpPr>
          <p:cNvPr id="7" name="Grupo 6"/>
          <p:cNvGrpSpPr/>
          <p:nvPr userDrawn="1"/>
        </p:nvGrpSpPr>
        <p:grpSpPr>
          <a:xfrm>
            <a:off x="4456827"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14"/>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3001942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7"/>
          </a:xfrm>
          <a:prstGeom prst="rect">
            <a:avLst/>
          </a:prstGeom>
          <a:noFill/>
          <a:ln>
            <a:noFill/>
          </a:ln>
        </p:spPr>
        <p:txBody>
          <a:bodyPr spcFirstLastPara="1" wrap="square" lIns="68552" tIns="34274" rIns="68552" bIns="34274"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3"/>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398" tIns="45698" rIns="91398" bIns="45698" anchor="ctr" anchorCtr="0">
            <a:noAutofit/>
          </a:bodyPr>
          <a:lstStyle/>
          <a:p>
            <a:pPr defTabSz="914014">
              <a:buSzPts val="1100"/>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7"/>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40"/>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23"/>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8660" lvl="1" indent="-423141" algn="l">
              <a:lnSpc>
                <a:spcPct val="90000"/>
              </a:lnSpc>
              <a:spcBef>
                <a:spcPts val="533"/>
              </a:spcBef>
              <a:spcAft>
                <a:spcPts val="0"/>
              </a:spcAft>
              <a:buClr>
                <a:srgbClr val="0054BC"/>
              </a:buClr>
              <a:buSzPts val="1400"/>
              <a:buChar char="•"/>
              <a:defRPr>
                <a:solidFill>
                  <a:srgbClr val="0054BC"/>
                </a:solidFill>
              </a:defRPr>
            </a:lvl2pPr>
            <a:lvl3pPr marL="1827984" lvl="2" indent="-423141" algn="l">
              <a:lnSpc>
                <a:spcPct val="90000"/>
              </a:lnSpc>
              <a:spcBef>
                <a:spcPts val="533"/>
              </a:spcBef>
              <a:spcAft>
                <a:spcPts val="0"/>
              </a:spcAft>
              <a:buClr>
                <a:srgbClr val="0054BC"/>
              </a:buClr>
              <a:buSzPts val="1400"/>
              <a:buChar char="•"/>
              <a:defRPr>
                <a:solidFill>
                  <a:srgbClr val="0054BC"/>
                </a:solidFill>
              </a:defRPr>
            </a:lvl3pPr>
            <a:lvl4pPr marL="2437318" lvl="3" indent="-423141" algn="l">
              <a:lnSpc>
                <a:spcPct val="90000"/>
              </a:lnSpc>
              <a:spcBef>
                <a:spcPts val="533"/>
              </a:spcBef>
              <a:spcAft>
                <a:spcPts val="0"/>
              </a:spcAft>
              <a:buClr>
                <a:srgbClr val="0054BC"/>
              </a:buClr>
              <a:buSzPts val="1400"/>
              <a:buChar char="•"/>
              <a:defRPr>
                <a:solidFill>
                  <a:srgbClr val="0054BC"/>
                </a:solidFill>
              </a:defRPr>
            </a:lvl4pPr>
            <a:lvl5pPr marL="3046632" lvl="4" indent="-423141" algn="l">
              <a:lnSpc>
                <a:spcPct val="90000"/>
              </a:lnSpc>
              <a:spcBef>
                <a:spcPts val="533"/>
              </a:spcBef>
              <a:spcAft>
                <a:spcPts val="0"/>
              </a:spcAft>
              <a:buClr>
                <a:srgbClr val="0054BC"/>
              </a:buClr>
              <a:buSzPts val="1400"/>
              <a:buChar char="•"/>
              <a:defRPr>
                <a:solidFill>
                  <a:srgbClr val="0054BC"/>
                </a:solidFill>
              </a:defRPr>
            </a:lvl5pPr>
            <a:lvl6pPr marL="3655947" lvl="5" indent="-423141" algn="l">
              <a:lnSpc>
                <a:spcPct val="90000"/>
              </a:lnSpc>
              <a:spcBef>
                <a:spcPts val="533"/>
              </a:spcBef>
              <a:spcAft>
                <a:spcPts val="0"/>
              </a:spcAft>
              <a:buClr>
                <a:srgbClr val="0054BC"/>
              </a:buClr>
              <a:buSzPts val="1400"/>
              <a:buChar char="•"/>
              <a:defRPr>
                <a:solidFill>
                  <a:srgbClr val="0054BC"/>
                </a:solidFill>
              </a:defRPr>
            </a:lvl6pPr>
            <a:lvl7pPr marL="4265280" lvl="6" indent="-423141" algn="l">
              <a:lnSpc>
                <a:spcPct val="90000"/>
              </a:lnSpc>
              <a:spcBef>
                <a:spcPts val="533"/>
              </a:spcBef>
              <a:spcAft>
                <a:spcPts val="0"/>
              </a:spcAft>
              <a:buClr>
                <a:srgbClr val="0054BC"/>
              </a:buClr>
              <a:buSzPts val="1400"/>
              <a:buChar char="•"/>
              <a:defRPr>
                <a:solidFill>
                  <a:srgbClr val="0054BC"/>
                </a:solidFill>
              </a:defRPr>
            </a:lvl7pPr>
            <a:lvl8pPr marL="4874605" lvl="7" indent="-423141" algn="l">
              <a:lnSpc>
                <a:spcPct val="90000"/>
              </a:lnSpc>
              <a:spcBef>
                <a:spcPts val="533"/>
              </a:spcBef>
              <a:spcAft>
                <a:spcPts val="0"/>
              </a:spcAft>
              <a:buClr>
                <a:srgbClr val="0054BC"/>
              </a:buClr>
              <a:buSzPts val="1400"/>
              <a:buChar char="•"/>
              <a:defRPr>
                <a:solidFill>
                  <a:srgbClr val="0054BC"/>
                </a:solidFill>
              </a:defRPr>
            </a:lvl8pPr>
            <a:lvl9pPr marL="5483950" lvl="8" indent="-423141"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3"/>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160"/>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552" tIns="34274" rIns="68552" bIns="34274" anchor="t" anchorCtr="0"/>
          <a:lstStyle>
            <a:lvl1pPr marL="609315" lvl="0" indent="-304656" algn="l">
              <a:lnSpc>
                <a:spcPct val="90000"/>
              </a:lnSpc>
              <a:spcBef>
                <a:spcPts val="1067"/>
              </a:spcBef>
              <a:spcAft>
                <a:spcPts val="0"/>
              </a:spcAft>
              <a:buClr>
                <a:srgbClr val="0054BC"/>
              </a:buClr>
              <a:buSzPts val="1000"/>
              <a:buNone/>
              <a:defRPr sz="1300">
                <a:solidFill>
                  <a:srgbClr val="0054BC"/>
                </a:solidFill>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552" tIns="34274" rIns="68552" bIns="34274" anchor="t" anchorCtr="0"/>
          <a:lstStyle>
            <a:lvl1pPr marL="609315" lvl="0" indent="-304656"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660" lvl="1" indent="-389298" algn="l">
              <a:lnSpc>
                <a:spcPct val="90000"/>
              </a:lnSpc>
              <a:spcBef>
                <a:spcPts val="533"/>
              </a:spcBef>
              <a:spcAft>
                <a:spcPts val="0"/>
              </a:spcAft>
              <a:buClr>
                <a:srgbClr val="0054BC"/>
              </a:buClr>
              <a:buSzPts val="1000"/>
              <a:buChar char="•"/>
              <a:defRPr sz="1300">
                <a:solidFill>
                  <a:srgbClr val="0054BC"/>
                </a:solidFill>
              </a:defRPr>
            </a:lvl2pPr>
            <a:lvl3pPr marL="1827984" lvl="2" indent="-389298" algn="l">
              <a:lnSpc>
                <a:spcPct val="90000"/>
              </a:lnSpc>
              <a:spcBef>
                <a:spcPts val="533"/>
              </a:spcBef>
              <a:spcAft>
                <a:spcPts val="0"/>
              </a:spcAft>
              <a:buClr>
                <a:srgbClr val="0054BC"/>
              </a:buClr>
              <a:buSzPts val="1000"/>
              <a:buChar char="•"/>
              <a:defRPr sz="1300">
                <a:solidFill>
                  <a:srgbClr val="0054BC"/>
                </a:solidFill>
              </a:defRPr>
            </a:lvl3pPr>
            <a:lvl4pPr marL="2437318" lvl="3" indent="-389298" algn="l">
              <a:lnSpc>
                <a:spcPct val="90000"/>
              </a:lnSpc>
              <a:spcBef>
                <a:spcPts val="533"/>
              </a:spcBef>
              <a:spcAft>
                <a:spcPts val="0"/>
              </a:spcAft>
              <a:buClr>
                <a:srgbClr val="0054BC"/>
              </a:buClr>
              <a:buSzPts val="1000"/>
              <a:buChar char="•"/>
              <a:defRPr sz="1300">
                <a:solidFill>
                  <a:srgbClr val="0054BC"/>
                </a:solidFill>
              </a:defRPr>
            </a:lvl4pPr>
            <a:lvl5pPr marL="3046632" lvl="4" indent="-389298" algn="l">
              <a:lnSpc>
                <a:spcPct val="90000"/>
              </a:lnSpc>
              <a:spcBef>
                <a:spcPts val="533"/>
              </a:spcBef>
              <a:spcAft>
                <a:spcPts val="0"/>
              </a:spcAft>
              <a:buClr>
                <a:srgbClr val="0054BC"/>
              </a:buClr>
              <a:buSzPts val="1000"/>
              <a:buChar char="•"/>
              <a:defRPr sz="1300">
                <a:solidFill>
                  <a:srgbClr val="0054BC"/>
                </a:solidFill>
              </a:defRPr>
            </a:lvl5pPr>
            <a:lvl6pPr marL="3655947" lvl="5" indent="-389298" algn="l">
              <a:lnSpc>
                <a:spcPct val="90000"/>
              </a:lnSpc>
              <a:spcBef>
                <a:spcPts val="533"/>
              </a:spcBef>
              <a:spcAft>
                <a:spcPts val="0"/>
              </a:spcAft>
              <a:buClr>
                <a:srgbClr val="0054BC"/>
              </a:buClr>
              <a:buSzPts val="1000"/>
              <a:buChar char="•"/>
              <a:defRPr sz="1300">
                <a:solidFill>
                  <a:srgbClr val="0054BC"/>
                </a:solidFill>
              </a:defRPr>
            </a:lvl6pPr>
            <a:lvl7pPr marL="4265280" lvl="6" indent="-389298" algn="l">
              <a:lnSpc>
                <a:spcPct val="90000"/>
              </a:lnSpc>
              <a:spcBef>
                <a:spcPts val="533"/>
              </a:spcBef>
              <a:spcAft>
                <a:spcPts val="0"/>
              </a:spcAft>
              <a:buClr>
                <a:srgbClr val="0054BC"/>
              </a:buClr>
              <a:buSzPts val="1000"/>
              <a:buChar char="•"/>
              <a:defRPr sz="1300">
                <a:solidFill>
                  <a:srgbClr val="0054BC"/>
                </a:solidFill>
              </a:defRPr>
            </a:lvl7pPr>
            <a:lvl8pPr marL="4874605" lvl="7" indent="-389298" algn="l">
              <a:lnSpc>
                <a:spcPct val="90000"/>
              </a:lnSpc>
              <a:spcBef>
                <a:spcPts val="533"/>
              </a:spcBef>
              <a:spcAft>
                <a:spcPts val="0"/>
              </a:spcAft>
              <a:buClr>
                <a:srgbClr val="0054BC"/>
              </a:buClr>
              <a:buSzPts val="1000"/>
              <a:buChar char="•"/>
              <a:defRPr sz="1300">
                <a:solidFill>
                  <a:srgbClr val="0054BC"/>
                </a:solidFill>
              </a:defRPr>
            </a:lvl8pPr>
            <a:lvl9pPr marL="5483950" lvl="8" indent="-389298" algn="l">
              <a:lnSpc>
                <a:spcPct val="90000"/>
              </a:lnSpc>
              <a:spcBef>
                <a:spcPts val="533"/>
              </a:spcBef>
              <a:spcAft>
                <a:spcPts val="0"/>
              </a:spcAft>
              <a:buClr>
                <a:srgbClr val="0054BC"/>
              </a:buClr>
              <a:buSzPts val="1000"/>
              <a:buChar char="•"/>
              <a:defRPr sz="1300">
                <a:solidFill>
                  <a:srgbClr val="0054BC"/>
                </a:solidFill>
              </a:defRPr>
            </a:lvl9pPr>
          </a:lstStyle>
          <a:p>
            <a:endParaRPr/>
          </a:p>
        </p:txBody>
      </p:sp>
    </p:spTree>
    <p:extLst>
      <p:ext uri="{BB962C8B-B14F-4D97-AF65-F5344CB8AC3E}">
        <p14:creationId xmlns:p14="http://schemas.microsoft.com/office/powerpoint/2010/main" val="282760210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862" tIns="121862" rIns="121862" bIns="121862" anchor="ctr" anchorCtr="0">
            <a:noAutofit/>
          </a:bodyPr>
          <a:lstStyle/>
          <a:p>
            <a:pPr algn="r">
              <a:buSzPts val="700"/>
            </a:pPr>
            <a:fld id="{00000000-1234-1234-1234-123412341234}" type="slidenum">
              <a:rPr lang="es-CO" sz="900">
                <a:solidFill>
                  <a:srgbClr val="0054BC"/>
                </a:solidFill>
                <a:latin typeface="Work Sans"/>
                <a:ea typeface="Work Sans"/>
                <a:cs typeface="Work Sans"/>
                <a:sym typeface="Work Sans"/>
              </a:rPr>
              <a:pPr algn="r">
                <a:buSzPts val="700"/>
              </a:pPr>
              <a:t>‹Nº›</a:t>
            </a:fld>
            <a:endParaRPr sz="90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862" tIns="121862" rIns="121862" bIns="121862" anchor="ctr" anchorCtr="0">
            <a:noAutofit/>
          </a:bodyPr>
          <a:lstStyle/>
          <a:p>
            <a:pPr algn="r">
              <a:buSzPts val="700"/>
            </a:pPr>
            <a:fld id="{00000000-1234-1234-1234-123412341234}" type="slidenum">
              <a:rPr lang="es-CO" sz="900">
                <a:solidFill>
                  <a:srgbClr val="FFFFFF"/>
                </a:solidFill>
                <a:latin typeface="Work Sans"/>
                <a:ea typeface="Work Sans"/>
                <a:cs typeface="Work Sans"/>
                <a:sym typeface="Work Sans"/>
              </a:rPr>
              <a:pPr algn="r">
                <a:buSzPts val="700"/>
              </a:pPr>
              <a:t>‹Nº›</a:t>
            </a:fld>
            <a:endParaRPr sz="90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62" tIns="60914" rIns="121862" bIns="60914" anchor="ctr" anchorCtr="0">
            <a:noAutofit/>
          </a:bodyPr>
          <a:lstStyle/>
          <a:p>
            <a:pPr algn="ctr"/>
            <a:endParaRPr sz="2400">
              <a:solidFill>
                <a:srgbClr val="FFFFFF"/>
              </a:solidFill>
            </a:endParaRPr>
          </a:p>
        </p:txBody>
      </p:sp>
      <p:sp>
        <p:nvSpPr>
          <p:cNvPr id="21" name="Google Shape;21;p3"/>
          <p:cNvSpPr txBox="1"/>
          <p:nvPr/>
        </p:nvSpPr>
        <p:spPr>
          <a:xfrm>
            <a:off x="1464624" y="6474856"/>
            <a:ext cx="5724000" cy="454400"/>
          </a:xfrm>
          <a:prstGeom prst="rect">
            <a:avLst/>
          </a:prstGeom>
          <a:noFill/>
          <a:ln>
            <a:noFill/>
          </a:ln>
        </p:spPr>
        <p:txBody>
          <a:bodyPr spcFirstLastPara="1" wrap="square" lIns="121862" tIns="121862" rIns="121862" bIns="121862" anchor="t" anchorCtr="0">
            <a:noAutofit/>
          </a:bodyPr>
          <a:lstStyle/>
          <a:p>
            <a:pPr>
              <a:buSzPts val="600"/>
            </a:pPr>
            <a:r>
              <a:rPr lang="es-CO" sz="800" dirty="0">
                <a:solidFill>
                  <a:srgbClr val="FFFFFF"/>
                </a:solidFill>
                <a:latin typeface="Work Sans"/>
                <a:ea typeface="Work Sans"/>
                <a:cs typeface="Work Sans"/>
                <a:sym typeface="Work Sans"/>
              </a:rPr>
              <a:t>Esta presentación es propiedad intelectual controlada y producida por la Función Pública.</a:t>
            </a:r>
            <a:endParaRPr sz="800" dirty="0">
              <a:solidFill>
                <a:srgbClr val="FFFFFF"/>
              </a:solidFill>
              <a:latin typeface="Work Sans"/>
              <a:ea typeface="Work Sans"/>
              <a:cs typeface="Work Sans"/>
              <a:sym typeface="Work Sans"/>
            </a:endParaRPr>
          </a:p>
        </p:txBody>
      </p:sp>
      <p:grpSp>
        <p:nvGrpSpPr>
          <p:cNvPr id="7" name="Grupo 6"/>
          <p:cNvGrpSpPr/>
          <p:nvPr userDrawn="1"/>
        </p:nvGrpSpPr>
        <p:grpSpPr>
          <a:xfrm>
            <a:off x="4456826" y="0"/>
            <a:ext cx="7735193" cy="68580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1228563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4"/>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1" y="3602037"/>
            <a:ext cx="9144000" cy="1655763"/>
          </a:xfrm>
        </p:spPr>
        <p:txBody>
          <a:bodyPr/>
          <a:lstStyle>
            <a:lvl1pPr marL="0" indent="0" algn="ctr">
              <a:buNone/>
              <a:defRPr sz="2400"/>
            </a:lvl1pPr>
            <a:lvl2pPr marL="457159" indent="0" algn="ctr">
              <a:buNone/>
              <a:defRPr sz="2000"/>
            </a:lvl2pPr>
            <a:lvl3pPr marL="914318" indent="0" algn="ctr">
              <a:buNone/>
              <a:defRPr sz="1900"/>
            </a:lvl3pPr>
            <a:lvl4pPr marL="1371478" indent="0" algn="ctr">
              <a:buNone/>
              <a:defRPr sz="1600"/>
            </a:lvl4pPr>
            <a:lvl5pPr marL="1828637" indent="0" algn="ctr">
              <a:buNone/>
              <a:defRPr sz="1600"/>
            </a:lvl5pPr>
            <a:lvl6pPr marL="2285798" indent="0" algn="ctr">
              <a:buNone/>
              <a:defRPr sz="1600"/>
            </a:lvl6pPr>
            <a:lvl7pPr marL="2742954" indent="0" algn="ctr">
              <a:buNone/>
              <a:defRPr sz="1600"/>
            </a:lvl7pPr>
            <a:lvl8pPr marL="3200113" indent="0" algn="ctr">
              <a:buNone/>
              <a:defRPr sz="1600"/>
            </a:lvl8pPr>
            <a:lvl9pPr marL="3657271"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buClrTx/>
              <a:buSzTx/>
              <a:defRPr/>
            </a:pPr>
            <a:fld id="{E8CB67FC-6B98-4D98-9605-877107F2AD1D}" type="datetimeFigureOut">
              <a:rPr lang="es-CO" smtClean="0">
                <a:solidFill>
                  <a:prstClr val="black">
                    <a:tint val="75000"/>
                  </a:prstClr>
                </a:solidFill>
                <a:latin typeface="Calibri"/>
                <a:ea typeface="+mn-ea"/>
                <a:cs typeface="+mn-cs"/>
              </a:rPr>
              <a:pPr>
                <a:buClrTx/>
                <a:buSzTx/>
                <a:defRPr/>
              </a:pPr>
              <a:t>30/09/2021</a:t>
            </a:fld>
            <a:endParaRPr lang="es-CO">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buClrTx/>
              <a:buSzTx/>
              <a:defRPr/>
            </a:pPr>
            <a:endParaRPr lang="es-CO">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buClrTx/>
              <a:buSzTx/>
              <a:defRPr/>
            </a:pPr>
            <a:fld id="{307FDCAA-485C-45BD-B19E-658D5A4523AE}" type="slidenum">
              <a:rPr lang="es-CO" smtClean="0">
                <a:solidFill>
                  <a:prstClr val="black">
                    <a:tint val="75000"/>
                  </a:prstClr>
                </a:solidFill>
                <a:latin typeface="Calibri"/>
                <a:ea typeface="+mn-ea"/>
                <a:cs typeface="+mn-cs"/>
              </a:rPr>
              <a:pPr>
                <a:buClrTx/>
                <a:buSzTx/>
                <a:defRPr/>
              </a:pPr>
              <a:t>‹Nº›</a:t>
            </a:fld>
            <a:endParaRPr lang="es-CO">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47313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2AE4E6B8-64F1-4A92-BEF8-F19AB39BAD74}" type="datetimeFigureOut">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22995106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AE4E6B8-64F1-4A92-BEF8-F19AB39BAD74}" type="datetimeFigureOut">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21619872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AE4E6B8-64F1-4A92-BEF8-F19AB39BAD74}" type="datetimeFigureOut">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11263533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2AE4E6B8-64F1-4A92-BEF8-F19AB39BAD74}" type="datetimeFigureOut">
              <a:rPr lang="en-US" smtClean="0"/>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1547899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2AE4E6B8-64F1-4A92-BEF8-F19AB39BAD74}" type="datetimeFigureOut">
              <a:rPr lang="en-US" smtClean="0"/>
              <a:t>9/30/2021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2888607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2AE4E6B8-64F1-4A92-BEF8-F19AB39BAD74}" type="datetimeFigureOut">
              <a:rPr lang="en-US" smtClean="0"/>
              <a:t>9/30/2021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35740646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E4E6B8-64F1-4A92-BEF8-F19AB39BAD74}" type="datetimeFigureOut">
              <a:rPr lang="en-US" smtClean="0"/>
              <a:t>9/30/2021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9902067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AE4E6B8-64F1-4A92-BEF8-F19AB39BAD74}" type="datetimeFigureOut">
              <a:rPr lang="en-US" smtClean="0"/>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39107556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AE4E6B8-64F1-4A92-BEF8-F19AB39BAD74}" type="datetimeFigureOut">
              <a:rPr lang="en-US" smtClean="0"/>
              <a:t>9/30/2021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223216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p:cSld name="1_Título y texto">
    <p:bg>
      <p:bgRef idx="1001">
        <a:schemeClr val="bg1"/>
      </p:bgRef>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60" y="2310700"/>
            <a:ext cx="4353173" cy="853597"/>
          </a:xfrm>
          <a:prstGeom prst="rect">
            <a:avLst/>
          </a:prstGeom>
          <a:noFill/>
          <a:ln>
            <a:noFill/>
          </a:ln>
        </p:spPr>
        <p:txBody>
          <a:bodyPr spcFirstLastPara="1" wrap="square" lIns="68556" tIns="34274" rIns="68556" bIns="34274"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4002323"/>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49" name="Google Shape;49;p8"/>
          <p:cNvSpPr txBox="1"/>
          <p:nvPr/>
        </p:nvSpPr>
        <p:spPr>
          <a:xfrm>
            <a:off x="489959" y="131709"/>
            <a:ext cx="2472400" cy="241200"/>
          </a:xfrm>
          <a:prstGeom prst="rect">
            <a:avLst/>
          </a:prstGeom>
          <a:noFill/>
          <a:ln>
            <a:noFill/>
          </a:ln>
        </p:spPr>
        <p:txBody>
          <a:bodyPr spcFirstLastPara="1" wrap="square" lIns="91404" tIns="45698" rIns="91404" bIns="45698" anchor="ctr" anchorCtr="0">
            <a:noAutofit/>
          </a:bodyPr>
          <a:lstStyle/>
          <a:p>
            <a:pPr>
              <a:buSzPts val="1100"/>
            </a:pPr>
            <a:r>
              <a:rPr lang="es-CO" sz="800" dirty="0">
                <a:solidFill>
                  <a:srgbClr val="0066CD"/>
                </a:solidFill>
                <a:latin typeface="Work Sans Light"/>
                <a:ea typeface="Work Sans Light"/>
                <a:cs typeface="Work Sans Light"/>
                <a:sym typeface="Work Sans Light"/>
              </a:rPr>
              <a:t>Función Pública</a:t>
            </a:r>
            <a:endParaRPr sz="800"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5024381" y="3404467"/>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2" name="Google Shape;52;p8"/>
          <p:cNvSpPr txBox="1">
            <a:spLocks noGrp="1"/>
          </p:cNvSpPr>
          <p:nvPr>
            <p:ph type="body" idx="3"/>
          </p:nvPr>
        </p:nvSpPr>
        <p:spPr>
          <a:xfrm>
            <a:off x="5024967" y="4587704"/>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3" name="Google Shape;53;p8"/>
          <p:cNvSpPr txBox="1">
            <a:spLocks noGrp="1"/>
          </p:cNvSpPr>
          <p:nvPr>
            <p:ph type="body" idx="4"/>
          </p:nvPr>
        </p:nvSpPr>
        <p:spPr>
          <a:xfrm>
            <a:off x="5024967" y="5229340"/>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4" name="Google Shape;54;p8"/>
          <p:cNvSpPr txBox="1">
            <a:spLocks noGrp="1"/>
          </p:cNvSpPr>
          <p:nvPr>
            <p:ph type="body" idx="5"/>
          </p:nvPr>
        </p:nvSpPr>
        <p:spPr>
          <a:xfrm>
            <a:off x="4164164" y="3493373"/>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5" name="Google Shape;55;p8"/>
          <p:cNvSpPr txBox="1">
            <a:spLocks noGrp="1"/>
          </p:cNvSpPr>
          <p:nvPr>
            <p:ph type="body" idx="6"/>
          </p:nvPr>
        </p:nvSpPr>
        <p:spPr>
          <a:xfrm>
            <a:off x="8488501" y="4002323"/>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6" name="Google Shape;56;p8"/>
          <p:cNvSpPr txBox="1">
            <a:spLocks noGrp="1"/>
          </p:cNvSpPr>
          <p:nvPr>
            <p:ph type="body" idx="7"/>
          </p:nvPr>
        </p:nvSpPr>
        <p:spPr>
          <a:xfrm>
            <a:off x="4164163" y="4119593"/>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7" name="Google Shape;57;p8"/>
          <p:cNvSpPr txBox="1">
            <a:spLocks noGrp="1"/>
          </p:cNvSpPr>
          <p:nvPr>
            <p:ph type="body" idx="8"/>
          </p:nvPr>
        </p:nvSpPr>
        <p:spPr>
          <a:xfrm>
            <a:off x="4165132" y="4700027"/>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58" name="Google Shape;58;p8"/>
          <p:cNvSpPr txBox="1">
            <a:spLocks noGrp="1"/>
          </p:cNvSpPr>
          <p:nvPr>
            <p:ph type="body" idx="9"/>
          </p:nvPr>
        </p:nvSpPr>
        <p:spPr>
          <a:xfrm>
            <a:off x="4165132" y="5343288"/>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400"/>
              <a:buNone/>
              <a:defRPr sz="1300" b="1">
                <a:solidFill>
                  <a:srgbClr val="0054BC"/>
                </a:solidFill>
                <a:latin typeface="Work Sans"/>
                <a:ea typeface="Work Sans"/>
                <a:cs typeface="Work Sans"/>
                <a:sym typeface="Work Sans"/>
              </a:defRPr>
            </a:lvl1pPr>
            <a:lvl2pPr marL="1218750" lvl="1" indent="-423173" algn="l">
              <a:lnSpc>
                <a:spcPct val="90000"/>
              </a:lnSpc>
              <a:spcBef>
                <a:spcPts val="533"/>
              </a:spcBef>
              <a:spcAft>
                <a:spcPts val="0"/>
              </a:spcAft>
              <a:buClr>
                <a:srgbClr val="0054BC"/>
              </a:buClr>
              <a:buSzPts val="1400"/>
              <a:buChar char="•"/>
              <a:defRPr>
                <a:solidFill>
                  <a:srgbClr val="0054BC"/>
                </a:solidFill>
              </a:defRPr>
            </a:lvl2pPr>
            <a:lvl3pPr marL="1828120" lvl="2" indent="-423173" algn="l">
              <a:lnSpc>
                <a:spcPct val="90000"/>
              </a:lnSpc>
              <a:spcBef>
                <a:spcPts val="533"/>
              </a:spcBef>
              <a:spcAft>
                <a:spcPts val="0"/>
              </a:spcAft>
              <a:buClr>
                <a:srgbClr val="0054BC"/>
              </a:buClr>
              <a:buSzPts val="1400"/>
              <a:buChar char="•"/>
              <a:defRPr>
                <a:solidFill>
                  <a:srgbClr val="0054BC"/>
                </a:solidFill>
              </a:defRPr>
            </a:lvl3pPr>
            <a:lvl4pPr marL="2437498" lvl="3" indent="-423173" algn="l">
              <a:lnSpc>
                <a:spcPct val="90000"/>
              </a:lnSpc>
              <a:spcBef>
                <a:spcPts val="533"/>
              </a:spcBef>
              <a:spcAft>
                <a:spcPts val="0"/>
              </a:spcAft>
              <a:buClr>
                <a:srgbClr val="0054BC"/>
              </a:buClr>
              <a:buSzPts val="1400"/>
              <a:buChar char="•"/>
              <a:defRPr>
                <a:solidFill>
                  <a:srgbClr val="0054BC"/>
                </a:solidFill>
              </a:defRPr>
            </a:lvl4pPr>
            <a:lvl5pPr marL="3046860" lvl="4" indent="-423173" algn="l">
              <a:lnSpc>
                <a:spcPct val="90000"/>
              </a:lnSpc>
              <a:spcBef>
                <a:spcPts val="533"/>
              </a:spcBef>
              <a:spcAft>
                <a:spcPts val="0"/>
              </a:spcAft>
              <a:buClr>
                <a:srgbClr val="0054BC"/>
              </a:buClr>
              <a:buSzPts val="1400"/>
              <a:buChar char="•"/>
              <a:defRPr>
                <a:solidFill>
                  <a:srgbClr val="0054BC"/>
                </a:solidFill>
              </a:defRPr>
            </a:lvl5pPr>
            <a:lvl6pPr marL="3656223" lvl="5" indent="-423173" algn="l">
              <a:lnSpc>
                <a:spcPct val="90000"/>
              </a:lnSpc>
              <a:spcBef>
                <a:spcPts val="533"/>
              </a:spcBef>
              <a:spcAft>
                <a:spcPts val="0"/>
              </a:spcAft>
              <a:buClr>
                <a:srgbClr val="0054BC"/>
              </a:buClr>
              <a:buSzPts val="1400"/>
              <a:buChar char="•"/>
              <a:defRPr>
                <a:solidFill>
                  <a:srgbClr val="0054BC"/>
                </a:solidFill>
              </a:defRPr>
            </a:lvl6pPr>
            <a:lvl7pPr marL="4265600" lvl="6" indent="-423173" algn="l">
              <a:lnSpc>
                <a:spcPct val="90000"/>
              </a:lnSpc>
              <a:spcBef>
                <a:spcPts val="533"/>
              </a:spcBef>
              <a:spcAft>
                <a:spcPts val="0"/>
              </a:spcAft>
              <a:buClr>
                <a:srgbClr val="0054BC"/>
              </a:buClr>
              <a:buSzPts val="1400"/>
              <a:buChar char="•"/>
              <a:defRPr>
                <a:solidFill>
                  <a:srgbClr val="0054BC"/>
                </a:solidFill>
              </a:defRPr>
            </a:lvl7pPr>
            <a:lvl8pPr marL="4874971" lvl="7" indent="-423173" algn="l">
              <a:lnSpc>
                <a:spcPct val="90000"/>
              </a:lnSpc>
              <a:spcBef>
                <a:spcPts val="533"/>
              </a:spcBef>
              <a:spcAft>
                <a:spcPts val="0"/>
              </a:spcAft>
              <a:buClr>
                <a:srgbClr val="0054BC"/>
              </a:buClr>
              <a:buSzPts val="1400"/>
              <a:buChar char="•"/>
              <a:defRPr>
                <a:solidFill>
                  <a:srgbClr val="0054BC"/>
                </a:solidFill>
              </a:defRPr>
            </a:lvl8pPr>
            <a:lvl9pPr marL="5484358" lvl="8" indent="-42317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3410923"/>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0" name="Google Shape;60;p8"/>
          <p:cNvSpPr txBox="1">
            <a:spLocks noGrp="1"/>
          </p:cNvSpPr>
          <p:nvPr>
            <p:ph type="body" idx="14"/>
          </p:nvPr>
        </p:nvSpPr>
        <p:spPr>
          <a:xfrm>
            <a:off x="8488501" y="4594160"/>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1" name="Google Shape;61;p8"/>
          <p:cNvSpPr txBox="1">
            <a:spLocks noGrp="1"/>
          </p:cNvSpPr>
          <p:nvPr>
            <p:ph type="body" idx="15"/>
          </p:nvPr>
        </p:nvSpPr>
        <p:spPr>
          <a:xfrm>
            <a:off x="8487319" y="5235796"/>
            <a:ext cx="2511200" cy="591600"/>
          </a:xfrm>
          <a:prstGeom prst="rect">
            <a:avLst/>
          </a:prstGeom>
          <a:noFill/>
          <a:ln>
            <a:noFill/>
          </a:ln>
        </p:spPr>
        <p:txBody>
          <a:bodyPr spcFirstLastPara="1" wrap="square" lIns="68556" tIns="34274" rIns="68556" bIns="34274" anchor="t" anchorCtr="0"/>
          <a:lstStyle>
            <a:lvl1pPr marL="609363" lvl="0" indent="-304680" algn="l">
              <a:lnSpc>
                <a:spcPct val="90000"/>
              </a:lnSpc>
              <a:spcBef>
                <a:spcPts val="1067"/>
              </a:spcBef>
              <a:spcAft>
                <a:spcPts val="0"/>
              </a:spcAft>
              <a:buClr>
                <a:srgbClr val="0054BC"/>
              </a:buClr>
              <a:buSzPts val="1000"/>
              <a:buNone/>
              <a:defRPr sz="1300">
                <a:solidFill>
                  <a:srgbClr val="0054BC"/>
                </a:solidFill>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2" name="Google Shape;62;p8"/>
          <p:cNvSpPr txBox="1">
            <a:spLocks noGrp="1"/>
          </p:cNvSpPr>
          <p:nvPr>
            <p:ph type="body" idx="16"/>
          </p:nvPr>
        </p:nvSpPr>
        <p:spPr>
          <a:xfrm>
            <a:off x="7627699" y="3499829"/>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3" name="Google Shape;63;p8"/>
          <p:cNvSpPr txBox="1">
            <a:spLocks noGrp="1"/>
          </p:cNvSpPr>
          <p:nvPr>
            <p:ph type="body" idx="17"/>
          </p:nvPr>
        </p:nvSpPr>
        <p:spPr>
          <a:xfrm>
            <a:off x="7627697" y="4126049"/>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4" name="Google Shape;64;p8"/>
          <p:cNvSpPr txBox="1">
            <a:spLocks noGrp="1"/>
          </p:cNvSpPr>
          <p:nvPr>
            <p:ph type="body" idx="18"/>
          </p:nvPr>
        </p:nvSpPr>
        <p:spPr>
          <a:xfrm>
            <a:off x="7628667" y="4706483"/>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
        <p:nvSpPr>
          <p:cNvPr id="65" name="Google Shape;65;p8"/>
          <p:cNvSpPr txBox="1">
            <a:spLocks noGrp="1"/>
          </p:cNvSpPr>
          <p:nvPr>
            <p:ph type="body" idx="19"/>
          </p:nvPr>
        </p:nvSpPr>
        <p:spPr>
          <a:xfrm>
            <a:off x="7628667" y="5349744"/>
            <a:ext cx="766400" cy="363600"/>
          </a:xfrm>
          <a:prstGeom prst="rect">
            <a:avLst/>
          </a:prstGeom>
          <a:noFill/>
          <a:ln>
            <a:noFill/>
          </a:ln>
        </p:spPr>
        <p:txBody>
          <a:bodyPr spcFirstLastPara="1" wrap="square" lIns="68556" tIns="34274" rIns="68556" bIns="34274" anchor="t" anchorCtr="0"/>
          <a:lstStyle>
            <a:lvl1pPr marL="609363" lvl="0" indent="-304680" algn="r">
              <a:lnSpc>
                <a:spcPct val="90000"/>
              </a:lnSpc>
              <a:spcBef>
                <a:spcPts val="1067"/>
              </a:spcBef>
              <a:spcAft>
                <a:spcPts val="0"/>
              </a:spcAft>
              <a:buClr>
                <a:srgbClr val="0054BC"/>
              </a:buClr>
              <a:buSzPts val="1000"/>
              <a:buNone/>
              <a:defRPr sz="1300" b="1">
                <a:solidFill>
                  <a:srgbClr val="0054BC"/>
                </a:solidFill>
                <a:latin typeface="Work Sans"/>
                <a:ea typeface="Work Sans"/>
                <a:cs typeface="Work Sans"/>
                <a:sym typeface="Work Sans"/>
              </a:defRPr>
            </a:lvl1pPr>
            <a:lvl2pPr marL="1218750" lvl="1" indent="-389326" algn="l">
              <a:lnSpc>
                <a:spcPct val="90000"/>
              </a:lnSpc>
              <a:spcBef>
                <a:spcPts val="533"/>
              </a:spcBef>
              <a:spcAft>
                <a:spcPts val="0"/>
              </a:spcAft>
              <a:buClr>
                <a:srgbClr val="0054BC"/>
              </a:buClr>
              <a:buSzPts val="1000"/>
              <a:buChar char="•"/>
              <a:defRPr sz="1300">
                <a:solidFill>
                  <a:srgbClr val="0054BC"/>
                </a:solidFill>
              </a:defRPr>
            </a:lvl2pPr>
            <a:lvl3pPr marL="1828120" lvl="2" indent="-389326" algn="l">
              <a:lnSpc>
                <a:spcPct val="90000"/>
              </a:lnSpc>
              <a:spcBef>
                <a:spcPts val="533"/>
              </a:spcBef>
              <a:spcAft>
                <a:spcPts val="0"/>
              </a:spcAft>
              <a:buClr>
                <a:srgbClr val="0054BC"/>
              </a:buClr>
              <a:buSzPts val="1000"/>
              <a:buChar char="•"/>
              <a:defRPr sz="1300">
                <a:solidFill>
                  <a:srgbClr val="0054BC"/>
                </a:solidFill>
              </a:defRPr>
            </a:lvl3pPr>
            <a:lvl4pPr marL="2437498" lvl="3" indent="-389326" algn="l">
              <a:lnSpc>
                <a:spcPct val="90000"/>
              </a:lnSpc>
              <a:spcBef>
                <a:spcPts val="533"/>
              </a:spcBef>
              <a:spcAft>
                <a:spcPts val="0"/>
              </a:spcAft>
              <a:buClr>
                <a:srgbClr val="0054BC"/>
              </a:buClr>
              <a:buSzPts val="1000"/>
              <a:buChar char="•"/>
              <a:defRPr sz="1300">
                <a:solidFill>
                  <a:srgbClr val="0054BC"/>
                </a:solidFill>
              </a:defRPr>
            </a:lvl4pPr>
            <a:lvl5pPr marL="3046860" lvl="4" indent="-389326" algn="l">
              <a:lnSpc>
                <a:spcPct val="90000"/>
              </a:lnSpc>
              <a:spcBef>
                <a:spcPts val="533"/>
              </a:spcBef>
              <a:spcAft>
                <a:spcPts val="0"/>
              </a:spcAft>
              <a:buClr>
                <a:srgbClr val="0054BC"/>
              </a:buClr>
              <a:buSzPts val="1000"/>
              <a:buChar char="•"/>
              <a:defRPr sz="1300">
                <a:solidFill>
                  <a:srgbClr val="0054BC"/>
                </a:solidFill>
              </a:defRPr>
            </a:lvl5pPr>
            <a:lvl6pPr marL="3656223" lvl="5" indent="-389326" algn="l">
              <a:lnSpc>
                <a:spcPct val="90000"/>
              </a:lnSpc>
              <a:spcBef>
                <a:spcPts val="533"/>
              </a:spcBef>
              <a:spcAft>
                <a:spcPts val="0"/>
              </a:spcAft>
              <a:buClr>
                <a:srgbClr val="0054BC"/>
              </a:buClr>
              <a:buSzPts val="1000"/>
              <a:buChar char="•"/>
              <a:defRPr sz="1300">
                <a:solidFill>
                  <a:srgbClr val="0054BC"/>
                </a:solidFill>
              </a:defRPr>
            </a:lvl6pPr>
            <a:lvl7pPr marL="4265600" lvl="6" indent="-389326" algn="l">
              <a:lnSpc>
                <a:spcPct val="90000"/>
              </a:lnSpc>
              <a:spcBef>
                <a:spcPts val="533"/>
              </a:spcBef>
              <a:spcAft>
                <a:spcPts val="0"/>
              </a:spcAft>
              <a:buClr>
                <a:srgbClr val="0054BC"/>
              </a:buClr>
              <a:buSzPts val="1000"/>
              <a:buChar char="•"/>
              <a:defRPr sz="1300">
                <a:solidFill>
                  <a:srgbClr val="0054BC"/>
                </a:solidFill>
              </a:defRPr>
            </a:lvl7pPr>
            <a:lvl8pPr marL="4874971" lvl="7" indent="-389326" algn="l">
              <a:lnSpc>
                <a:spcPct val="90000"/>
              </a:lnSpc>
              <a:spcBef>
                <a:spcPts val="533"/>
              </a:spcBef>
              <a:spcAft>
                <a:spcPts val="0"/>
              </a:spcAft>
              <a:buClr>
                <a:srgbClr val="0054BC"/>
              </a:buClr>
              <a:buSzPts val="1000"/>
              <a:buChar char="•"/>
              <a:defRPr sz="1300">
                <a:solidFill>
                  <a:srgbClr val="0054BC"/>
                </a:solidFill>
              </a:defRPr>
            </a:lvl8pPr>
            <a:lvl9pPr marL="5484358" lvl="8" indent="-389326" algn="l">
              <a:lnSpc>
                <a:spcPct val="90000"/>
              </a:lnSpc>
              <a:spcBef>
                <a:spcPts val="533"/>
              </a:spcBef>
              <a:spcAft>
                <a:spcPts val="0"/>
              </a:spcAft>
              <a:buClr>
                <a:srgbClr val="0054BC"/>
              </a:buClr>
              <a:buSzPts val="1000"/>
              <a:buChar char="•"/>
              <a:defRPr sz="1300">
                <a:solidFill>
                  <a:srgbClr val="0054BC"/>
                </a:solidFill>
              </a:defRPr>
            </a:lvl9pPr>
          </a:lstStyle>
          <a:p>
            <a:endParaRPr/>
          </a:p>
        </p:txBody>
      </p:sp>
    </p:spTree>
    <p:extLst>
      <p:ext uri="{BB962C8B-B14F-4D97-AF65-F5344CB8AC3E}">
        <p14:creationId xmlns:p14="http://schemas.microsoft.com/office/powerpoint/2010/main" val="847584950"/>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AE4E6B8-64F1-4A92-BEF8-F19AB39BAD74}" type="datetimeFigureOut">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9334172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AE4E6B8-64F1-4A92-BEF8-F19AB39BAD74}" type="datetimeFigureOut">
              <a:rPr lang="en-US" smtClean="0"/>
              <a:t>9/30/2021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047B0F2-06AD-4C41-90BD-0C5EEA838EEF}" type="slidenum">
              <a:rPr lang="en-US" smtClean="0"/>
              <a:t>‹Nº›</a:t>
            </a:fld>
            <a:endParaRPr lang="en-US"/>
          </a:p>
        </p:txBody>
      </p:sp>
    </p:spTree>
    <p:extLst>
      <p:ext uri="{BB962C8B-B14F-4D97-AF65-F5344CB8AC3E}">
        <p14:creationId xmlns:p14="http://schemas.microsoft.com/office/powerpoint/2010/main" val="5937975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700"/>
              <a:buFont typeface="Arial"/>
              <a:buNone/>
            </a:pPr>
            <a:fld id="{00000000-1234-1234-1234-123412341234}" type="slidenum">
              <a:rPr lang="es-CO" sz="933" kern="0">
                <a:solidFill>
                  <a:srgbClr val="0054BC"/>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700"/>
              <a:buFont typeface="Arial"/>
              <a:buNone/>
            </a:pPr>
            <a:fld id="{00000000-1234-1234-1234-123412341234}" type="slidenum">
              <a:rPr lang="es-CO" sz="933" kern="0">
                <a:solidFill>
                  <a:srgbClr val="FFFFFF"/>
                </a:solidFill>
                <a:latin typeface="Work Sans"/>
                <a:ea typeface="Work Sans"/>
                <a:cs typeface="Work Sans"/>
                <a:sym typeface="Work Sans"/>
              </a:rPr>
              <a:pPr algn="r" defTabSz="1219170">
                <a:buClr>
                  <a:srgbClr val="000000"/>
                </a:buClr>
                <a:buSzPts val="700"/>
                <a:buFont typeface="Arial"/>
                <a:buNone/>
              </a:pPr>
              <a:t>‹Nº›</a:t>
            </a:fld>
            <a:endParaRPr sz="933" kern="0">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1867" kern="0">
              <a:solidFill>
                <a:srgbClr val="FEFFFF"/>
              </a:solidFill>
              <a:ea typeface="Arial"/>
              <a:cs typeface="Arial"/>
              <a:sym typeface="Arial"/>
            </a:endParaRPr>
          </a:p>
        </p:txBody>
      </p:sp>
      <p:pic>
        <p:nvPicPr>
          <p:cNvPr id="7" name="Imagen 6">
            <a:extLst>
              <a:ext uri="{FF2B5EF4-FFF2-40B4-BE49-F238E27FC236}">
                <a16:creationId xmlns:a16="http://schemas.microsoft.com/office/drawing/2014/main" id="{6121A71E-E610-A645-9217-E94A990E0A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0840" y="2831400"/>
            <a:ext cx="6255920" cy="1195200"/>
          </a:xfrm>
          <a:prstGeom prst="rect">
            <a:avLst/>
          </a:prstGeom>
        </p:spPr>
      </p:pic>
      <p:pic>
        <p:nvPicPr>
          <p:cNvPr id="8" name="Imagen 7">
            <a:extLst>
              <a:ext uri="{FF2B5EF4-FFF2-40B4-BE49-F238E27FC236}">
                <a16:creationId xmlns:a16="http://schemas.microsoft.com/office/drawing/2014/main" id="{631C068F-2230-474C-942A-68B5E4845CC1}"/>
              </a:ext>
            </a:extLst>
          </p:cNvPr>
          <p:cNvPicPr>
            <a:picLocks noChangeAspect="1"/>
          </p:cNvPicPr>
          <p:nvPr userDrawn="1"/>
        </p:nvPicPr>
        <p:blipFill>
          <a:blip r:embed="rId3"/>
          <a:stretch>
            <a:fillRect/>
          </a:stretch>
        </p:blipFill>
        <p:spPr>
          <a:xfrm>
            <a:off x="5056473" y="2831400"/>
            <a:ext cx="0" cy="0"/>
          </a:xfrm>
          <a:prstGeom prst="rect">
            <a:avLst/>
          </a:prstGeom>
        </p:spPr>
      </p:pic>
      <p:sp>
        <p:nvSpPr>
          <p:cNvPr id="9" name="Google Shape;21;p3"/>
          <p:cNvSpPr txBox="1"/>
          <p:nvPr userDrawn="1"/>
        </p:nvSpPr>
        <p:spPr>
          <a:xfrm>
            <a:off x="-1" y="6474856"/>
            <a:ext cx="8643756" cy="45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600"/>
              <a:buFont typeface="Arial"/>
              <a:buNone/>
            </a:pPr>
            <a:r>
              <a:rPr lang="es-CO" sz="800" kern="0" dirty="0">
                <a:solidFill>
                  <a:srgbClr val="FEFFFF"/>
                </a:solidFill>
                <a:latin typeface="Work Sans"/>
                <a:ea typeface="Work Sans"/>
                <a:cs typeface="Work Sans"/>
                <a:sym typeface="Work Sans"/>
              </a:rPr>
              <a:t>Esta presentación es propiedad intelectual controlada y producida por Función Pública.</a:t>
            </a:r>
            <a:endParaRPr sz="800" kern="0" dirty="0">
              <a:solidFill>
                <a:srgbClr val="FEFFFF"/>
              </a:solidFill>
              <a:latin typeface="Work Sans"/>
              <a:ea typeface="Work Sans"/>
              <a:cs typeface="Work Sans"/>
              <a:sym typeface="Work Sans"/>
            </a:endParaRPr>
          </a:p>
        </p:txBody>
      </p:sp>
    </p:spTree>
    <p:extLst>
      <p:ext uri="{BB962C8B-B14F-4D97-AF65-F5344CB8AC3E}">
        <p14:creationId xmlns:p14="http://schemas.microsoft.com/office/powerpoint/2010/main" val="3520264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ítulo y texto" preserve="1">
  <p:cSld name="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5024382" y="3404467"/>
            <a:ext cx="6054185" cy="2282800"/>
          </a:xfrm>
          <a:prstGeom prst="rect">
            <a:avLst/>
          </a:prstGeom>
          <a:noFill/>
          <a:ln>
            <a:noFill/>
          </a:ln>
        </p:spPr>
        <p:txBody>
          <a:bodyPr spcFirstLastPara="1" wrap="square" lIns="68575" tIns="34275" rIns="68575" bIns="34275" anchor="t" anchorCtr="0">
            <a:normAutofit/>
          </a:bodyPr>
          <a:lstStyle>
            <a:lvl1pPr marL="609585" lvl="0" indent="-304792" algn="l">
              <a:lnSpc>
                <a:spcPct val="110000"/>
              </a:lnSpc>
              <a:spcBef>
                <a:spcPts val="1067"/>
              </a:spcBef>
              <a:spcAft>
                <a:spcPts val="0"/>
              </a:spcAft>
              <a:buClr>
                <a:srgbClr val="0066CD"/>
              </a:buClr>
              <a:buSzPts val="1100"/>
              <a:buNone/>
              <a:defRPr sz="2133">
                <a:solidFill>
                  <a:srgbClr val="0066CD"/>
                </a:solidFill>
              </a:defRPr>
            </a:lvl1pPr>
            <a:lvl2pPr marL="1219170" lvl="1" indent="-397923" algn="l">
              <a:lnSpc>
                <a:spcPct val="90000"/>
              </a:lnSpc>
              <a:spcBef>
                <a:spcPts val="533"/>
              </a:spcBef>
              <a:spcAft>
                <a:spcPts val="0"/>
              </a:spcAft>
              <a:buClr>
                <a:srgbClr val="0066CD"/>
              </a:buClr>
              <a:buSzPts val="1100"/>
              <a:buChar char="•"/>
              <a:defRPr sz="1467">
                <a:solidFill>
                  <a:srgbClr val="0066CD"/>
                </a:solidFill>
              </a:defRPr>
            </a:lvl2pPr>
            <a:lvl3pPr marL="1828754" lvl="2" indent="-397923" algn="l">
              <a:lnSpc>
                <a:spcPct val="90000"/>
              </a:lnSpc>
              <a:spcBef>
                <a:spcPts val="533"/>
              </a:spcBef>
              <a:spcAft>
                <a:spcPts val="0"/>
              </a:spcAft>
              <a:buClr>
                <a:srgbClr val="0066CD"/>
              </a:buClr>
              <a:buSzPts val="1100"/>
              <a:buChar char="•"/>
              <a:defRPr sz="1467">
                <a:solidFill>
                  <a:srgbClr val="0066CD"/>
                </a:solidFill>
              </a:defRPr>
            </a:lvl3pPr>
            <a:lvl4pPr marL="2438339" lvl="3" indent="-397923" algn="l">
              <a:lnSpc>
                <a:spcPct val="90000"/>
              </a:lnSpc>
              <a:spcBef>
                <a:spcPts val="533"/>
              </a:spcBef>
              <a:spcAft>
                <a:spcPts val="0"/>
              </a:spcAft>
              <a:buClr>
                <a:srgbClr val="0066CD"/>
              </a:buClr>
              <a:buSzPts val="1100"/>
              <a:buChar char="•"/>
              <a:defRPr sz="1467">
                <a:solidFill>
                  <a:srgbClr val="0066CD"/>
                </a:solidFill>
              </a:defRPr>
            </a:lvl4pPr>
            <a:lvl5pPr marL="3047924" lvl="4" indent="-397923" algn="l">
              <a:lnSpc>
                <a:spcPct val="90000"/>
              </a:lnSpc>
              <a:spcBef>
                <a:spcPts val="533"/>
              </a:spcBef>
              <a:spcAft>
                <a:spcPts val="0"/>
              </a:spcAft>
              <a:buClr>
                <a:srgbClr val="0066CD"/>
              </a:buClr>
              <a:buSzPts val="1100"/>
              <a:buChar char="•"/>
              <a:defRPr sz="1467">
                <a:solidFill>
                  <a:srgbClr val="0066CD"/>
                </a:solidFill>
              </a:defRPr>
            </a:lvl5pPr>
            <a:lvl6pPr marL="3657509" lvl="5" indent="-397923" algn="l">
              <a:lnSpc>
                <a:spcPct val="90000"/>
              </a:lnSpc>
              <a:spcBef>
                <a:spcPts val="533"/>
              </a:spcBef>
              <a:spcAft>
                <a:spcPts val="0"/>
              </a:spcAft>
              <a:buClr>
                <a:srgbClr val="0066CD"/>
              </a:buClr>
              <a:buSzPts val="1100"/>
              <a:buChar char="•"/>
              <a:defRPr sz="1467">
                <a:solidFill>
                  <a:srgbClr val="0066CD"/>
                </a:solidFill>
              </a:defRPr>
            </a:lvl6pPr>
            <a:lvl7pPr marL="4267093" lvl="6" indent="-397923" algn="l">
              <a:lnSpc>
                <a:spcPct val="90000"/>
              </a:lnSpc>
              <a:spcBef>
                <a:spcPts val="533"/>
              </a:spcBef>
              <a:spcAft>
                <a:spcPts val="0"/>
              </a:spcAft>
              <a:buClr>
                <a:srgbClr val="0066CD"/>
              </a:buClr>
              <a:buSzPts val="1100"/>
              <a:buChar char="•"/>
              <a:defRPr sz="1467">
                <a:solidFill>
                  <a:srgbClr val="0066CD"/>
                </a:solidFill>
              </a:defRPr>
            </a:lvl7pPr>
            <a:lvl8pPr marL="4876678" lvl="7" indent="-397923" algn="l">
              <a:lnSpc>
                <a:spcPct val="90000"/>
              </a:lnSpc>
              <a:spcBef>
                <a:spcPts val="533"/>
              </a:spcBef>
              <a:spcAft>
                <a:spcPts val="0"/>
              </a:spcAft>
              <a:buClr>
                <a:srgbClr val="0066CD"/>
              </a:buClr>
              <a:buSzPts val="1100"/>
              <a:buChar char="•"/>
              <a:defRPr sz="1467">
                <a:solidFill>
                  <a:srgbClr val="0066CD"/>
                </a:solidFill>
              </a:defRPr>
            </a:lvl8pPr>
            <a:lvl9pPr marL="5486263" lvl="8" indent="-397923" algn="l">
              <a:lnSpc>
                <a:spcPct val="90000"/>
              </a:lnSpc>
              <a:spcBef>
                <a:spcPts val="533"/>
              </a:spcBef>
              <a:spcAft>
                <a:spcPts val="0"/>
              </a:spcAft>
              <a:buClr>
                <a:srgbClr val="0066CD"/>
              </a:buClr>
              <a:buSzPts val="1100"/>
              <a:buChar char="•"/>
              <a:defRPr sz="1467">
                <a:solidFill>
                  <a:srgbClr val="0066CD"/>
                </a:solidFill>
              </a:defRPr>
            </a:lvl9pPr>
          </a:lstStyle>
          <a:p>
            <a:endParaRPr dirty="0"/>
          </a:p>
        </p:txBody>
      </p:sp>
      <p:sp>
        <p:nvSpPr>
          <p:cNvPr id="68" name="Google Shape;68;p9"/>
          <p:cNvSpPr txBox="1">
            <a:spLocks noGrp="1"/>
          </p:cNvSpPr>
          <p:nvPr>
            <p:ph type="title"/>
          </p:nvPr>
        </p:nvSpPr>
        <p:spPr>
          <a:xfrm>
            <a:off x="5024967" y="2310700"/>
            <a:ext cx="5743600" cy="853597"/>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69" name="Google Shape;69;p9"/>
          <p:cNvSpPr txBox="1"/>
          <p:nvPr/>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874161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Ref idx="1001">
        <a:schemeClr val="bg1"/>
      </p:bgRef>
    </p:bg>
    <p:spTree>
      <p:nvGrpSpPr>
        <p:cNvPr id="1" name="Shape 66"/>
        <p:cNvGrpSpPr/>
        <p:nvPr/>
      </p:nvGrpSpPr>
      <p:grpSpPr>
        <a:xfrm>
          <a:off x="0" y="0"/>
          <a:ext cx="0" cy="0"/>
          <a:chOff x="0" y="0"/>
          <a:chExt cx="0" cy="0"/>
        </a:xfrm>
      </p:grpSpPr>
      <p:sp>
        <p:nvSpPr>
          <p:cNvPr id="69" name="Google Shape;69;p9"/>
          <p:cNvSpPr txBox="1"/>
          <p:nvPr/>
        </p:nvSpPr>
        <p:spPr>
          <a:xfrm>
            <a:off x="10818209"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967879483"/>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Imagen con título" type="picTx" preserve="1">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70" lvl="1"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54" lvl="2"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339" lvl="3"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924" lvl="4"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509" lvl="5"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7093" lvl="6"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678" lvl="7"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263" lvl="8" indent="-39792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75" tIns="34275" rIns="68575" bIns="342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69" y="2321489"/>
            <a:ext cx="3135999"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11164590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Imagen con título 1" preserve="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75" tIns="34275" rIns="68575" bIns="34275" anchor="t" anchorCtr="0"/>
          <a:lstStyle>
            <a:lvl1pPr marL="609585" lvl="0" indent="-304792" algn="l" rtl="0">
              <a:lnSpc>
                <a:spcPct val="90000"/>
              </a:lnSpc>
              <a:spcBef>
                <a:spcPts val="1067"/>
              </a:spcBef>
              <a:spcAft>
                <a:spcPts val="0"/>
              </a:spcAft>
              <a:buSzPts val="1100"/>
              <a:buFont typeface="Work Sans Light"/>
              <a:buNone/>
              <a:defRPr sz="1333">
                <a:solidFill>
                  <a:srgbClr val="0066CD"/>
                </a:solidFill>
                <a:latin typeface="Work Sans"/>
                <a:ea typeface="Work Sans"/>
                <a:cs typeface="Work Sans"/>
                <a:sym typeface="Work Sans"/>
              </a:defRPr>
            </a:lvl1pPr>
            <a:lvl2pPr marL="1219170" lvl="1"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54" lvl="2"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339" lvl="3"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924" lvl="4"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509" lvl="5"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7093" lvl="6"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678" lvl="7"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263" lvl="8" indent="-397923" algn="l" rtl="0">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75" tIns="34275" rIns="68575" bIns="342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4822459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69" name="Google Shape;69;p9"/>
          <p:cNvSpPr txBox="1"/>
          <p:nvPr/>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8" name="Rectángulo 7">
            <a:extLst>
              <a:ext uri="{FF2B5EF4-FFF2-40B4-BE49-F238E27FC236}">
                <a16:creationId xmlns:a16="http://schemas.microsoft.com/office/drawing/2014/main" id="{F0CBDD29-79E4-5D4F-9B00-55EED8939EE9}"/>
              </a:ext>
            </a:extLst>
          </p:cNvPr>
          <p:cNvSpPr/>
          <p:nvPr userDrawn="1"/>
        </p:nvSpPr>
        <p:spPr>
          <a:xfrm flipH="1">
            <a:off x="6096000" y="1384203"/>
            <a:ext cx="6096000" cy="4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9" name="Rectángulo 8">
            <a:extLst>
              <a:ext uri="{FF2B5EF4-FFF2-40B4-BE49-F238E27FC236}">
                <a16:creationId xmlns:a16="http://schemas.microsoft.com/office/drawing/2014/main" id="{8D39D936-4738-BD4C-A401-EE1EFF3EA946}"/>
              </a:ext>
            </a:extLst>
          </p:cNvPr>
          <p:cNvSpPr/>
          <p:nvPr userDrawn="1"/>
        </p:nvSpPr>
        <p:spPr>
          <a:xfrm>
            <a:off x="0" y="1384203"/>
            <a:ext cx="6096000" cy="4080000"/>
          </a:xfrm>
          <a:prstGeom prst="rect">
            <a:avLst/>
          </a:prstGeom>
          <a:solidFill>
            <a:srgbClr val="006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10" name="Marcador de texto 1">
            <a:extLst>
              <a:ext uri="{FF2B5EF4-FFF2-40B4-BE49-F238E27FC236}">
                <a16:creationId xmlns:a16="http://schemas.microsoft.com/office/drawing/2014/main" id="{8557A2B4-5198-7641-8A8B-F1D2115AF0A7}"/>
              </a:ext>
            </a:extLst>
          </p:cNvPr>
          <p:cNvSpPr>
            <a:spLocks noGrp="1"/>
          </p:cNvSpPr>
          <p:nvPr>
            <p:ph type="body" idx="1"/>
          </p:nvPr>
        </p:nvSpPr>
        <p:spPr>
          <a:xfrm>
            <a:off x="6517678" y="2461677"/>
            <a:ext cx="5147273" cy="1925055"/>
          </a:xfrm>
          <a:prstGeom prst="rect">
            <a:avLst/>
          </a:prstGeom>
        </p:spPr>
        <p:txBody>
          <a:bodyPr/>
          <a:lstStyle>
            <a:lvl1pPr marL="126997" indent="0">
              <a:lnSpc>
                <a:spcPct val="110000"/>
              </a:lnSpc>
              <a:buNone/>
              <a:defRPr sz="2133"/>
            </a:lvl1pPr>
          </a:lstStyle>
          <a:p>
            <a:r>
              <a:rPr lang="es-CO" dirty="0"/>
              <a:t>La presentación es una guía, recuerda desarrollar la idea en una extensión no mayor a seis líneas de texto. Usa las listas para mejorar y resaltar lo importante.</a:t>
            </a:r>
          </a:p>
          <a:p>
            <a:endParaRPr lang="es-CO" dirty="0"/>
          </a:p>
        </p:txBody>
      </p:sp>
      <p:sp>
        <p:nvSpPr>
          <p:cNvPr id="11" name="Título 2">
            <a:extLst>
              <a:ext uri="{FF2B5EF4-FFF2-40B4-BE49-F238E27FC236}">
                <a16:creationId xmlns:a16="http://schemas.microsoft.com/office/drawing/2014/main" id="{05C17BC0-FDB8-154C-B5C0-490D74123359}"/>
              </a:ext>
            </a:extLst>
          </p:cNvPr>
          <p:cNvSpPr>
            <a:spLocks noGrp="1"/>
          </p:cNvSpPr>
          <p:nvPr>
            <p:ph type="title"/>
          </p:nvPr>
        </p:nvSpPr>
        <p:spPr>
          <a:xfrm>
            <a:off x="1679042" y="2404829"/>
            <a:ext cx="4416959" cy="2038747"/>
          </a:xfrm>
          <a:prstGeom prst="rect">
            <a:avLst/>
          </a:prstGeom>
        </p:spPr>
        <p:txBody>
          <a:bodyPr/>
          <a:lstStyle>
            <a:lvl1pPr>
              <a:defRPr b="1" i="0">
                <a:latin typeface="Work Sans SemiBold" pitchFamily="2" charset="77"/>
              </a:defRPr>
            </a:lvl1pPr>
          </a:lstStyle>
          <a:p>
            <a:pPr>
              <a:lnSpc>
                <a:spcPct val="110000"/>
              </a:lnSpc>
            </a:pPr>
            <a:r>
              <a:rPr lang="es-CO" sz="4267" dirty="0">
                <a:solidFill>
                  <a:schemeClr val="bg1"/>
                </a:solidFill>
              </a:rPr>
              <a:t>Espacio para el título principal</a:t>
            </a:r>
          </a:p>
        </p:txBody>
      </p:sp>
    </p:spTree>
    <p:extLst>
      <p:ext uri="{BB962C8B-B14F-4D97-AF65-F5344CB8AC3E}">
        <p14:creationId xmlns:p14="http://schemas.microsoft.com/office/powerpoint/2010/main" val="378762351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69" name="Google Shape;69;p9"/>
          <p:cNvSpPr txBox="1"/>
          <p:nvPr/>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8" name="Rectángulo 7">
            <a:extLst>
              <a:ext uri="{FF2B5EF4-FFF2-40B4-BE49-F238E27FC236}">
                <a16:creationId xmlns:a16="http://schemas.microsoft.com/office/drawing/2014/main" id="{F0CBDD29-79E4-5D4F-9B00-55EED8939EE9}"/>
              </a:ext>
            </a:extLst>
          </p:cNvPr>
          <p:cNvSpPr/>
          <p:nvPr userDrawn="1"/>
        </p:nvSpPr>
        <p:spPr>
          <a:xfrm flipH="1">
            <a:off x="0" y="1384203"/>
            <a:ext cx="12192000" cy="4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10" name="Marcador de texto 1">
            <a:extLst>
              <a:ext uri="{FF2B5EF4-FFF2-40B4-BE49-F238E27FC236}">
                <a16:creationId xmlns:a16="http://schemas.microsoft.com/office/drawing/2014/main" id="{8557A2B4-5198-7641-8A8B-F1D2115AF0A7}"/>
              </a:ext>
            </a:extLst>
          </p:cNvPr>
          <p:cNvSpPr>
            <a:spLocks noGrp="1"/>
          </p:cNvSpPr>
          <p:nvPr>
            <p:ph type="body" idx="1"/>
          </p:nvPr>
        </p:nvSpPr>
        <p:spPr>
          <a:xfrm>
            <a:off x="6517678" y="2461677"/>
            <a:ext cx="5147273" cy="1925055"/>
          </a:xfrm>
          <a:prstGeom prst="rect">
            <a:avLst/>
          </a:prstGeom>
        </p:spPr>
        <p:txBody>
          <a:bodyPr/>
          <a:lstStyle>
            <a:lvl1pPr marL="126997" indent="0">
              <a:lnSpc>
                <a:spcPct val="110000"/>
              </a:lnSpc>
              <a:buNone/>
              <a:defRPr sz="2133"/>
            </a:lvl1pPr>
          </a:lstStyle>
          <a:p>
            <a:r>
              <a:rPr lang="es-CO" dirty="0"/>
              <a:t>La presentación es una guía, recuerda desarrollar la idea en una extensión no mayor a seis líneas de texto. Usa las listas para mejorar y resaltar lo importante.</a:t>
            </a:r>
          </a:p>
          <a:p>
            <a:endParaRPr lang="es-CO" dirty="0"/>
          </a:p>
        </p:txBody>
      </p:sp>
      <p:cxnSp>
        <p:nvCxnSpPr>
          <p:cNvPr id="22" name="Conector recto 21">
            <a:extLst>
              <a:ext uri="{FF2B5EF4-FFF2-40B4-BE49-F238E27FC236}">
                <a16:creationId xmlns:a16="http://schemas.microsoft.com/office/drawing/2014/main" id="{25AF4535-172E-694D-AFE6-36304F504D55}"/>
              </a:ext>
            </a:extLst>
          </p:cNvPr>
          <p:cNvCxnSpPr/>
          <p:nvPr userDrawn="1"/>
        </p:nvCxnSpPr>
        <p:spPr>
          <a:xfrm>
            <a:off x="6114335" y="1801872"/>
            <a:ext cx="0" cy="3254256"/>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A17CFCB4-EB13-DF49-A706-CF37CF992B35}"/>
              </a:ext>
            </a:extLst>
          </p:cNvPr>
          <p:cNvSpPr>
            <a:spLocks noGrp="1"/>
          </p:cNvSpPr>
          <p:nvPr>
            <p:ph type="title"/>
          </p:nvPr>
        </p:nvSpPr>
        <p:spPr>
          <a:xfrm>
            <a:off x="1619365" y="2673172"/>
            <a:ext cx="4184612" cy="1787493"/>
          </a:xfr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53650344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ítulo y texto" preserve="1" userDrawn="1">
  <p:cSld name="1_Título y texto">
    <p:bg>
      <p:bgPr>
        <a:solidFill>
          <a:srgbClr val="DCEAFB"/>
        </a:solidFill>
        <a:effectLst/>
      </p:bgPr>
    </p:bg>
    <p:spTree>
      <p:nvGrpSpPr>
        <p:cNvPr id="1" name="Shape 66"/>
        <p:cNvGrpSpPr/>
        <p:nvPr/>
      </p:nvGrpSpPr>
      <p:grpSpPr>
        <a:xfrm>
          <a:off x="0" y="0"/>
          <a:ext cx="0" cy="0"/>
          <a:chOff x="0" y="0"/>
          <a:chExt cx="0" cy="0"/>
        </a:xfrm>
      </p:grpSpPr>
      <p:sp>
        <p:nvSpPr>
          <p:cNvPr id="8" name="Rectángulo 7">
            <a:extLst>
              <a:ext uri="{FF2B5EF4-FFF2-40B4-BE49-F238E27FC236}">
                <a16:creationId xmlns:a16="http://schemas.microsoft.com/office/drawing/2014/main" id="{F0CBDD29-79E4-5D4F-9B00-55EED8939EE9}"/>
              </a:ext>
            </a:extLst>
          </p:cNvPr>
          <p:cNvSpPr/>
          <p:nvPr userDrawn="1"/>
        </p:nvSpPr>
        <p:spPr>
          <a:xfrm flipH="1">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pPr>
            <a:endParaRPr lang="es-CO" sz="1867" kern="0">
              <a:solidFill>
                <a:srgbClr val="FEFFFF"/>
              </a:solidFill>
              <a:sym typeface="Arial"/>
            </a:endParaRPr>
          </a:p>
        </p:txBody>
      </p:sp>
      <p:sp>
        <p:nvSpPr>
          <p:cNvPr id="10" name="Marcador de texto 1">
            <a:extLst>
              <a:ext uri="{FF2B5EF4-FFF2-40B4-BE49-F238E27FC236}">
                <a16:creationId xmlns:a16="http://schemas.microsoft.com/office/drawing/2014/main" id="{8557A2B4-5198-7641-8A8B-F1D2115AF0A7}"/>
              </a:ext>
            </a:extLst>
          </p:cNvPr>
          <p:cNvSpPr>
            <a:spLocks noGrp="1"/>
          </p:cNvSpPr>
          <p:nvPr>
            <p:ph type="body" idx="1"/>
          </p:nvPr>
        </p:nvSpPr>
        <p:spPr>
          <a:xfrm>
            <a:off x="6517678" y="2461677"/>
            <a:ext cx="5147273" cy="1925055"/>
          </a:xfrm>
          <a:prstGeom prst="rect">
            <a:avLst/>
          </a:prstGeom>
        </p:spPr>
        <p:txBody>
          <a:bodyPr/>
          <a:lstStyle>
            <a:lvl1pPr marL="507987" indent="-380990">
              <a:lnSpc>
                <a:spcPct val="110000"/>
              </a:lnSpc>
              <a:buFont typeface="Arial" panose="020B0604020202020204" pitchFamily="34" charset="0"/>
              <a:buChar char="•"/>
              <a:defRPr sz="2133"/>
            </a:lvl1pPr>
          </a:lstStyle>
          <a:p>
            <a:r>
              <a:rPr lang="es-CO" dirty="0"/>
              <a:t>La presentación es una guía, recuerda desarrollar la idea en una extensión no mayor a seis líneas de texto. Usa las listas para mejorar y resaltar lo importante.</a:t>
            </a:r>
          </a:p>
          <a:p>
            <a:endParaRPr lang="es-CO" dirty="0"/>
          </a:p>
        </p:txBody>
      </p:sp>
      <p:sp>
        <p:nvSpPr>
          <p:cNvPr id="69" name="Google Shape;69;p9"/>
          <p:cNvSpPr txBox="1"/>
          <p:nvPr/>
        </p:nvSpPr>
        <p:spPr>
          <a:xfrm>
            <a:off x="434552" y="141800"/>
            <a:ext cx="2472400" cy="241200"/>
          </a:xfrm>
          <a:prstGeom prst="rect">
            <a:avLst/>
          </a:prstGeom>
          <a:noFill/>
          <a:ln>
            <a:noFill/>
          </a:ln>
        </p:spPr>
        <p:txBody>
          <a:bodyPr spcFirstLastPara="1" wrap="square" lIns="91433" tIns="45700" rIns="91433" bIns="45700" anchor="ctr" anchorCtr="0">
            <a:noAutofit/>
          </a:bodyPr>
          <a:lstStyle/>
          <a:p>
            <a:pPr defTabSz="1219170">
              <a:buClr>
                <a:srgbClr val="000000"/>
              </a:buClr>
              <a:buSzPts val="1100"/>
              <a:buFont typeface="Arial"/>
              <a:buNone/>
            </a:pPr>
            <a:r>
              <a:rPr lang="es-CO" sz="800" kern="0" dirty="0">
                <a:solidFill>
                  <a:srgbClr val="0066CD"/>
                </a:solidFill>
                <a:latin typeface="Work Sans Light"/>
                <a:ea typeface="Work Sans Light"/>
                <a:cs typeface="Work Sans Light"/>
                <a:sym typeface="Work Sans Light"/>
              </a:rPr>
              <a:t>Función Pública</a:t>
            </a:r>
            <a:endParaRPr sz="800" kern="0" dirty="0">
              <a:solidFill>
                <a:srgbClr val="0066CD"/>
              </a:solidFill>
              <a:latin typeface="Work Sans Light"/>
              <a:ea typeface="Work Sans Light"/>
              <a:cs typeface="Work Sans Light"/>
              <a:sym typeface="Work Sans Light"/>
            </a:endParaRPr>
          </a:p>
        </p:txBody>
      </p:sp>
      <p:sp>
        <p:nvSpPr>
          <p:cNvPr id="2" name="Título 1">
            <a:extLst>
              <a:ext uri="{FF2B5EF4-FFF2-40B4-BE49-F238E27FC236}">
                <a16:creationId xmlns:a16="http://schemas.microsoft.com/office/drawing/2014/main" id="{5C613820-5620-DC45-85BF-E40B8471673F}"/>
              </a:ext>
            </a:extLst>
          </p:cNvPr>
          <p:cNvSpPr>
            <a:spLocks noGrp="1"/>
          </p:cNvSpPr>
          <p:nvPr>
            <p:ph type="title"/>
          </p:nvPr>
        </p:nvSpPr>
        <p:spPr>
          <a:xfrm>
            <a:off x="378262" y="439192"/>
            <a:ext cx="11339199" cy="1325033"/>
          </a:xfrm>
        </p:spPr>
        <p:txBody>
          <a:bodyPr/>
          <a:lstStyle/>
          <a:p>
            <a:r>
              <a:rPr lang="es-ES" dirty="0"/>
              <a:t>Haga clic para modificar el estilo de título del patrón</a:t>
            </a:r>
            <a:endParaRPr lang="es-CO" dirty="0"/>
          </a:p>
        </p:txBody>
      </p:sp>
      <p:sp>
        <p:nvSpPr>
          <p:cNvPr id="11" name="Marcador de texto 1">
            <a:extLst>
              <a:ext uri="{FF2B5EF4-FFF2-40B4-BE49-F238E27FC236}">
                <a16:creationId xmlns:a16="http://schemas.microsoft.com/office/drawing/2014/main" id="{DE231547-B4E6-CE44-A56A-64C1025CE982}"/>
              </a:ext>
            </a:extLst>
          </p:cNvPr>
          <p:cNvSpPr>
            <a:spLocks noGrp="1"/>
          </p:cNvSpPr>
          <p:nvPr>
            <p:ph type="body" idx="10"/>
          </p:nvPr>
        </p:nvSpPr>
        <p:spPr>
          <a:xfrm>
            <a:off x="398560" y="2466473"/>
            <a:ext cx="5147273" cy="1925055"/>
          </a:xfrm>
          <a:prstGeom prst="rect">
            <a:avLst/>
          </a:prstGeom>
        </p:spPr>
        <p:txBody>
          <a:bodyPr/>
          <a:lstStyle>
            <a:lvl1pPr marL="507987" indent="-380990">
              <a:lnSpc>
                <a:spcPct val="110000"/>
              </a:lnSpc>
              <a:buFont typeface="Arial" panose="020B0604020202020204" pitchFamily="34" charset="0"/>
              <a:buChar char="•"/>
              <a:defRPr sz="2133"/>
            </a:lvl1pPr>
          </a:lstStyle>
          <a:p>
            <a:r>
              <a:rPr lang="es-CO" dirty="0"/>
              <a:t>La presentación es una guía, recuerda desarrollar la idea en una extensión no mayor a seis líneas de texto. Usa las listas para mejorar y resaltar lo importante.</a:t>
            </a:r>
          </a:p>
          <a:p>
            <a:endParaRPr lang="es-CO" dirty="0"/>
          </a:p>
        </p:txBody>
      </p:sp>
    </p:spTree>
    <p:extLst>
      <p:ext uri="{BB962C8B-B14F-4D97-AF65-F5344CB8AC3E}">
        <p14:creationId xmlns:p14="http://schemas.microsoft.com/office/powerpoint/2010/main" val="132229879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10.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theme" Target="../theme/theme11.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8.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9.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56" tIns="34274" rIns="68556"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56" tIns="34274" rIns="68556"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56" tIns="34274" rIns="68556" bIns="34274"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56" tIns="34274" rIns="68556" bIns="34274"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56" tIns="34274" rIns="68556"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a:pPr/>
              <a:t>‹Nº›</a:t>
            </a:fld>
            <a:endParaRPr/>
          </a:p>
        </p:txBody>
      </p:sp>
    </p:spTree>
    <p:extLst>
      <p:ext uri="{BB962C8B-B14F-4D97-AF65-F5344CB8AC3E}">
        <p14:creationId xmlns:p14="http://schemas.microsoft.com/office/powerpoint/2010/main" val="2330150677"/>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4E6B8-64F1-4A92-BEF8-F19AB39BAD74}" type="datetimeFigureOut">
              <a:rPr lang="en-US" smtClean="0"/>
              <a:t>9/30/2021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7B0F2-06AD-4C41-90BD-0C5EEA838EEF}" type="slidenum">
              <a:rPr lang="en-US" smtClean="0"/>
              <a:t>‹Nº›</a:t>
            </a:fld>
            <a:endParaRPr lang="en-US"/>
          </a:p>
        </p:txBody>
      </p:sp>
    </p:spTree>
    <p:extLst>
      <p:ext uri="{BB962C8B-B14F-4D97-AF65-F5344CB8AC3E}">
        <p14:creationId xmlns:p14="http://schemas.microsoft.com/office/powerpoint/2010/main" val="345443840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pPr defTabSz="1219170"/>
            <a:endParaRPr lang="es-CO" kern="0"/>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pPr defTabSz="1219170"/>
            <a:endParaRPr lang="es-CO" kern="0"/>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1219170"/>
            <a:fld id="{00000000-1234-1234-1234-123412341234}" type="slidenum">
              <a:rPr lang="es-CO" kern="0" smtClean="0"/>
              <a:pPr defTabSz="1219170"/>
              <a:t>‹Nº›</a:t>
            </a:fld>
            <a:endParaRPr lang="es-CO" kern="0"/>
          </a:p>
        </p:txBody>
      </p:sp>
      <p:sp>
        <p:nvSpPr>
          <p:cNvPr id="2" name="Marcador de texto 1">
            <a:extLst>
              <a:ext uri="{FF2B5EF4-FFF2-40B4-BE49-F238E27FC236}">
                <a16:creationId xmlns:a16="http://schemas.microsoft.com/office/drawing/2014/main" id="{3F7159FF-800E-974A-97AF-9EEF12028D99}"/>
              </a:ext>
            </a:extLst>
          </p:cNvPr>
          <p:cNvSpPr>
            <a:spLocks noGrp="1"/>
          </p:cNvSpPr>
          <p:nvPr>
            <p:ph type="body" idx="1"/>
          </p:nvPr>
        </p:nvSpPr>
        <p:spPr>
          <a:xfrm>
            <a:off x="838200" y="1826684"/>
            <a:ext cx="10515600" cy="2728776"/>
          </a:xfrm>
          <a:prstGeom prst="rect">
            <a:avLst/>
          </a:prstGeom>
        </p:spPr>
        <p:txBody>
          <a:bodyPr vert="horz" lIns="91440" tIns="45720" rIns="91440" bIns="45720" rtlCol="0">
            <a:normAutofit/>
          </a:bodyPr>
          <a:lstStyle/>
          <a:p>
            <a:r>
              <a:rPr lang="es-ES" dirty="0"/>
              <a:t>Editar los estilos de texto del patrón Editar los estilos de texto del patrón Editar los estilos de texto del patrón 
Segundo nivel
Tercer nivel
Cuarto nivel
Quinto nivel</a:t>
            </a:r>
            <a:endParaRPr lang="es-CO" dirty="0"/>
          </a:p>
        </p:txBody>
      </p:sp>
      <p:sp>
        <p:nvSpPr>
          <p:cNvPr id="3" name="Marcador de título 2">
            <a:extLst>
              <a:ext uri="{FF2B5EF4-FFF2-40B4-BE49-F238E27FC236}">
                <a16:creationId xmlns:a16="http://schemas.microsoft.com/office/drawing/2014/main" id="{BA4428C0-27A3-814B-BA00-B9F03877DFC8}"/>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3585902919"/>
      </p:ext>
    </p:extLst>
  </p:cSld>
  <p:clrMap bg1="lt1" tx1="dk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267" b="1" i="0" u="none" strike="noStrike" cap="none">
          <a:solidFill>
            <a:srgbClr val="0066CD"/>
          </a:solidFill>
          <a:latin typeface="Work Sans SemiBold" pitchFamily="2" charset="77"/>
          <a:ea typeface="Work Sans SemiBol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00559" marR="0" lvl="0" indent="-300559" algn="l" rtl="0">
        <a:lnSpc>
          <a:spcPct val="120000"/>
        </a:lnSpc>
        <a:spcBef>
          <a:spcPts val="0"/>
        </a:spcBef>
        <a:spcAft>
          <a:spcPts val="400"/>
        </a:spcAft>
        <a:buClr>
          <a:srgbClr val="0066CD"/>
        </a:buClr>
        <a:buFont typeface="Arial" panose="020B0604020202020204" pitchFamily="34" charset="0"/>
        <a:buChar char="•"/>
        <a:tabLst/>
        <a:defRPr sz="2133" b="0" i="0" u="none" strike="noStrike" cap="none">
          <a:solidFill>
            <a:srgbClr val="0066CD"/>
          </a:solidFill>
          <a:latin typeface="Work Sans" pitchFamily="2" charset="77"/>
          <a:ea typeface="Work Sans"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2883E-8C50-4757-8F99-2C5665ADD7D5}" type="datetimeFigureOut">
              <a:rPr lang="es-CO" smtClean="0"/>
              <a:t>30/09/2021</a:t>
            </a:fld>
            <a:endParaRPr lang="es-CO"/>
          </a:p>
        </p:txBody>
      </p:sp>
      <p:sp>
        <p:nvSpPr>
          <p:cNvPr id="5" name="Marcador de pie de página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E07A-752B-40AD-B398-B3A2AE1EC7E0}" type="slidenum">
              <a:rPr lang="es-CO" smtClean="0"/>
              <a:t>‹Nº›</a:t>
            </a:fld>
            <a:endParaRPr lang="es-CO"/>
          </a:p>
        </p:txBody>
      </p:sp>
    </p:spTree>
    <p:extLst>
      <p:ext uri="{BB962C8B-B14F-4D97-AF65-F5344CB8AC3E}">
        <p14:creationId xmlns:p14="http://schemas.microsoft.com/office/powerpoint/2010/main" val="32521888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8"/>
            <a:ext cx="10515600" cy="1326000"/>
          </a:xfrm>
          <a:prstGeom prst="rect">
            <a:avLst/>
          </a:prstGeom>
          <a:noFill/>
          <a:ln>
            <a:noFill/>
          </a:ln>
        </p:spPr>
        <p:txBody>
          <a:bodyPr spcFirstLastPara="1" wrap="square" lIns="68571" tIns="34274" rIns="68571"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1" tIns="34274" rIns="68571"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3"/>
            <a:ext cx="2743200" cy="365200"/>
          </a:xfrm>
          <a:prstGeom prst="rect">
            <a:avLst/>
          </a:prstGeom>
          <a:noFill/>
          <a:ln>
            <a:noFill/>
          </a:ln>
        </p:spPr>
        <p:txBody>
          <a:bodyPr spcFirstLastPara="1" wrap="square" lIns="68571" tIns="34274" rIns="68571" bIns="34274"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pPr defTabSz="1219170"/>
            <a:endParaRPr lang="es-CO" kern="0"/>
          </a:p>
        </p:txBody>
      </p:sp>
      <p:sp>
        <p:nvSpPr>
          <p:cNvPr id="9" name="Google Shape;9;p1"/>
          <p:cNvSpPr txBox="1">
            <a:spLocks noGrp="1"/>
          </p:cNvSpPr>
          <p:nvPr>
            <p:ph type="ftr" idx="11"/>
          </p:nvPr>
        </p:nvSpPr>
        <p:spPr>
          <a:xfrm>
            <a:off x="4038600" y="6356353"/>
            <a:ext cx="4114800" cy="365200"/>
          </a:xfrm>
          <a:prstGeom prst="rect">
            <a:avLst/>
          </a:prstGeom>
          <a:noFill/>
          <a:ln>
            <a:noFill/>
          </a:ln>
        </p:spPr>
        <p:txBody>
          <a:bodyPr spcFirstLastPara="1" wrap="square" lIns="68571" tIns="34274" rIns="68571" bIns="34274"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pPr defTabSz="1219170"/>
            <a:endParaRPr lang="es-CO" kern="0"/>
          </a:p>
        </p:txBody>
      </p:sp>
      <p:sp>
        <p:nvSpPr>
          <p:cNvPr id="10" name="Google Shape;10;p1"/>
          <p:cNvSpPr txBox="1">
            <a:spLocks noGrp="1"/>
          </p:cNvSpPr>
          <p:nvPr>
            <p:ph type="sldNum" idx="12"/>
          </p:nvPr>
        </p:nvSpPr>
        <p:spPr>
          <a:xfrm>
            <a:off x="8610600" y="6356353"/>
            <a:ext cx="2743200" cy="365200"/>
          </a:xfrm>
          <a:prstGeom prst="rect">
            <a:avLst/>
          </a:prstGeom>
          <a:noFill/>
          <a:ln>
            <a:noFill/>
          </a:ln>
        </p:spPr>
        <p:txBody>
          <a:bodyPr spcFirstLastPara="1" wrap="square" lIns="68571" tIns="34274" rIns="68571"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1219170"/>
            <a:fld id="{00000000-1234-1234-1234-123412341234}" type="slidenum">
              <a:rPr lang="es-CO" kern="0" smtClean="0"/>
              <a:pPr defTabSz="1219170"/>
              <a:t>‹Nº›</a:t>
            </a:fld>
            <a:endParaRPr lang="es-CO" kern="0"/>
          </a:p>
        </p:txBody>
      </p:sp>
    </p:spTree>
    <p:extLst>
      <p:ext uri="{BB962C8B-B14F-4D97-AF65-F5344CB8AC3E}">
        <p14:creationId xmlns:p14="http://schemas.microsoft.com/office/powerpoint/2010/main" val="2762490179"/>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a:pPr/>
              <a:t>‹Nº›</a:t>
            </a:fld>
            <a:endParaRPr/>
          </a:p>
        </p:txBody>
      </p:sp>
    </p:spTree>
    <p:extLst>
      <p:ext uri="{BB962C8B-B14F-4D97-AF65-F5344CB8AC3E}">
        <p14:creationId xmlns:p14="http://schemas.microsoft.com/office/powerpoint/2010/main" val="2277499464"/>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kern="0"/>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kern="0"/>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kern="0"/>
              <a:pPr/>
              <a:t>‹Nº›</a:t>
            </a:fld>
            <a:endParaRPr kern="0"/>
          </a:p>
        </p:txBody>
      </p:sp>
    </p:spTree>
    <p:extLst>
      <p:ext uri="{BB962C8B-B14F-4D97-AF65-F5344CB8AC3E}">
        <p14:creationId xmlns:p14="http://schemas.microsoft.com/office/powerpoint/2010/main" val="3702425138"/>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44" tIns="34274" rIns="68544"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44" tIns="34274" rIns="68544"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44" tIns="34274" rIns="68544" bIns="34274"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13856"/>
            <a:endParaRPr lang="es-CO"/>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44" tIns="34274" rIns="68544" bIns="34274"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13856"/>
            <a:endParaRPr lang="es-CO"/>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44" tIns="34274" rIns="68544"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13856"/>
            <a:fld id="{00000000-1234-1234-1234-123412341234}" type="slidenum">
              <a:rPr lang="es-CO" smtClean="0"/>
              <a:pPr defTabSz="913856"/>
              <a:t>‹Nº›</a:t>
            </a:fld>
            <a:endParaRPr lang="es-CO"/>
          </a:p>
        </p:txBody>
      </p:sp>
    </p:spTree>
    <p:extLst>
      <p:ext uri="{BB962C8B-B14F-4D97-AF65-F5344CB8AC3E}">
        <p14:creationId xmlns:p14="http://schemas.microsoft.com/office/powerpoint/2010/main" val="1751693804"/>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pPr defTabSz="1219170"/>
            <a:endParaRPr lang="es-CO" kern="0"/>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pPr defTabSz="1219170"/>
            <a:endParaRPr lang="es-CO" kern="0"/>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1219170"/>
            <a:fld id="{00000000-1234-1234-1234-123412341234}" type="slidenum">
              <a:rPr lang="es-CO" kern="0" smtClean="0"/>
              <a:pPr defTabSz="1219170"/>
              <a:t>‹Nº›</a:t>
            </a:fld>
            <a:endParaRPr lang="es-CO" kern="0"/>
          </a:p>
        </p:txBody>
      </p:sp>
    </p:spTree>
    <p:extLst>
      <p:ext uri="{BB962C8B-B14F-4D97-AF65-F5344CB8AC3E}">
        <p14:creationId xmlns:p14="http://schemas.microsoft.com/office/powerpoint/2010/main" val="182602608"/>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0" tIns="34274" rIns="68570"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0" tIns="34274" rIns="68570"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0" tIns="34274" rIns="68570" bIns="34274"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0" tIns="34274" rIns="68570" bIns="34274"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0" tIns="34274" rIns="68570"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a:pPr/>
              <a:t>‹Nº›</a:t>
            </a:fld>
            <a:endParaRPr/>
          </a:p>
        </p:txBody>
      </p:sp>
    </p:spTree>
    <p:extLst>
      <p:ext uri="{BB962C8B-B14F-4D97-AF65-F5344CB8AC3E}">
        <p14:creationId xmlns:p14="http://schemas.microsoft.com/office/powerpoint/2010/main" val="862338039"/>
      </p:ext>
    </p:extLst>
  </p:cSld>
  <p:clrMap bg1="lt1" tx1="dk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52" tIns="34274" rIns="68552"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52" tIns="34274" rIns="68552"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52" tIns="34274" rIns="68552" bIns="34274"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14014"/>
            <a:endParaRPr lang="es-CO"/>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52" tIns="34274" rIns="68552" bIns="34274"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pPr defTabSz="914014"/>
            <a:endParaRPr lang="es-CO"/>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52" tIns="34274" rIns="68552"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pPr defTabSz="914014"/>
            <a:fld id="{00000000-1234-1234-1234-123412341234}" type="slidenum">
              <a:rPr lang="es-CO" smtClean="0"/>
              <a:pPr defTabSz="914014"/>
              <a:t>‹Nº›</a:t>
            </a:fld>
            <a:endParaRPr lang="es-CO"/>
          </a:p>
        </p:txBody>
      </p:sp>
    </p:spTree>
    <p:extLst>
      <p:ext uri="{BB962C8B-B14F-4D97-AF65-F5344CB8AC3E}">
        <p14:creationId xmlns:p14="http://schemas.microsoft.com/office/powerpoint/2010/main" val="64354999"/>
      </p:ext>
    </p:extLst>
  </p:cSld>
  <p:clrMap bg1="lt1" tx1="dk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3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reauveritascertification.com/co/project/auditoria-remota-calidad-riesgos/" TargetMode="External"/><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37.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emf"/><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6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8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63.xml"/><Relationship Id="rId6"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image" Target="../media/image49.png"/><Relationship Id="rId4" Type="http://schemas.openxmlformats.org/officeDocument/2006/relationships/image" Target="../media/image39.emf"/><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34.png"/><Relationship Id="rId5" Type="http://schemas.openxmlformats.org/officeDocument/2006/relationships/image" Target="../media/image50.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hyperlink" Target="http://www.icac.meh.es/Documentos/PUBLICACIONES/89.pdf" TargetMode="External"/><Relationship Id="rId2" Type="http://schemas.openxmlformats.org/officeDocument/2006/relationships/notesSlide" Target="../notesSlides/notesSlide13.xml"/><Relationship Id="rId1" Type="http://schemas.openxmlformats.org/officeDocument/2006/relationships/slideLayout" Target="../slideLayouts/slideLayout44.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hyperlink" Target="http://www.icac.meh.es/Documentos/PUBLICACIONES/89.pdf" TargetMode="External"/><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 y="857"/>
            <a:ext cx="12188100" cy="6857139"/>
          </a:xfrm>
          <a:prstGeom prst="rect">
            <a:avLst/>
          </a:prstGeom>
        </p:spPr>
      </p:pic>
      <p:sp>
        <p:nvSpPr>
          <p:cNvPr id="5" name="CuadroTexto 4">
            <a:extLst>
              <a:ext uri="{FF2B5EF4-FFF2-40B4-BE49-F238E27FC236}">
                <a16:creationId xmlns:a16="http://schemas.microsoft.com/office/drawing/2014/main" id="{FB8E07EE-5113-7A44-A2CA-B713C15C2638}"/>
              </a:ext>
            </a:extLst>
          </p:cNvPr>
          <p:cNvSpPr txBox="1"/>
          <p:nvPr/>
        </p:nvSpPr>
        <p:spPr>
          <a:xfrm>
            <a:off x="6970426" y="2472324"/>
            <a:ext cx="4543285" cy="1446550"/>
          </a:xfrm>
          <a:prstGeom prst="rect">
            <a:avLst/>
          </a:prstGeom>
          <a:noFill/>
        </p:spPr>
        <p:txBody>
          <a:bodyPr wrap="square" rtlCol="0">
            <a:spAutoFit/>
          </a:bodyPr>
          <a:lstStyle/>
          <a:p>
            <a:pPr lvl="0" algn="r"/>
            <a:r>
              <a:rPr lang="es-MX" sz="2200" b="1" dirty="0">
                <a:solidFill>
                  <a:prstClr val="white"/>
                </a:solidFill>
                <a:latin typeface="Arial" panose="020B0604020202020204" pitchFamily="34" charset="0"/>
                <a:cs typeface="Arial" panose="020B0604020202020204" pitchFamily="34" charset="0"/>
              </a:rPr>
              <a:t>Auditorías Remotas, herramienta clave para los procesos de auditoría en tiempos de pandemia.</a:t>
            </a:r>
            <a:endParaRPr kumimoji="0" lang="es-CO"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ángulo 5"/>
          <p:cNvSpPr/>
          <p:nvPr/>
        </p:nvSpPr>
        <p:spPr>
          <a:xfrm>
            <a:off x="10921285" y="4021399"/>
            <a:ext cx="489397" cy="64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71856ABB-7891-4329-A9F6-650F30569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927" y="6296802"/>
            <a:ext cx="2372433" cy="458669"/>
          </a:xfrm>
          <a:prstGeom prst="rect">
            <a:avLst/>
          </a:prstGeom>
        </p:spPr>
      </p:pic>
    </p:spTree>
    <p:extLst>
      <p:ext uri="{BB962C8B-B14F-4D97-AF65-F5344CB8AC3E}">
        <p14:creationId xmlns:p14="http://schemas.microsoft.com/office/powerpoint/2010/main" val="69964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4"/>
          <p:cNvSpPr/>
          <p:nvPr/>
        </p:nvSpPr>
        <p:spPr>
          <a:xfrm>
            <a:off x="5431807" y="1787698"/>
            <a:ext cx="6499781" cy="4154969"/>
          </a:xfrm>
          <a:prstGeom prst="rect">
            <a:avLst/>
          </a:prstGeom>
          <a:noFill/>
          <a:ln w="38100">
            <a:solidFill>
              <a:srgbClr val="073763"/>
            </a:solidFill>
            <a:prstDash val="dashDot"/>
          </a:ln>
        </p:spPr>
        <p:txBody>
          <a:bodyPr wrap="square" lIns="91426" tIns="45713" rIns="91426" bIns="45713" rtlCol="0">
            <a:spAutoFit/>
          </a:bodyPr>
          <a:lstStyle/>
          <a:p>
            <a:pPr algn="just" defTabSz="914265">
              <a:buClr>
                <a:srgbClr val="000000"/>
              </a:buClr>
              <a:buFont typeface="Arial"/>
            </a:pPr>
            <a:r>
              <a:rPr lang="es-MX" sz="2400" dirty="0">
                <a:solidFill>
                  <a:srgbClr val="073763"/>
                </a:solidFill>
                <a:latin typeface="Work Sans" panose="020B0604020202020204" charset="0"/>
                <a:cs typeface="Arial"/>
                <a:sym typeface="Arial"/>
              </a:rPr>
              <a:t>Establecer </a:t>
            </a:r>
            <a:r>
              <a:rPr lang="es-MX" sz="2400" b="1" dirty="0">
                <a:solidFill>
                  <a:srgbClr val="FF6600"/>
                </a:solidFill>
                <a:latin typeface="Work Sans" panose="020B0604020202020204" charset="0"/>
                <a:cs typeface="Arial"/>
                <a:sym typeface="Arial"/>
              </a:rPr>
              <a:t>lineamientos para la planeación y ejecución de auditorías remotas,</a:t>
            </a:r>
            <a:r>
              <a:rPr lang="es-MX" sz="2400" dirty="0">
                <a:solidFill>
                  <a:srgbClr val="073763"/>
                </a:solidFill>
                <a:latin typeface="Work Sans" panose="020B0604020202020204" charset="0"/>
                <a:cs typeface="Arial"/>
                <a:sym typeface="Arial"/>
              </a:rPr>
              <a:t> teniendo en cuenta las restricciones impuestas por la pandemia que se suscitó a finales del año 2019 y las condiciones impuestas en cada país a inicios de 2020, sin una fecha final establecida, debido a la incertidumbre por la reaparición de eventos globales similares, lo que exige fortalecer esta práctica por parte de los Jefes de Control Interno o quienes hacen sus veces en todas las entidades del Estado.</a:t>
            </a:r>
            <a:endParaRPr lang="es-CO" sz="2400" b="1" dirty="0">
              <a:solidFill>
                <a:srgbClr val="FF6600"/>
              </a:solidFill>
              <a:latin typeface="Work Sans" panose="020B0604020202020204" charset="0"/>
              <a:cs typeface="Arial"/>
              <a:sym typeface="Arial"/>
            </a:endParaRPr>
          </a:p>
        </p:txBody>
      </p:sp>
      <p:pic>
        <p:nvPicPr>
          <p:cNvPr id="3" name="Imagen 2"/>
          <p:cNvPicPr>
            <a:picLocks noChangeAspect="1"/>
          </p:cNvPicPr>
          <p:nvPr/>
        </p:nvPicPr>
        <p:blipFill rotWithShape="1">
          <a:blip r:embed="rId3"/>
          <a:srcRect l="18014" t="11913" r="34113" b="9071"/>
          <a:stretch/>
        </p:blipFill>
        <p:spPr>
          <a:xfrm>
            <a:off x="0" y="1424354"/>
            <a:ext cx="5330743" cy="4949150"/>
          </a:xfrm>
          <a:prstGeom prst="rect">
            <a:avLst/>
          </a:prstGeom>
        </p:spPr>
      </p:pic>
      <p:sp>
        <p:nvSpPr>
          <p:cNvPr id="6"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84380" y="377120"/>
            <a:ext cx="11142335" cy="83099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rPr>
              <a:t>Objetivo general frente</a:t>
            </a:r>
            <a:r>
              <a:rPr kumimoji="0" lang="es-CO" sz="2400" b="0" i="0" u="none" strike="noStrike" kern="1200" cap="none" spc="0" normalizeH="0" noProof="0" dirty="0">
                <a:ln>
                  <a:noFill/>
                </a:ln>
                <a:solidFill>
                  <a:srgbClr val="002060"/>
                </a:solidFill>
                <a:effectLst/>
                <a:uLnTx/>
                <a:uFillTx/>
                <a:latin typeface="Arial Black" panose="020B0A04020102020204" pitchFamily="34" charset="0"/>
                <a:ea typeface="+mn-ea"/>
                <a:cs typeface="+mn-cs"/>
                <a:sym typeface="Arial"/>
              </a:rPr>
              <a:t> a la incorporación de lineamientos  para la aplicación de Auditorías Remotas</a:t>
            </a:r>
            <a:endParaRPr kumimoji="0" lang="es-CO" sz="24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7" name="Conector recto 6"/>
          <p:cNvCxnSpPr/>
          <p:nvPr/>
        </p:nvCxnSpPr>
        <p:spPr>
          <a:xfrm>
            <a:off x="283927" y="1208117"/>
            <a:ext cx="11521280" cy="0"/>
          </a:xfrm>
          <a:prstGeom prst="line">
            <a:avLst/>
          </a:prstGeom>
          <a:noFill/>
          <a:ln w="38100" cap="flat" cmpd="sng" algn="ctr">
            <a:solidFill>
              <a:sysClr val="window" lastClr="FFFFFF">
                <a:lumMod val="65000"/>
              </a:sysClr>
            </a:solidFill>
            <a:prstDash val="dash"/>
            <a:miter lim="800000"/>
          </a:ln>
          <a:effectLst/>
        </p:spPr>
      </p:cxnSp>
    </p:spTree>
    <p:extLst>
      <p:ext uri="{BB962C8B-B14F-4D97-AF65-F5344CB8AC3E}">
        <p14:creationId xmlns:p14="http://schemas.microsoft.com/office/powerpoint/2010/main" val="185044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1175789" y="320536"/>
            <a:ext cx="9180329" cy="49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9" tIns="45691" rIns="91379" bIns="4569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defTabSz="914237">
              <a:spcBef>
                <a:spcPts val="1333"/>
              </a:spcBef>
              <a:buNone/>
            </a:pPr>
            <a:r>
              <a:rPr lang="es-CO" sz="2933" b="1" dirty="0">
                <a:solidFill>
                  <a:prstClr val="black">
                    <a:lumMod val="95000"/>
                    <a:lumOff val="5000"/>
                  </a:prstClr>
                </a:solidFill>
                <a:latin typeface="Arial Black" panose="020B0A04020102020204" pitchFamily="34" charset="0"/>
                <a:ea typeface="Arial" charset="0"/>
                <a:cs typeface="Arial" charset="0"/>
                <a:sym typeface="Arial"/>
              </a:rPr>
              <a:t>Conceptos Básicos</a:t>
            </a:r>
          </a:p>
        </p:txBody>
      </p:sp>
      <p:cxnSp>
        <p:nvCxnSpPr>
          <p:cNvPr id="4" name="Conector recto de flecha 12">
            <a:extLst>
              <a:ext uri="{FF2B5EF4-FFF2-40B4-BE49-F238E27FC236}">
                <a16:creationId xmlns:a16="http://schemas.microsoft.com/office/drawing/2014/main" id="{7BF227EB-C14E-40DA-84FC-7B3649C0C741}"/>
              </a:ext>
            </a:extLst>
          </p:cNvPr>
          <p:cNvCxnSpPr/>
          <p:nvPr/>
        </p:nvCxnSpPr>
        <p:spPr>
          <a:xfrm>
            <a:off x="0" y="560238"/>
            <a:ext cx="1039463" cy="1"/>
          </a:xfrm>
          <a:prstGeom prst="straightConnector1">
            <a:avLst/>
          </a:prstGeom>
          <a:ln w="57150">
            <a:solidFill>
              <a:srgbClr val="17698A"/>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E6D99D65-8380-498B-87A5-961C6B845602}"/>
              </a:ext>
            </a:extLst>
          </p:cNvPr>
          <p:cNvSpPr txBox="1"/>
          <p:nvPr/>
        </p:nvSpPr>
        <p:spPr>
          <a:xfrm>
            <a:off x="0" y="935582"/>
            <a:ext cx="12192000" cy="502766"/>
          </a:xfrm>
          <a:prstGeom prst="rect">
            <a:avLst/>
          </a:prstGeom>
          <a:solidFill>
            <a:schemeClr val="tx1"/>
          </a:solidFill>
        </p:spPr>
        <p:txBody>
          <a:bodyPr wrap="square" rtlCol="0">
            <a:spAutoFit/>
          </a:bodyPr>
          <a:lstStyle/>
          <a:p>
            <a:pPr algn="ctr" defTabSz="1219170">
              <a:buClr>
                <a:srgbClr val="000000"/>
              </a:buClr>
            </a:pPr>
            <a:endParaRPr lang="es-CO" sz="2667" b="1" kern="0" dirty="0">
              <a:solidFill>
                <a:srgbClr val="FFFFFF"/>
              </a:solidFill>
              <a:latin typeface="Work Sans" panose="020B0604020202020204" charset="0"/>
              <a:cs typeface="Arial"/>
              <a:sym typeface="Arial"/>
            </a:endParaRPr>
          </a:p>
        </p:txBody>
      </p:sp>
      <p:sp>
        <p:nvSpPr>
          <p:cNvPr id="9" name="Rectángulo 8"/>
          <p:cNvSpPr/>
          <p:nvPr/>
        </p:nvSpPr>
        <p:spPr>
          <a:xfrm>
            <a:off x="3797174" y="2657496"/>
            <a:ext cx="3937557" cy="1246495"/>
          </a:xfrm>
          <a:prstGeom prst="rect">
            <a:avLst/>
          </a:prstGeom>
        </p:spPr>
        <p:txBody>
          <a:bodyPr wrap="square">
            <a:spAutoFit/>
          </a:bodyPr>
          <a:lstStyle/>
          <a:p>
            <a:pPr algn="just" defTabSz="1219170">
              <a:buClr>
                <a:srgbClr val="000000"/>
              </a:buClr>
            </a:pPr>
            <a:r>
              <a:rPr lang="es-MX" sz="1500" kern="0" dirty="0">
                <a:solidFill>
                  <a:srgbClr val="000000"/>
                </a:solidFill>
                <a:latin typeface="Work Sans" panose="020B0604020202020204" charset="0"/>
                <a:cs typeface="Arial"/>
                <a:sym typeface="Arial"/>
              </a:rPr>
              <a:t>Aquella que </a:t>
            </a:r>
            <a:r>
              <a:rPr lang="es-MX" sz="1500" b="1" kern="0" dirty="0">
                <a:solidFill>
                  <a:srgbClr val="FF6600"/>
                </a:solidFill>
                <a:latin typeface="Work Sans" panose="020B0604020202020204" charset="0"/>
                <a:cs typeface="Arial"/>
                <a:sym typeface="Arial"/>
              </a:rPr>
              <a:t>se efectúa sobre entornos físicos pero el auditor no se encuentra físicamente en el sitio </a:t>
            </a:r>
            <a:r>
              <a:rPr lang="es-MX" sz="1500" kern="0" dirty="0">
                <a:solidFill>
                  <a:srgbClr val="000000"/>
                </a:solidFill>
                <a:latin typeface="Work Sans" panose="020B0604020202020204" charset="0"/>
                <a:cs typeface="Arial"/>
                <a:sym typeface="Arial"/>
              </a:rPr>
              <a:t>o se encuentra a distancia, se denomina también auditoría en Remoto, Auditoría Remota o Auditoría a distancia. </a:t>
            </a:r>
            <a:endParaRPr lang="es-ES" sz="1500" kern="0" dirty="0">
              <a:solidFill>
                <a:srgbClr val="000000"/>
              </a:solidFill>
              <a:latin typeface="Work Sans" panose="020B0604020202020204" charset="0"/>
              <a:cs typeface="Arial"/>
              <a:sym typeface="Arial"/>
            </a:endParaRPr>
          </a:p>
        </p:txBody>
      </p:sp>
      <p:sp>
        <p:nvSpPr>
          <p:cNvPr id="10" name="Rectángulo 9"/>
          <p:cNvSpPr/>
          <p:nvPr/>
        </p:nvSpPr>
        <p:spPr>
          <a:xfrm>
            <a:off x="7921249" y="2696602"/>
            <a:ext cx="4091238" cy="1246495"/>
          </a:xfrm>
          <a:prstGeom prst="rect">
            <a:avLst/>
          </a:prstGeom>
        </p:spPr>
        <p:txBody>
          <a:bodyPr wrap="square">
            <a:spAutoFit/>
          </a:bodyPr>
          <a:lstStyle/>
          <a:p>
            <a:pPr algn="just" defTabSz="1219170">
              <a:buClr>
                <a:srgbClr val="000000"/>
              </a:buClr>
            </a:pPr>
            <a:r>
              <a:rPr lang="es-MX" sz="1500" kern="0" dirty="0">
                <a:solidFill>
                  <a:srgbClr val="000000"/>
                </a:solidFill>
                <a:latin typeface="Work Sans" panose="020B0604020202020204" charset="0"/>
                <a:cs typeface="Arial"/>
                <a:sym typeface="Arial"/>
              </a:rPr>
              <a:t>Son los </a:t>
            </a:r>
            <a:r>
              <a:rPr lang="es-MX" sz="1500" b="1" kern="0" dirty="0">
                <a:solidFill>
                  <a:srgbClr val="FF6600"/>
                </a:solidFill>
                <a:latin typeface="Work Sans" panose="020B0604020202020204" charset="0"/>
                <a:cs typeface="Arial"/>
                <a:sym typeface="Arial"/>
              </a:rPr>
              <a:t>documentos, políticas, lineamientos y en general el marco normativo que debe cumplir cada uno de los procesos </a:t>
            </a:r>
            <a:r>
              <a:rPr lang="es-MX" sz="1500" kern="0" dirty="0">
                <a:solidFill>
                  <a:srgbClr val="000000"/>
                </a:solidFill>
                <a:latin typeface="Work Sans" panose="020B0604020202020204" charset="0"/>
                <a:cs typeface="Arial"/>
                <a:sym typeface="Arial"/>
              </a:rPr>
              <a:t>y que se emplean como marco de referencia para llevar a cabo la auditoría. </a:t>
            </a:r>
            <a:endParaRPr lang="es-ES" sz="1500" kern="0" dirty="0">
              <a:solidFill>
                <a:srgbClr val="000000"/>
              </a:solidFill>
              <a:latin typeface="Work Sans" panose="020B0604020202020204" charset="0"/>
              <a:cs typeface="Arial"/>
              <a:sym typeface="Arial"/>
            </a:endParaRPr>
          </a:p>
        </p:txBody>
      </p:sp>
      <p:sp>
        <p:nvSpPr>
          <p:cNvPr id="2" name="CuadroTexto 1"/>
          <p:cNvSpPr txBox="1"/>
          <p:nvPr/>
        </p:nvSpPr>
        <p:spPr>
          <a:xfrm>
            <a:off x="189466" y="921241"/>
            <a:ext cx="3520366" cy="502766"/>
          </a:xfrm>
          <a:prstGeom prst="rect">
            <a:avLst/>
          </a:prstGeom>
          <a:noFill/>
        </p:spPr>
        <p:txBody>
          <a:bodyPr wrap="square" rtlCol="0">
            <a:spAutoFit/>
          </a:bodyPr>
          <a:lstStyle/>
          <a:p>
            <a:pPr algn="ctr" defTabSz="1219170">
              <a:buClr>
                <a:srgbClr val="000000"/>
              </a:buClr>
            </a:pPr>
            <a:r>
              <a:rPr lang="es-CO" sz="2667" b="1" kern="0" dirty="0">
                <a:solidFill>
                  <a:srgbClr val="FFFFFF"/>
                </a:solidFill>
                <a:latin typeface="Work Sans" panose="020B0604020202020204" charset="0"/>
                <a:cs typeface="Arial"/>
                <a:sym typeface="Arial"/>
              </a:rPr>
              <a:t>Auditoría Virtual</a:t>
            </a:r>
          </a:p>
        </p:txBody>
      </p:sp>
      <p:sp>
        <p:nvSpPr>
          <p:cNvPr id="17" name="Rectángulo 16"/>
          <p:cNvSpPr/>
          <p:nvPr/>
        </p:nvSpPr>
        <p:spPr>
          <a:xfrm>
            <a:off x="54588" y="2600066"/>
            <a:ext cx="3477288" cy="1600438"/>
          </a:xfrm>
          <a:prstGeom prst="rect">
            <a:avLst/>
          </a:prstGeom>
        </p:spPr>
        <p:txBody>
          <a:bodyPr wrap="square">
            <a:spAutoFit/>
          </a:bodyPr>
          <a:lstStyle/>
          <a:p>
            <a:pPr algn="just" defTabSz="1219170">
              <a:buClr>
                <a:srgbClr val="000000"/>
              </a:buClr>
            </a:pPr>
            <a:r>
              <a:rPr lang="es-MX" sz="1400" kern="0" dirty="0">
                <a:solidFill>
                  <a:srgbClr val="000000"/>
                </a:solidFill>
                <a:latin typeface="Work Sans" panose="020B0604020202020204" charset="0"/>
                <a:cs typeface="Arial"/>
                <a:sym typeface="Arial"/>
              </a:rPr>
              <a:t>Aquella auditoría donde el </a:t>
            </a:r>
            <a:r>
              <a:rPr lang="es-MX" sz="1400" b="1" kern="0" dirty="0">
                <a:solidFill>
                  <a:srgbClr val="FF6600"/>
                </a:solidFill>
                <a:latin typeface="Work Sans" panose="020B0604020202020204" charset="0"/>
                <a:cs typeface="Arial"/>
                <a:sym typeface="Arial"/>
              </a:rPr>
              <a:t>objeto de auditoría es virtual </a:t>
            </a:r>
            <a:r>
              <a:rPr lang="es-MX" sz="1400" kern="0" dirty="0">
                <a:solidFill>
                  <a:srgbClr val="000000"/>
                </a:solidFill>
                <a:latin typeface="Work Sans" panose="020B0604020202020204" charset="0"/>
                <a:cs typeface="Arial"/>
                <a:sym typeface="Arial"/>
              </a:rPr>
              <a:t>o se encuentra en un entorno virtual, el cual emplea activos tecnológicos como la base de su operación e incluye por ejemplo a varias personas trabajando en la “nube” en desarrollo de un proyecto común.</a:t>
            </a:r>
            <a:endParaRPr lang="es-ES" sz="1400" kern="0" dirty="0">
              <a:solidFill>
                <a:srgbClr val="000000"/>
              </a:solidFill>
              <a:latin typeface="Work Sans" panose="020B0604020202020204" charset="0"/>
              <a:cs typeface="Arial"/>
              <a:sym typeface="Arial"/>
            </a:endParaRPr>
          </a:p>
        </p:txBody>
      </p:sp>
      <p:sp>
        <p:nvSpPr>
          <p:cNvPr id="19" name="CuadroTexto 18"/>
          <p:cNvSpPr txBox="1"/>
          <p:nvPr/>
        </p:nvSpPr>
        <p:spPr>
          <a:xfrm>
            <a:off x="4346552" y="930856"/>
            <a:ext cx="3604363" cy="502766"/>
          </a:xfrm>
          <a:prstGeom prst="rect">
            <a:avLst/>
          </a:prstGeom>
          <a:noFill/>
        </p:spPr>
        <p:txBody>
          <a:bodyPr wrap="square" rtlCol="0">
            <a:spAutoFit/>
          </a:bodyPr>
          <a:lstStyle/>
          <a:p>
            <a:pPr algn="ctr" defTabSz="1219170">
              <a:buClr>
                <a:srgbClr val="000000"/>
              </a:buClr>
            </a:pPr>
            <a:r>
              <a:rPr lang="es-CO" sz="2667" b="1" kern="0" dirty="0">
                <a:solidFill>
                  <a:srgbClr val="FFFFFF"/>
                </a:solidFill>
                <a:latin typeface="Work Sans" panose="020B0604020202020204" charset="0"/>
                <a:cs typeface="Arial"/>
                <a:sym typeface="Arial"/>
              </a:rPr>
              <a:t>Auditoría Remota</a:t>
            </a:r>
          </a:p>
        </p:txBody>
      </p:sp>
      <p:sp>
        <p:nvSpPr>
          <p:cNvPr id="20" name="CuadroTexto 19"/>
          <p:cNvSpPr txBox="1"/>
          <p:nvPr/>
        </p:nvSpPr>
        <p:spPr>
          <a:xfrm>
            <a:off x="8345281" y="915095"/>
            <a:ext cx="3846720" cy="502766"/>
          </a:xfrm>
          <a:prstGeom prst="rect">
            <a:avLst/>
          </a:prstGeom>
          <a:noFill/>
        </p:spPr>
        <p:txBody>
          <a:bodyPr wrap="square" rtlCol="0">
            <a:spAutoFit/>
          </a:bodyPr>
          <a:lstStyle/>
          <a:p>
            <a:pPr algn="ctr" defTabSz="1219170">
              <a:buClr>
                <a:srgbClr val="000000"/>
              </a:buClr>
            </a:pPr>
            <a:r>
              <a:rPr lang="es-CO" sz="2667" b="1" kern="0" dirty="0">
                <a:solidFill>
                  <a:srgbClr val="FFFFFF"/>
                </a:solidFill>
                <a:latin typeface="Work Sans" panose="020B0604020202020204" charset="0"/>
                <a:cs typeface="Arial"/>
                <a:sym typeface="Arial"/>
              </a:rPr>
              <a:t>Criterios de Auditoría</a:t>
            </a:r>
          </a:p>
        </p:txBody>
      </p:sp>
      <p:pic>
        <p:nvPicPr>
          <p:cNvPr id="27" name="Imagen 26">
            <a:extLst>
              <a:ext uri="{FF2B5EF4-FFF2-40B4-BE49-F238E27FC236}">
                <a16:creationId xmlns:a16="http://schemas.microsoft.com/office/drawing/2014/main" id="{FAC70212-6B3B-4D80-90F4-C581B5A84DE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9378852" y="1615426"/>
            <a:ext cx="780066" cy="780066"/>
          </a:xfrm>
          <a:prstGeom prst="rect">
            <a:avLst/>
          </a:prstGeom>
        </p:spPr>
      </p:pic>
      <p:pic>
        <p:nvPicPr>
          <p:cNvPr id="28" name="Imagen 27">
            <a:extLst>
              <a:ext uri="{FF2B5EF4-FFF2-40B4-BE49-F238E27FC236}">
                <a16:creationId xmlns:a16="http://schemas.microsoft.com/office/drawing/2014/main" id="{A97DEAA9-2968-439F-B6F5-EFBB5572D525}"/>
              </a:ext>
            </a:extLst>
          </p:cNvPr>
          <p:cNvPicPr>
            <a:picLocks noChangeAspect="1"/>
          </p:cNvPicPr>
          <p:nvPr/>
        </p:nvPicPr>
        <p:blipFill rotWithShape="1">
          <a:blip r:embed="rId4">
            <a:extLst>
              <a:ext uri="{28A0092B-C50C-407E-A947-70E740481C1C}">
                <a14:useLocalDpi xmlns:a14="http://schemas.microsoft.com/office/drawing/2010/main" val="0"/>
              </a:ext>
            </a:extLst>
          </a:blip>
          <a:srcRect l="76862" t="57864" b="8824"/>
          <a:stretch/>
        </p:blipFill>
        <p:spPr>
          <a:xfrm>
            <a:off x="5154938" y="1498446"/>
            <a:ext cx="1196392" cy="968901"/>
          </a:xfrm>
          <a:prstGeom prst="rect">
            <a:avLst/>
          </a:prstGeom>
        </p:spPr>
      </p:pic>
      <p:pic>
        <p:nvPicPr>
          <p:cNvPr id="29" name="Imagen 28">
            <a:extLst>
              <a:ext uri="{FF2B5EF4-FFF2-40B4-BE49-F238E27FC236}">
                <a16:creationId xmlns:a16="http://schemas.microsoft.com/office/drawing/2014/main" id="{B8EF1D24-C008-477F-A1E4-8C83273DDBB5}"/>
              </a:ext>
            </a:extLst>
          </p:cNvPr>
          <p:cNvPicPr>
            <a:picLocks noChangeAspect="1"/>
          </p:cNvPicPr>
          <p:nvPr/>
        </p:nvPicPr>
        <p:blipFill rotWithShape="1">
          <a:blip r:embed="rId4">
            <a:extLst>
              <a:ext uri="{28A0092B-C50C-407E-A947-70E740481C1C}">
                <a14:useLocalDpi xmlns:a14="http://schemas.microsoft.com/office/drawing/2010/main" val="0"/>
              </a:ext>
            </a:extLst>
          </a:blip>
          <a:srcRect l="11086" t="7767" r="69820" b="60423"/>
          <a:stretch/>
        </p:blipFill>
        <p:spPr>
          <a:xfrm>
            <a:off x="1426061" y="1540647"/>
            <a:ext cx="1033944" cy="968901"/>
          </a:xfrm>
          <a:prstGeom prst="rect">
            <a:avLst/>
          </a:prstGeom>
        </p:spPr>
      </p:pic>
      <p:sp>
        <p:nvSpPr>
          <p:cNvPr id="7" name="Rectángulo 6">
            <a:extLst>
              <a:ext uri="{FF2B5EF4-FFF2-40B4-BE49-F238E27FC236}">
                <a16:creationId xmlns:a16="http://schemas.microsoft.com/office/drawing/2014/main" id="{5449968A-D3DD-4049-B86E-D10C9D0AF2D7}"/>
              </a:ext>
            </a:extLst>
          </p:cNvPr>
          <p:cNvSpPr/>
          <p:nvPr/>
        </p:nvSpPr>
        <p:spPr>
          <a:xfrm>
            <a:off x="210182" y="5651602"/>
            <a:ext cx="4944755" cy="954107"/>
          </a:xfrm>
          <a:prstGeom prst="rect">
            <a:avLst/>
          </a:prstGeom>
        </p:spPr>
        <p:txBody>
          <a:bodyPr wrap="square">
            <a:spAutoFit/>
          </a:bodyPr>
          <a:lstStyle/>
          <a:p>
            <a:pPr algn="just"/>
            <a:r>
              <a:rPr lang="es-MX" sz="1400" kern="0" dirty="0">
                <a:solidFill>
                  <a:srgbClr val="000000"/>
                </a:solidFill>
                <a:latin typeface="Work Sans" panose="020B0604020202020204" charset="0"/>
                <a:cs typeface="Arial"/>
              </a:rPr>
              <a:t>Cumplimiento de toda normativa necesaria. Es todo un conjunto de procedimientos y políticas que garantizan la aplicación no solo de </a:t>
            </a:r>
            <a:r>
              <a:rPr lang="es-MX" sz="1400" b="1" kern="0" dirty="0">
                <a:solidFill>
                  <a:srgbClr val="FF6600"/>
                </a:solidFill>
                <a:latin typeface="Work Sans" panose="020B0604020202020204" charset="0"/>
                <a:cs typeface="Arial"/>
              </a:rPr>
              <a:t>normas legales, sino también políticas éticas internas y con terceros</a:t>
            </a:r>
            <a:r>
              <a:rPr lang="es-MX" sz="1400" kern="0" dirty="0">
                <a:solidFill>
                  <a:srgbClr val="000000"/>
                </a:solidFill>
                <a:latin typeface="Work Sans" panose="020B0604020202020204" charset="0"/>
                <a:cs typeface="Arial"/>
              </a:rPr>
              <a:t>.</a:t>
            </a:r>
            <a:endParaRPr lang="es-CO" sz="1400" kern="0" dirty="0">
              <a:solidFill>
                <a:srgbClr val="000000"/>
              </a:solidFill>
              <a:latin typeface="Work Sans" panose="020B0604020202020204" charset="0"/>
              <a:cs typeface="Arial"/>
            </a:endParaRPr>
          </a:p>
        </p:txBody>
      </p:sp>
      <p:sp>
        <p:nvSpPr>
          <p:cNvPr id="30" name="CuadroTexto 29">
            <a:extLst>
              <a:ext uri="{FF2B5EF4-FFF2-40B4-BE49-F238E27FC236}">
                <a16:creationId xmlns:a16="http://schemas.microsoft.com/office/drawing/2014/main" id="{F4BEB23E-7DFD-4AD7-9BA7-465BA7731FC6}"/>
              </a:ext>
            </a:extLst>
          </p:cNvPr>
          <p:cNvSpPr txBox="1"/>
          <p:nvPr/>
        </p:nvSpPr>
        <p:spPr>
          <a:xfrm>
            <a:off x="1" y="4247245"/>
            <a:ext cx="12192000" cy="502766"/>
          </a:xfrm>
          <a:prstGeom prst="rect">
            <a:avLst/>
          </a:prstGeom>
          <a:solidFill>
            <a:schemeClr val="tx1"/>
          </a:solidFill>
        </p:spPr>
        <p:txBody>
          <a:bodyPr wrap="square" rtlCol="0">
            <a:spAutoFit/>
          </a:bodyPr>
          <a:lstStyle/>
          <a:p>
            <a:pPr algn="ctr" defTabSz="1219170">
              <a:buClr>
                <a:srgbClr val="000000"/>
              </a:buClr>
            </a:pPr>
            <a:endParaRPr lang="es-CO" sz="2667" b="1" kern="0" dirty="0">
              <a:solidFill>
                <a:srgbClr val="FFFFFF"/>
              </a:solidFill>
              <a:latin typeface="Work Sans" panose="020B0604020202020204" charset="0"/>
              <a:cs typeface="Arial"/>
              <a:sym typeface="Arial"/>
            </a:endParaRPr>
          </a:p>
        </p:txBody>
      </p:sp>
      <p:sp>
        <p:nvSpPr>
          <p:cNvPr id="33" name="CuadroTexto 32">
            <a:extLst>
              <a:ext uri="{FF2B5EF4-FFF2-40B4-BE49-F238E27FC236}">
                <a16:creationId xmlns:a16="http://schemas.microsoft.com/office/drawing/2014/main" id="{1D82019E-ACD0-4C30-8A93-A3FE128D9358}"/>
              </a:ext>
            </a:extLst>
          </p:cNvPr>
          <p:cNvSpPr txBox="1"/>
          <p:nvPr/>
        </p:nvSpPr>
        <p:spPr>
          <a:xfrm>
            <a:off x="825185" y="4200504"/>
            <a:ext cx="3150273" cy="502766"/>
          </a:xfrm>
          <a:prstGeom prst="rect">
            <a:avLst/>
          </a:prstGeom>
          <a:noFill/>
        </p:spPr>
        <p:txBody>
          <a:bodyPr wrap="square" rtlCol="0">
            <a:spAutoFit/>
          </a:bodyPr>
          <a:lstStyle/>
          <a:p>
            <a:pPr algn="ctr" defTabSz="1219170">
              <a:buClr>
                <a:srgbClr val="000000"/>
              </a:buClr>
            </a:pPr>
            <a:r>
              <a:rPr lang="es-CO" sz="2667" b="1" kern="0" dirty="0" err="1">
                <a:solidFill>
                  <a:srgbClr val="FFFFFF"/>
                </a:solidFill>
                <a:latin typeface="Work Sans" panose="020B0604020202020204" charset="0"/>
                <a:cs typeface="Arial"/>
                <a:sym typeface="Arial"/>
              </a:rPr>
              <a:t>Compliance</a:t>
            </a:r>
            <a:endParaRPr lang="es-CO" sz="2667" b="1" kern="0" dirty="0">
              <a:solidFill>
                <a:srgbClr val="FFFFFF"/>
              </a:solidFill>
              <a:latin typeface="Work Sans" panose="020B0604020202020204" charset="0"/>
              <a:cs typeface="Arial"/>
              <a:sym typeface="Arial"/>
            </a:endParaRPr>
          </a:p>
        </p:txBody>
      </p:sp>
      <p:pic>
        <p:nvPicPr>
          <p:cNvPr id="34" name="Imagen 33">
            <a:extLst>
              <a:ext uri="{FF2B5EF4-FFF2-40B4-BE49-F238E27FC236}">
                <a16:creationId xmlns:a16="http://schemas.microsoft.com/office/drawing/2014/main" id="{627FC40D-AE39-45C1-A497-C3FD86521F8B}"/>
              </a:ext>
            </a:extLst>
          </p:cNvPr>
          <p:cNvPicPr>
            <a:picLocks noChangeAspect="1"/>
          </p:cNvPicPr>
          <p:nvPr/>
        </p:nvPicPr>
        <p:blipFill rotWithShape="1">
          <a:blip r:embed="rId5">
            <a:extLst>
              <a:ext uri="{28A0092B-C50C-407E-A947-70E740481C1C}">
                <a14:useLocalDpi xmlns:a14="http://schemas.microsoft.com/office/drawing/2010/main" val="0"/>
              </a:ext>
            </a:extLst>
          </a:blip>
          <a:srcRect l="50220" t="20945" r="13805" b="30947"/>
          <a:stretch/>
        </p:blipFill>
        <p:spPr>
          <a:xfrm>
            <a:off x="1760686" y="4742565"/>
            <a:ext cx="1586448" cy="1025387"/>
          </a:xfrm>
          <a:prstGeom prst="rect">
            <a:avLst/>
          </a:prstGeom>
        </p:spPr>
      </p:pic>
      <p:sp>
        <p:nvSpPr>
          <p:cNvPr id="11" name="Rectángulo 10">
            <a:extLst>
              <a:ext uri="{FF2B5EF4-FFF2-40B4-BE49-F238E27FC236}">
                <a16:creationId xmlns:a16="http://schemas.microsoft.com/office/drawing/2014/main" id="{8A6ED677-0DEA-42F1-A131-D96BAF24CB06}"/>
              </a:ext>
            </a:extLst>
          </p:cNvPr>
          <p:cNvSpPr/>
          <p:nvPr/>
        </p:nvSpPr>
        <p:spPr>
          <a:xfrm>
            <a:off x="497789" y="6587420"/>
            <a:ext cx="3048000" cy="230832"/>
          </a:xfrm>
          <a:prstGeom prst="rect">
            <a:avLst/>
          </a:prstGeom>
        </p:spPr>
        <p:txBody>
          <a:bodyPr wrap="square">
            <a:spAutoFit/>
          </a:bodyPr>
          <a:lstStyle/>
          <a:p>
            <a:r>
              <a:rPr lang="es-CO" sz="900" dirty="0">
                <a:latin typeface="Arial Narrow" panose="020B0606020202030204" pitchFamily="34" charset="0"/>
              </a:rPr>
              <a:t>https://www.compliance.com.co/necesita-empresa-compliance/</a:t>
            </a:r>
          </a:p>
        </p:txBody>
      </p:sp>
      <p:sp>
        <p:nvSpPr>
          <p:cNvPr id="35" name="CuadroTexto 34">
            <a:extLst>
              <a:ext uri="{FF2B5EF4-FFF2-40B4-BE49-F238E27FC236}">
                <a16:creationId xmlns:a16="http://schemas.microsoft.com/office/drawing/2014/main" id="{C7719CF1-F8B7-41F6-BE1C-E2BAD1FB28B1}"/>
              </a:ext>
            </a:extLst>
          </p:cNvPr>
          <p:cNvSpPr txBox="1"/>
          <p:nvPr/>
        </p:nvSpPr>
        <p:spPr>
          <a:xfrm>
            <a:off x="7302846" y="4268645"/>
            <a:ext cx="3520366" cy="502766"/>
          </a:xfrm>
          <a:prstGeom prst="rect">
            <a:avLst/>
          </a:prstGeom>
          <a:noFill/>
        </p:spPr>
        <p:txBody>
          <a:bodyPr wrap="square" rtlCol="0">
            <a:spAutoFit/>
          </a:bodyPr>
          <a:lstStyle/>
          <a:p>
            <a:pPr algn="ctr" defTabSz="1219170">
              <a:buClr>
                <a:srgbClr val="000000"/>
              </a:buClr>
            </a:pPr>
            <a:r>
              <a:rPr lang="es-CO" sz="2667" b="1" kern="0" dirty="0">
                <a:solidFill>
                  <a:srgbClr val="FFFFFF"/>
                </a:solidFill>
                <a:latin typeface="Work Sans" panose="020B0604020202020204" charset="0"/>
                <a:cs typeface="Arial"/>
                <a:sym typeface="Arial"/>
              </a:rPr>
              <a:t>Auditoría</a:t>
            </a:r>
          </a:p>
        </p:txBody>
      </p:sp>
      <p:sp>
        <p:nvSpPr>
          <p:cNvPr id="38" name="TextBox 24">
            <a:extLst>
              <a:ext uri="{FF2B5EF4-FFF2-40B4-BE49-F238E27FC236}">
                <a16:creationId xmlns:a16="http://schemas.microsoft.com/office/drawing/2014/main" id="{D884886D-DEF9-4098-9944-CAD63B879CBB}"/>
              </a:ext>
            </a:extLst>
          </p:cNvPr>
          <p:cNvSpPr txBox="1"/>
          <p:nvPr/>
        </p:nvSpPr>
        <p:spPr>
          <a:xfrm>
            <a:off x="6096000" y="4931844"/>
            <a:ext cx="5863924" cy="1691620"/>
          </a:xfrm>
          <a:prstGeom prst="rect">
            <a:avLst/>
          </a:prstGeom>
          <a:noFill/>
          <a:ln w="19050" cap="flat" cmpd="sng" algn="ctr">
            <a:noFill/>
            <a:prstDash val="solid"/>
            <a:miter lim="800000"/>
          </a:ln>
          <a:effectLst/>
        </p:spPr>
        <p:txBody>
          <a:bodyPr lIns="91406" tIns="45718" rIns="91406" bIns="45718" rtlCol="0" anchor="ctr"/>
          <a:lstStyle>
            <a:defPPr>
              <a:defRPr lang="es-ES_tradnl"/>
            </a:defPPr>
            <a:lvl1pPr>
              <a:defRPr>
                <a:solidFill>
                  <a:schemeClr val="tx1">
                    <a:lumMod val="65000"/>
                    <a:lumOff val="35000"/>
                  </a:schemeClr>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defTabSz="914014">
              <a:defRPr/>
            </a:pPr>
            <a:r>
              <a:rPr lang="es-CO" sz="1800" kern="0" dirty="0">
                <a:solidFill>
                  <a:prstClr val="black">
                    <a:lumMod val="75000"/>
                    <a:lumOff val="25000"/>
                  </a:prstClr>
                </a:solidFill>
              </a:rPr>
              <a:t>Una actividad </a:t>
            </a:r>
            <a:r>
              <a:rPr lang="es-CO" sz="1800" b="1" kern="0" dirty="0">
                <a:solidFill>
                  <a:srgbClr val="E5661D"/>
                </a:solidFill>
              </a:rPr>
              <a:t>independiente y objetiva </a:t>
            </a:r>
            <a:r>
              <a:rPr lang="es-CO" sz="1800" kern="0" dirty="0">
                <a:solidFill>
                  <a:prstClr val="black">
                    <a:lumMod val="75000"/>
                    <a:lumOff val="25000"/>
                  </a:prstClr>
                </a:solidFill>
              </a:rPr>
              <a:t>de </a:t>
            </a:r>
            <a:r>
              <a:rPr lang="es-CO" sz="1800" b="1" kern="0" dirty="0">
                <a:solidFill>
                  <a:srgbClr val="E5661D"/>
                </a:solidFill>
              </a:rPr>
              <a:t>aseguramiento y consultoría</a:t>
            </a:r>
            <a:r>
              <a:rPr lang="es-CO" sz="1800" kern="0" dirty="0">
                <a:solidFill>
                  <a:prstClr val="black">
                    <a:lumMod val="75000"/>
                    <a:lumOff val="25000"/>
                  </a:prstClr>
                </a:solidFill>
              </a:rPr>
              <a:t>, concebida para </a:t>
            </a:r>
            <a:r>
              <a:rPr lang="es-CO" sz="1800" b="1" kern="0" dirty="0">
                <a:solidFill>
                  <a:srgbClr val="E5661D"/>
                </a:solidFill>
              </a:rPr>
              <a:t>agregar valor y mejorar las operaciones de la entidad</a:t>
            </a:r>
            <a:r>
              <a:rPr lang="es-CO" sz="1800" kern="0" dirty="0">
                <a:solidFill>
                  <a:prstClr val="black">
                    <a:lumMod val="75000"/>
                    <a:lumOff val="25000"/>
                  </a:prstClr>
                </a:solidFill>
              </a:rPr>
              <a:t>. </a:t>
            </a:r>
          </a:p>
          <a:p>
            <a:pPr algn="just" defTabSz="914014">
              <a:defRPr/>
            </a:pPr>
            <a:r>
              <a:rPr lang="es-CO" kern="0" dirty="0">
                <a:solidFill>
                  <a:prstClr val="black">
                    <a:lumMod val="75000"/>
                    <a:lumOff val="25000"/>
                  </a:prstClr>
                </a:solidFill>
              </a:rPr>
              <a:t>Este concepto se mantiene tanto para auditorías presenciales, como auditoría en remoto.</a:t>
            </a:r>
            <a:endParaRPr lang="es-CO" sz="1800" kern="0" dirty="0">
              <a:solidFill>
                <a:prstClr val="black">
                  <a:lumMod val="75000"/>
                  <a:lumOff val="25000"/>
                </a:prstClr>
              </a:solidFill>
            </a:endParaRPr>
          </a:p>
        </p:txBody>
      </p:sp>
    </p:spTree>
    <p:extLst>
      <p:ext uri="{BB962C8B-B14F-4D97-AF65-F5344CB8AC3E}">
        <p14:creationId xmlns:p14="http://schemas.microsoft.com/office/powerpoint/2010/main" val="272118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1326709" y="448171"/>
            <a:ext cx="9180329" cy="49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9" tIns="45691" rIns="91379" bIns="45691">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marR="0" lvl="0" indent="0" algn="l" defTabSz="91423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CO" sz="2933" b="1" i="0" u="none" strike="noStrike" kern="1200" cap="none" spc="0" normalizeH="0" baseline="0" noProof="0" dirty="0">
                <a:ln>
                  <a:noFill/>
                </a:ln>
                <a:solidFill>
                  <a:prstClr val="black">
                    <a:lumMod val="95000"/>
                    <a:lumOff val="5000"/>
                  </a:prstClr>
                </a:solidFill>
                <a:effectLst/>
                <a:uLnTx/>
                <a:uFillTx/>
                <a:latin typeface="Arial Black" panose="020B0A04020102020204" pitchFamily="34" charset="0"/>
                <a:ea typeface="Arial" charset="0"/>
                <a:cs typeface="Arial" charset="0"/>
                <a:sym typeface="Arial"/>
              </a:rPr>
              <a:t>Conceptos Básicos</a:t>
            </a:r>
          </a:p>
        </p:txBody>
      </p:sp>
      <p:cxnSp>
        <p:nvCxnSpPr>
          <p:cNvPr id="4" name="Conector recto de flecha 12">
            <a:extLst>
              <a:ext uri="{FF2B5EF4-FFF2-40B4-BE49-F238E27FC236}">
                <a16:creationId xmlns:a16="http://schemas.microsoft.com/office/drawing/2014/main" id="{7BF227EB-C14E-40DA-84FC-7B3649C0C741}"/>
              </a:ext>
            </a:extLst>
          </p:cNvPr>
          <p:cNvCxnSpPr/>
          <p:nvPr/>
        </p:nvCxnSpPr>
        <p:spPr>
          <a:xfrm>
            <a:off x="1" y="666770"/>
            <a:ext cx="1039463" cy="1"/>
          </a:xfrm>
          <a:prstGeom prst="straightConnector1">
            <a:avLst/>
          </a:prstGeom>
          <a:ln w="57150">
            <a:solidFill>
              <a:srgbClr val="17698A"/>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77451" y="1980483"/>
            <a:ext cx="448888" cy="205119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ángulo 1">
            <a:extLst>
              <a:ext uri="{FF2B5EF4-FFF2-40B4-BE49-F238E27FC236}">
                <a16:creationId xmlns:a16="http://schemas.microsoft.com/office/drawing/2014/main" id="{F9AFCB0C-FD31-4370-B603-500F3FAA0EF8}"/>
              </a:ext>
            </a:extLst>
          </p:cNvPr>
          <p:cNvSpPr/>
          <p:nvPr/>
        </p:nvSpPr>
        <p:spPr>
          <a:xfrm>
            <a:off x="1604670" y="2219414"/>
            <a:ext cx="354901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400" cap="none" spc="0" normalizeH="0" baseline="0" noProof="0" dirty="0">
                <a:ln>
                  <a:noFill/>
                </a:ln>
                <a:solidFill>
                  <a:schemeClr val="accent1">
                    <a:lumMod val="10000"/>
                  </a:schemeClr>
                </a:solidFill>
                <a:effectLst/>
                <a:uLnTx/>
                <a:uFillTx/>
                <a:latin typeface="Arial Narrow" pitchFamily="34" charset="0"/>
                <a:ea typeface="+mn-ea"/>
                <a:cs typeface="Arial" panose="020B0604020202020204" pitchFamily="34" charset="0"/>
              </a:rPr>
              <a:t>Auditoria Virtual</a:t>
            </a:r>
          </a:p>
        </p:txBody>
      </p:sp>
      <p:sp>
        <p:nvSpPr>
          <p:cNvPr id="16" name="Rectángulo 1">
            <a:extLst>
              <a:ext uri="{FF2B5EF4-FFF2-40B4-BE49-F238E27FC236}">
                <a16:creationId xmlns:a16="http://schemas.microsoft.com/office/drawing/2014/main" id="{F9AFCB0C-FD31-4370-B603-500F3FAA0EF8}"/>
              </a:ext>
            </a:extLst>
          </p:cNvPr>
          <p:cNvSpPr/>
          <p:nvPr/>
        </p:nvSpPr>
        <p:spPr>
          <a:xfrm>
            <a:off x="6763788" y="2219414"/>
            <a:ext cx="346361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400" cap="none" spc="0" normalizeH="0" baseline="0" noProof="0" dirty="0">
                <a:ln>
                  <a:noFill/>
                </a:ln>
                <a:solidFill>
                  <a:schemeClr val="accent1">
                    <a:lumMod val="10000"/>
                  </a:schemeClr>
                </a:solidFill>
                <a:effectLst/>
                <a:uLnTx/>
                <a:uFillTx/>
                <a:latin typeface="Arial Narrow" pitchFamily="34" charset="0"/>
                <a:ea typeface="+mn-ea"/>
                <a:cs typeface="Arial" panose="020B0604020202020204" pitchFamily="34" charset="0"/>
              </a:rPr>
              <a:t>Auditoría Remota</a:t>
            </a:r>
          </a:p>
        </p:txBody>
      </p:sp>
      <p:sp>
        <p:nvSpPr>
          <p:cNvPr id="28" name="5 Rectángulo"/>
          <p:cNvSpPr/>
          <p:nvPr/>
        </p:nvSpPr>
        <p:spPr>
          <a:xfrm>
            <a:off x="14975" y="2993509"/>
            <a:ext cx="3269787" cy="3416320"/>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s-CO" sz="1800" b="0" i="0" u="none" strike="noStrike" kern="1200" cap="none" spc="0" normalizeH="0" baseline="0" noProof="0" dirty="0">
                <a:ln>
                  <a:noFill/>
                </a:ln>
                <a:solidFill>
                  <a:schemeClr val="accent5">
                    <a:lumMod val="50000"/>
                  </a:schemeClr>
                </a:solidFill>
                <a:effectLst/>
                <a:uLnTx/>
                <a:uFillTx/>
                <a:latin typeface="Arial Narrow" pitchFamily="34" charset="0"/>
                <a:ea typeface="+mn-ea"/>
                <a:cs typeface="+mn-cs"/>
              </a:rPr>
              <a:t>Aplican criterios de auditoría.</a:t>
            </a:r>
          </a:p>
          <a:p>
            <a:pPr marL="342900" marR="0" lvl="0" indent="-342900" algn="just"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s-CO" sz="1800" b="0" i="0" u="none" strike="noStrike" kern="1200" cap="none" spc="0" normalizeH="0" baseline="0" noProof="0" dirty="0">
                <a:ln>
                  <a:noFill/>
                </a:ln>
                <a:solidFill>
                  <a:schemeClr val="accent5">
                    <a:lumMod val="50000"/>
                  </a:schemeClr>
                </a:solidFill>
                <a:effectLst/>
                <a:uLnTx/>
                <a:uFillTx/>
                <a:latin typeface="Arial Narrow" pitchFamily="34" charset="0"/>
                <a:ea typeface="+mn-ea"/>
                <a:cs typeface="+mn-cs"/>
              </a:rPr>
              <a:t>Se concluye sobre la conformidad o cumplimiento.</a:t>
            </a:r>
          </a:p>
          <a:p>
            <a:pPr marL="342900" lvl="0" indent="-342900" algn="just">
              <a:buFont typeface="Courier New" pitchFamily="49" charset="0"/>
              <a:buChar char="o"/>
            </a:pPr>
            <a:r>
              <a:rPr lang="es-MX" dirty="0">
                <a:solidFill>
                  <a:schemeClr val="accent5">
                    <a:lumMod val="50000"/>
                  </a:schemeClr>
                </a:solidFill>
                <a:latin typeface="Arial Narrow" pitchFamily="34" charset="0"/>
              </a:rPr>
              <a:t>Hacen uso de TIC (tecnología de la información y la comunicación). </a:t>
            </a:r>
          </a:p>
          <a:p>
            <a:pPr marL="342900" lvl="0" indent="-342900" algn="just">
              <a:buFont typeface="Courier New" pitchFamily="49" charset="0"/>
              <a:buChar char="o"/>
            </a:pPr>
            <a:r>
              <a:rPr lang="es-MX" dirty="0">
                <a:solidFill>
                  <a:prstClr val="black"/>
                </a:solidFill>
                <a:latin typeface="Arial Narrow" pitchFamily="34" charset="0"/>
              </a:rPr>
              <a:t>Emplea activos tecnológicos como la base de su operación e incluye por ejemplo a varias personas trabajando en la “nube” en desarrollo de un proyecto común.</a:t>
            </a:r>
          </a:p>
        </p:txBody>
      </p:sp>
      <p:sp>
        <p:nvSpPr>
          <p:cNvPr id="30" name="7 Rectángulo"/>
          <p:cNvSpPr/>
          <p:nvPr/>
        </p:nvSpPr>
        <p:spPr>
          <a:xfrm>
            <a:off x="8273992" y="2955463"/>
            <a:ext cx="3780804" cy="3693319"/>
          </a:xfrm>
          <a:prstGeom prst="rect">
            <a:avLst/>
          </a:prstGeom>
        </p:spPr>
        <p:txBody>
          <a:bodyPr wrap="square">
            <a:spAutoFit/>
          </a:bodyPr>
          <a:lstStyle/>
          <a:p>
            <a:pPr marL="342900" lvl="0" indent="-342900" algn="just">
              <a:buFont typeface="Courier New" pitchFamily="49" charset="0"/>
              <a:buChar char="o"/>
              <a:defRPr/>
            </a:pPr>
            <a:r>
              <a:rPr lang="es-CO" dirty="0">
                <a:solidFill>
                  <a:schemeClr val="accent5">
                    <a:lumMod val="50000"/>
                  </a:schemeClr>
                </a:solidFill>
                <a:latin typeface="Arial Narrow" pitchFamily="34" charset="0"/>
              </a:rPr>
              <a:t>Aplican criterios de auditoría.</a:t>
            </a:r>
          </a:p>
          <a:p>
            <a:pPr marL="342900" lvl="0" indent="-342900" algn="just">
              <a:buFont typeface="Courier New" pitchFamily="49" charset="0"/>
              <a:buChar char="o"/>
              <a:defRPr/>
            </a:pPr>
            <a:r>
              <a:rPr lang="es-CO" dirty="0">
                <a:solidFill>
                  <a:schemeClr val="accent5">
                    <a:lumMod val="50000"/>
                  </a:schemeClr>
                </a:solidFill>
                <a:latin typeface="Arial Narrow" pitchFamily="34" charset="0"/>
              </a:rPr>
              <a:t>Se concluye sobre la conformidad o cumplimiento.</a:t>
            </a:r>
          </a:p>
          <a:p>
            <a:pPr marL="342900" indent="-342900" algn="just">
              <a:buFont typeface="Courier New" pitchFamily="49" charset="0"/>
              <a:buChar char="o"/>
              <a:defRPr/>
            </a:pPr>
            <a:r>
              <a:rPr lang="es-MX" dirty="0">
                <a:solidFill>
                  <a:schemeClr val="accent5">
                    <a:lumMod val="50000"/>
                  </a:schemeClr>
                </a:solidFill>
                <a:latin typeface="Arial Narrow" pitchFamily="34" charset="0"/>
              </a:rPr>
              <a:t>Hacen uso de TIC (tecnología de la información y la comunicación). </a:t>
            </a:r>
          </a:p>
          <a:p>
            <a:pPr marL="342900" lvl="0" indent="-342900" algn="just">
              <a:buFont typeface="Courier New" pitchFamily="49" charset="0"/>
              <a:buChar char="o"/>
            </a:pPr>
            <a:r>
              <a:rPr lang="es-MX" dirty="0">
                <a:solidFill>
                  <a:prstClr val="black"/>
                </a:solidFill>
                <a:latin typeface="Arial Narrow" pitchFamily="34" charset="0"/>
              </a:rPr>
              <a:t>Se aplica sobre entornos físicos pero el auditor no se encuentra físicamente en el sitio o se encuentra a distancia.</a:t>
            </a:r>
          </a:p>
          <a:p>
            <a:pPr marL="342900" lvl="0" indent="-342900" algn="just">
              <a:buFont typeface="Courier New" pitchFamily="49" charset="0"/>
              <a:buChar char="o"/>
            </a:pPr>
            <a:r>
              <a:rPr kumimoji="0" lang="es-CO" sz="1800" b="0" i="0" u="none" strike="noStrike" kern="1200" cap="none" spc="0" normalizeH="0" baseline="0" noProof="0" dirty="0">
                <a:ln>
                  <a:noFill/>
                </a:ln>
                <a:solidFill>
                  <a:prstClr val="black"/>
                </a:solidFill>
                <a:effectLst/>
                <a:uLnTx/>
                <a:uFillTx/>
                <a:latin typeface="Arial Narrow" pitchFamily="34" charset="0"/>
                <a:ea typeface="+mn-ea"/>
                <a:cs typeface="+mn-cs"/>
              </a:rPr>
              <a:t>Se trata de una opción de auditoría, cuando el equipo auditor no pueda estar completa o parcialmente en el sitio donde se llevan a cabo las actividades del proceso a auditar.</a:t>
            </a:r>
          </a:p>
        </p:txBody>
      </p:sp>
      <p:pic>
        <p:nvPicPr>
          <p:cNvPr id="2" name="Imagen 1">
            <a:extLst>
              <a:ext uri="{FF2B5EF4-FFF2-40B4-BE49-F238E27FC236}">
                <a16:creationId xmlns:a16="http://schemas.microsoft.com/office/drawing/2014/main" id="{CE43ECEC-653B-4610-A9F6-2DD2D3A75695}"/>
              </a:ext>
            </a:extLst>
          </p:cNvPr>
          <p:cNvPicPr>
            <a:picLocks noChangeAspect="1"/>
          </p:cNvPicPr>
          <p:nvPr/>
        </p:nvPicPr>
        <p:blipFill rotWithShape="1">
          <a:blip r:embed="rId2"/>
          <a:srcRect l="60621" t="14859" r="9709" b="47443"/>
          <a:stretch/>
        </p:blipFill>
        <p:spPr>
          <a:xfrm>
            <a:off x="5378942" y="3577897"/>
            <a:ext cx="2725873" cy="1948206"/>
          </a:xfrm>
          <a:prstGeom prst="rect">
            <a:avLst/>
          </a:prstGeom>
        </p:spPr>
      </p:pic>
      <p:cxnSp>
        <p:nvCxnSpPr>
          <p:cNvPr id="19" name="Conector recto 18">
            <a:extLst>
              <a:ext uri="{FF2B5EF4-FFF2-40B4-BE49-F238E27FC236}">
                <a16:creationId xmlns:a16="http://schemas.microsoft.com/office/drawing/2014/main" id="{47C1CB97-D95D-40FE-BD0C-5C618B4AB8F8}"/>
              </a:ext>
            </a:extLst>
          </p:cNvPr>
          <p:cNvCxnSpPr>
            <a:cxnSpLocks/>
          </p:cNvCxnSpPr>
          <p:nvPr/>
        </p:nvCxnSpPr>
        <p:spPr>
          <a:xfrm flipH="1">
            <a:off x="5224579" y="1942438"/>
            <a:ext cx="14814" cy="4915562"/>
          </a:xfrm>
          <a:prstGeom prst="line">
            <a:avLst/>
          </a:prstGeom>
          <a:noFill/>
          <a:ln w="28575" cap="flat" cmpd="sng" algn="ctr">
            <a:solidFill>
              <a:srgbClr val="1C1C1C"/>
            </a:solidFill>
            <a:prstDash val="solid"/>
            <a:miter lim="800000"/>
            <a:headEnd type="none" w="med" len="med"/>
            <a:tailEnd type="none" w="med" len="med"/>
          </a:ln>
          <a:effectLst/>
        </p:spPr>
      </p:cxnSp>
      <p:pic>
        <p:nvPicPr>
          <p:cNvPr id="8" name="Imagen 7">
            <a:extLst>
              <a:ext uri="{FF2B5EF4-FFF2-40B4-BE49-F238E27FC236}">
                <a16:creationId xmlns:a16="http://schemas.microsoft.com/office/drawing/2014/main" id="{60B0F4F0-7896-42BC-8B13-417D52EA35FB}"/>
              </a:ext>
            </a:extLst>
          </p:cNvPr>
          <p:cNvPicPr>
            <a:picLocks noChangeAspect="1"/>
          </p:cNvPicPr>
          <p:nvPr/>
        </p:nvPicPr>
        <p:blipFill>
          <a:blip r:embed="rId3"/>
          <a:stretch>
            <a:fillRect/>
          </a:stretch>
        </p:blipFill>
        <p:spPr>
          <a:xfrm>
            <a:off x="3225602" y="3236398"/>
            <a:ext cx="1917564" cy="2367363"/>
          </a:xfrm>
          <a:prstGeom prst="rect">
            <a:avLst/>
          </a:prstGeom>
        </p:spPr>
      </p:pic>
      <p:cxnSp>
        <p:nvCxnSpPr>
          <p:cNvPr id="22" name="Conector recto 21">
            <a:extLst>
              <a:ext uri="{FF2B5EF4-FFF2-40B4-BE49-F238E27FC236}">
                <a16:creationId xmlns:a16="http://schemas.microsoft.com/office/drawing/2014/main" id="{F40C263A-4585-45E5-A298-CC61F293FA92}"/>
              </a:ext>
            </a:extLst>
          </p:cNvPr>
          <p:cNvCxnSpPr>
            <a:cxnSpLocks/>
          </p:cNvCxnSpPr>
          <p:nvPr/>
        </p:nvCxnSpPr>
        <p:spPr>
          <a:xfrm flipH="1">
            <a:off x="6631342" y="3430663"/>
            <a:ext cx="14814" cy="1964975"/>
          </a:xfrm>
          <a:prstGeom prst="line">
            <a:avLst/>
          </a:prstGeom>
          <a:noFill/>
          <a:ln w="57150" cap="flat" cmpd="sng" algn="ctr">
            <a:solidFill>
              <a:srgbClr val="002060"/>
            </a:solidFill>
            <a:prstDash val="sysDot"/>
            <a:miter lim="800000"/>
          </a:ln>
          <a:effectLst/>
        </p:spPr>
      </p:cxnSp>
    </p:spTree>
    <p:extLst>
      <p:ext uri="{BB962C8B-B14F-4D97-AF65-F5344CB8AC3E}">
        <p14:creationId xmlns:p14="http://schemas.microsoft.com/office/powerpoint/2010/main" val="147186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489887" y="295210"/>
            <a:ext cx="10438951" cy="584775"/>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rPr>
              <a:t>Factores de éxito de la Auditoría Remota</a:t>
            </a:r>
          </a:p>
        </p:txBody>
      </p:sp>
      <p:cxnSp>
        <p:nvCxnSpPr>
          <p:cNvPr id="22" name="Conector recto 21"/>
          <p:cNvCxnSpPr/>
          <p:nvPr/>
        </p:nvCxnSpPr>
        <p:spPr>
          <a:xfrm>
            <a:off x="283927" y="897296"/>
            <a:ext cx="11521280" cy="0"/>
          </a:xfrm>
          <a:prstGeom prst="line">
            <a:avLst/>
          </a:prstGeom>
          <a:noFill/>
          <a:ln w="38100" cap="flat" cmpd="sng" algn="ctr">
            <a:solidFill>
              <a:sysClr val="window" lastClr="FFFFFF">
                <a:lumMod val="65000"/>
              </a:sysClr>
            </a:solidFill>
            <a:prstDash val="dash"/>
            <a:miter lim="800000"/>
          </a:ln>
          <a:effectLst/>
        </p:spPr>
      </p:cxnSp>
      <p:grpSp>
        <p:nvGrpSpPr>
          <p:cNvPr id="6" name="Grupo 5"/>
          <p:cNvGrpSpPr/>
          <p:nvPr/>
        </p:nvGrpSpPr>
        <p:grpSpPr>
          <a:xfrm>
            <a:off x="867879" y="2147168"/>
            <a:ext cx="855259" cy="492321"/>
            <a:chOff x="1330657" y="2271601"/>
            <a:chExt cx="641444" cy="369241"/>
          </a:xfrm>
        </p:grpSpPr>
        <p:sp>
          <p:nvSpPr>
            <p:cNvPr id="7"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1</a:t>
              </a:r>
            </a:p>
          </p:txBody>
        </p:sp>
        <p:sp>
          <p:nvSpPr>
            <p:cNvPr id="8" name="Elipse 7"/>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9" name="Conector recto 8"/>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 name="TextBox 17"/>
          <p:cNvSpPr txBox="1"/>
          <p:nvPr/>
        </p:nvSpPr>
        <p:spPr>
          <a:xfrm>
            <a:off x="1664853" y="1970994"/>
            <a:ext cx="4846967" cy="830997"/>
          </a:xfrm>
          <a:prstGeom prst="rect">
            <a:avLst/>
          </a:prstGeom>
          <a:noFill/>
        </p:spPr>
        <p:txBody>
          <a:bodyPr wrap="square" rtlCol="0" anchor="ctr">
            <a:spAutoFit/>
          </a:bodyPr>
          <a:lstStyle/>
          <a:p>
            <a:pPr lvl="0" algn="just" defTabSz="914377">
              <a:buClr>
                <a:srgbClr val="0070C0"/>
              </a:buClr>
            </a:pPr>
            <a:r>
              <a:rPr lang="es-CO" sz="1600" b="1" kern="1400" spc="100" dirty="0">
                <a:solidFill>
                  <a:srgbClr val="FF9933"/>
                </a:solidFill>
                <a:latin typeface="Arial Narrow"/>
                <a:cs typeface="Arial Narrow"/>
                <a:sym typeface="Arial"/>
              </a:rPr>
              <a:t>Preparación de Documentos: </a:t>
            </a:r>
            <a:r>
              <a:rPr lang="es-CO" sz="1600" kern="1400" spc="100" dirty="0">
                <a:solidFill>
                  <a:srgbClr val="595959"/>
                </a:solidFill>
                <a:latin typeface="Arial Narrow"/>
                <a:cs typeface="Arial Narrow"/>
                <a:sym typeface="Arial"/>
              </a:rPr>
              <a:t>Asegurar que todos los documentos sean accesibles de forma remota y se puedan compartir en línea.</a:t>
            </a:r>
            <a:endParaRPr kumimoji="0" lang="en-US" sz="1600" b="0" i="0" u="none" strike="noStrike" kern="1400" cap="none" spc="100" normalizeH="0" baseline="0" noProof="0" dirty="0">
              <a:ln>
                <a:noFill/>
              </a:ln>
              <a:solidFill>
                <a:srgbClr val="B7CFFF">
                  <a:lumMod val="75000"/>
                </a:srgbClr>
              </a:solidFill>
              <a:effectLst/>
              <a:uLnTx/>
              <a:uFillTx/>
              <a:latin typeface="Arial Narrow"/>
              <a:ea typeface="+mn-ea"/>
              <a:cs typeface="Arial Narrow"/>
              <a:sym typeface="Arial"/>
            </a:endParaRPr>
          </a:p>
        </p:txBody>
      </p:sp>
      <p:grpSp>
        <p:nvGrpSpPr>
          <p:cNvPr id="12" name="Grupo 11"/>
          <p:cNvGrpSpPr/>
          <p:nvPr/>
        </p:nvGrpSpPr>
        <p:grpSpPr>
          <a:xfrm>
            <a:off x="1449177" y="3126159"/>
            <a:ext cx="855259" cy="492321"/>
            <a:chOff x="1330657" y="2271601"/>
            <a:chExt cx="641444" cy="369241"/>
          </a:xfrm>
        </p:grpSpPr>
        <p:sp>
          <p:nvSpPr>
            <p:cNvPr id="13"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2</a:t>
              </a:r>
            </a:p>
          </p:txBody>
        </p:sp>
        <p:sp>
          <p:nvSpPr>
            <p:cNvPr id="14" name="Elipse 13"/>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5" name="Conector recto 14"/>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TextBox 17"/>
          <p:cNvSpPr txBox="1"/>
          <p:nvPr/>
        </p:nvSpPr>
        <p:spPr>
          <a:xfrm>
            <a:off x="2239474" y="2936206"/>
            <a:ext cx="6324233" cy="830997"/>
          </a:xfrm>
          <a:prstGeom prst="rect">
            <a:avLst/>
          </a:prstGeom>
          <a:noFill/>
        </p:spPr>
        <p:txBody>
          <a:bodyPr wrap="square" rtlCol="0" anchor="ctr">
            <a:spAutoFit/>
          </a:bodyPr>
          <a:lstStyle/>
          <a:p>
            <a:pPr lvl="0" algn="just" defTabSz="914377">
              <a:buClr>
                <a:srgbClr val="0070C0"/>
              </a:buClr>
            </a:pPr>
            <a:r>
              <a:rPr lang="es-CO" sz="1600" b="1" kern="1400" spc="100" dirty="0">
                <a:solidFill>
                  <a:srgbClr val="FF9933"/>
                </a:solidFill>
                <a:latin typeface="Arial Narrow"/>
                <a:cs typeface="Arial Narrow"/>
                <a:sym typeface="Arial"/>
              </a:rPr>
              <a:t>Herramientas TIC y buena conectividad: </a:t>
            </a:r>
            <a:r>
              <a:rPr lang="es-CO" sz="1600" kern="1400" spc="100" dirty="0">
                <a:solidFill>
                  <a:srgbClr val="595959"/>
                </a:solidFill>
                <a:latin typeface="Arial Narrow"/>
                <a:cs typeface="Arial Narrow"/>
                <a:sym typeface="Arial"/>
              </a:rPr>
              <a:t>Asegurar que la red tenga suficiente ancho de banda para admitir varias personas conectadas, con el uso compartido de pantalla.</a:t>
            </a:r>
            <a:endParaRPr kumimoji="0" lang="en-US" sz="1600" b="0" i="0" u="none" strike="noStrike" kern="1400" cap="none" spc="100" normalizeH="0" baseline="0" noProof="0" dirty="0">
              <a:ln>
                <a:noFill/>
              </a:ln>
              <a:solidFill>
                <a:srgbClr val="B7CFFF">
                  <a:lumMod val="75000"/>
                </a:srgbClr>
              </a:solidFill>
              <a:effectLst/>
              <a:uLnTx/>
              <a:uFillTx/>
              <a:latin typeface="Arial Narrow"/>
              <a:ea typeface="+mn-ea"/>
              <a:cs typeface="Arial Narrow"/>
              <a:sym typeface="Arial"/>
            </a:endParaRPr>
          </a:p>
        </p:txBody>
      </p:sp>
      <p:grpSp>
        <p:nvGrpSpPr>
          <p:cNvPr id="17" name="Grupo 16"/>
          <p:cNvGrpSpPr/>
          <p:nvPr/>
        </p:nvGrpSpPr>
        <p:grpSpPr>
          <a:xfrm>
            <a:off x="2069286" y="4148168"/>
            <a:ext cx="855259" cy="492321"/>
            <a:chOff x="1330657" y="2271601"/>
            <a:chExt cx="641444" cy="369241"/>
          </a:xfrm>
        </p:grpSpPr>
        <p:sp>
          <p:nvSpPr>
            <p:cNvPr id="18"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3</a:t>
              </a:r>
            </a:p>
          </p:txBody>
        </p:sp>
        <p:sp>
          <p:nvSpPr>
            <p:cNvPr id="19" name="Elipse 18"/>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0" name="Conector recto 19"/>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17"/>
          <p:cNvSpPr txBox="1"/>
          <p:nvPr/>
        </p:nvSpPr>
        <p:spPr>
          <a:xfrm>
            <a:off x="2880386" y="4081550"/>
            <a:ext cx="6675186" cy="584775"/>
          </a:xfrm>
          <a:prstGeom prst="rect">
            <a:avLst/>
          </a:prstGeom>
          <a:noFill/>
        </p:spPr>
        <p:txBody>
          <a:bodyPr wrap="square" rtlCol="0" anchor="ctr">
            <a:spAutoFit/>
          </a:bodyPr>
          <a:lstStyle/>
          <a:p>
            <a:pPr lvl="0" algn="just" defTabSz="914377">
              <a:buClr>
                <a:srgbClr val="0070C0"/>
              </a:buClr>
            </a:pPr>
            <a:r>
              <a:rPr lang="es-CO" sz="1600" b="1" kern="1400" spc="100" dirty="0">
                <a:solidFill>
                  <a:srgbClr val="FF9933"/>
                </a:solidFill>
                <a:latin typeface="Arial Narrow"/>
                <a:cs typeface="Arial Narrow"/>
                <a:sym typeface="Arial"/>
              </a:rPr>
              <a:t>Seguridad y confidencialidad: </a:t>
            </a:r>
            <a:r>
              <a:rPr lang="es-CO" sz="1600" kern="1400" spc="100" dirty="0">
                <a:solidFill>
                  <a:srgbClr val="595959"/>
                </a:solidFill>
                <a:latin typeface="Arial Narrow"/>
                <a:cs typeface="Arial Narrow"/>
                <a:sym typeface="Arial"/>
              </a:rPr>
              <a:t>Asegurar una red segura con un sistema VPN (Red Privada Virtual) que permita enviar y recibir datos.</a:t>
            </a:r>
            <a:endParaRPr kumimoji="0" lang="en-US" sz="1600" b="0" i="0" u="none" strike="noStrike" kern="1400" cap="none" spc="100" normalizeH="0" baseline="0" noProof="0" dirty="0">
              <a:ln>
                <a:noFill/>
              </a:ln>
              <a:solidFill>
                <a:srgbClr val="B7CFFF">
                  <a:lumMod val="75000"/>
                </a:srgbClr>
              </a:solidFill>
              <a:effectLst/>
              <a:uLnTx/>
              <a:uFillTx/>
              <a:latin typeface="Arial Narrow"/>
              <a:ea typeface="+mn-ea"/>
              <a:cs typeface="Arial Narrow"/>
              <a:sym typeface="Arial"/>
            </a:endParaRPr>
          </a:p>
        </p:txBody>
      </p:sp>
      <p:grpSp>
        <p:nvGrpSpPr>
          <p:cNvPr id="23" name="Grupo 22"/>
          <p:cNvGrpSpPr/>
          <p:nvPr/>
        </p:nvGrpSpPr>
        <p:grpSpPr>
          <a:xfrm>
            <a:off x="2746341" y="5194993"/>
            <a:ext cx="855259" cy="492321"/>
            <a:chOff x="1330657" y="2271601"/>
            <a:chExt cx="641444" cy="369241"/>
          </a:xfrm>
        </p:grpSpPr>
        <p:sp>
          <p:nvSpPr>
            <p:cNvPr id="24"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4</a:t>
              </a:r>
            </a:p>
          </p:txBody>
        </p:sp>
        <p:sp>
          <p:nvSpPr>
            <p:cNvPr id="25" name="Elipse 24"/>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6" name="Conector recto 25"/>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7" name="TextBox 17"/>
          <p:cNvSpPr txBox="1"/>
          <p:nvPr/>
        </p:nvSpPr>
        <p:spPr>
          <a:xfrm>
            <a:off x="3507510" y="4977783"/>
            <a:ext cx="6520489" cy="830997"/>
          </a:xfrm>
          <a:prstGeom prst="rect">
            <a:avLst/>
          </a:prstGeom>
          <a:noFill/>
        </p:spPr>
        <p:txBody>
          <a:bodyPr wrap="square" rtlCol="0" anchor="ctr">
            <a:spAutoFit/>
          </a:bodyPr>
          <a:lstStyle/>
          <a:p>
            <a:pPr lvl="0" algn="just" defTabSz="914377">
              <a:buClr>
                <a:srgbClr val="0070C0"/>
              </a:buClr>
            </a:pPr>
            <a:r>
              <a:rPr lang="es-CO" sz="1600" b="1" kern="1400" spc="100" dirty="0">
                <a:solidFill>
                  <a:srgbClr val="FF9933"/>
                </a:solidFill>
                <a:latin typeface="Arial Narrow"/>
                <a:cs typeface="Arial Narrow"/>
                <a:sym typeface="Arial"/>
              </a:rPr>
              <a:t>Gestión del tiempo: </a:t>
            </a:r>
            <a:r>
              <a:rPr lang="es-MX" sz="1600" kern="1400" spc="100" dirty="0">
                <a:solidFill>
                  <a:srgbClr val="595959"/>
                </a:solidFill>
                <a:latin typeface="Arial Narrow"/>
                <a:cs typeface="Arial Narrow"/>
                <a:sym typeface="Arial"/>
              </a:rPr>
              <a:t>La auditoría remota requiere una gestión del tiempo específica en comparación con la auditoría in situ, por lo que será necesario coordinar las agendas de los participantes.</a:t>
            </a:r>
            <a:endParaRPr kumimoji="0" lang="es-ES" sz="1600" b="0" i="0" u="none" strike="noStrike" kern="1400" cap="none" spc="100" normalizeH="0" baseline="0" noProof="0" dirty="0">
              <a:ln>
                <a:noFill/>
              </a:ln>
              <a:solidFill>
                <a:srgbClr val="595959"/>
              </a:solidFill>
              <a:effectLst/>
              <a:uLnTx/>
              <a:uFillTx/>
              <a:latin typeface="Arial Narrow"/>
              <a:ea typeface="+mn-ea"/>
              <a:cs typeface="Arial Narrow"/>
              <a:sym typeface="Arial"/>
            </a:endParaRPr>
          </a:p>
        </p:txBody>
      </p:sp>
      <p:sp>
        <p:nvSpPr>
          <p:cNvPr id="40" name="Rectángulo 39"/>
          <p:cNvSpPr/>
          <p:nvPr/>
        </p:nvSpPr>
        <p:spPr>
          <a:xfrm>
            <a:off x="171718" y="6484405"/>
            <a:ext cx="7833235" cy="293798"/>
          </a:xfrm>
          <a:prstGeom prst="rect">
            <a:avLst/>
          </a:prstGeom>
        </p:spPr>
        <p:txBody>
          <a:bodyPr wrap="none">
            <a:spAutoFit/>
          </a:bodyPr>
          <a:lstStyle/>
          <a:p>
            <a:pPr algn="ctr">
              <a:lnSpc>
                <a:spcPct val="150000"/>
              </a:lnSpc>
              <a:spcAft>
                <a:spcPts val="800"/>
              </a:spcAft>
            </a:pPr>
            <a:r>
              <a:rPr lang="es-ES" sz="1000" b="1" spc="80" dirty="0">
                <a:solidFill>
                  <a:srgbClr val="595959"/>
                </a:solidFill>
                <a:latin typeface="Arial Narrow" panose="020B0606020202030204" pitchFamily="34" charset="0"/>
                <a:ea typeface="Verdana" panose="020B0604030504040204" pitchFamily="34" charset="0"/>
                <a:cs typeface="Arial" panose="020B0604020202020204" pitchFamily="34" charset="0"/>
              </a:rPr>
              <a:t>Fuente: Bureau Veritas. Consultado en </a:t>
            </a:r>
            <a:r>
              <a:rPr lang="es-ES" sz="1000" b="1" spc="80" dirty="0">
                <a:solidFill>
                  <a:srgbClr val="595959"/>
                </a:solidFill>
                <a:latin typeface="Arial Narrow" panose="020B0606020202030204" pitchFamily="34" charset="0"/>
                <a:ea typeface="Verdana" panose="020B0604030504040204" pitchFamily="34" charset="0"/>
                <a:cs typeface="Arial" panose="020B0604020202020204" pitchFamily="34" charset="0"/>
                <a:hlinkClick r:id="rId3"/>
              </a:rPr>
              <a:t>https://www.bureauveritascertification.com/co/project/auditoria-remota-calidad-riesgos/</a:t>
            </a:r>
            <a:r>
              <a:rPr lang="es-ES" sz="1000" b="1" spc="80" dirty="0">
                <a:solidFill>
                  <a:srgbClr val="595959"/>
                </a:solidFill>
                <a:latin typeface="Arial Narrow" panose="020B0606020202030204" pitchFamily="34" charset="0"/>
                <a:ea typeface="Verdana" panose="020B0604030504040204" pitchFamily="34" charset="0"/>
                <a:cs typeface="Arial" panose="020B0604020202020204" pitchFamily="34" charset="0"/>
              </a:rPr>
              <a:t> </a:t>
            </a:r>
            <a:endParaRPr lang="es-CO" sz="1000" b="1"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p:txBody>
      </p:sp>
      <p:pic>
        <p:nvPicPr>
          <p:cNvPr id="29" name="Imagen 28"/>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31922" t="25288" r="54145" b="26067"/>
          <a:stretch/>
        </p:blipFill>
        <p:spPr>
          <a:xfrm>
            <a:off x="8563707" y="2904793"/>
            <a:ext cx="1024145" cy="794934"/>
          </a:xfrm>
          <a:prstGeom prst="rect">
            <a:avLst/>
          </a:prstGeom>
        </p:spPr>
      </p:pic>
      <p:pic>
        <p:nvPicPr>
          <p:cNvPr id="31" name="Imagen 30"/>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31476" t="55652" r="51928" b="18415"/>
          <a:stretch/>
        </p:blipFill>
        <p:spPr>
          <a:xfrm>
            <a:off x="10124871" y="4960935"/>
            <a:ext cx="1042025" cy="915920"/>
          </a:xfrm>
          <a:prstGeom prst="rect">
            <a:avLst/>
          </a:prstGeom>
        </p:spPr>
      </p:pic>
      <p:pic>
        <p:nvPicPr>
          <p:cNvPr id="32" name="Picture 4" descr="D:\cmunoz\Documents\Downloads\contrato.png">
            <a:extLst>
              <a:ext uri="{FF2B5EF4-FFF2-40B4-BE49-F238E27FC236}">
                <a16:creationId xmlns:a16="http://schemas.microsoft.com/office/drawing/2014/main" id="{19949452-8F94-438A-858B-CC38F4313264}"/>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8024" y="1970994"/>
            <a:ext cx="674086" cy="674086"/>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a:extLst>
              <a:ext uri="{FF2B5EF4-FFF2-40B4-BE49-F238E27FC236}">
                <a16:creationId xmlns:a16="http://schemas.microsoft.com/office/drawing/2014/main" id="{A6A3E0A5-1DD7-43A3-A27B-E1C26203B9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1754" y="4148167"/>
            <a:ext cx="527099" cy="527099"/>
          </a:xfrm>
          <a:prstGeom prst="rect">
            <a:avLst/>
          </a:prstGeom>
        </p:spPr>
      </p:pic>
    </p:spTree>
    <p:extLst>
      <p:ext uri="{BB962C8B-B14F-4D97-AF65-F5344CB8AC3E}">
        <p14:creationId xmlns:p14="http://schemas.microsoft.com/office/powerpoint/2010/main" val="317863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1"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 y="2570"/>
            <a:ext cx="12178964" cy="6853712"/>
          </a:xfrm>
          <a:prstGeom prst="rect">
            <a:avLst/>
          </a:prstGeom>
        </p:spPr>
      </p:pic>
      <p:sp>
        <p:nvSpPr>
          <p:cNvPr id="5" name="CuadroTexto 4"/>
          <p:cNvSpPr txBox="1"/>
          <p:nvPr/>
        </p:nvSpPr>
        <p:spPr>
          <a:xfrm>
            <a:off x="6549359" y="1815050"/>
            <a:ext cx="4994378" cy="584775"/>
          </a:xfrm>
          <a:prstGeom prst="rect">
            <a:avLst/>
          </a:prstGeom>
          <a:noFill/>
        </p:spPr>
        <p:txBody>
          <a:bodyPr wrap="square" rtlCol="0">
            <a:spAutoFit/>
          </a:bodyPr>
          <a:lstStyle/>
          <a:p>
            <a:pPr lvl="0"/>
            <a:r>
              <a:rPr lang="es-MX" sz="3200" b="1" dirty="0">
                <a:solidFill>
                  <a:prstClr val="white"/>
                </a:solidFill>
                <a:latin typeface="Arial" panose="020B0604020202020204" pitchFamily="34" charset="0"/>
                <a:cs typeface="Arial" panose="020B0604020202020204" pitchFamily="34" charset="0"/>
              </a:rPr>
              <a:t>Propuesta Metodológica</a:t>
            </a:r>
            <a:endParaRPr kumimoji="0" lang="es-MX"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ángulo 5"/>
          <p:cNvSpPr/>
          <p:nvPr/>
        </p:nvSpPr>
        <p:spPr>
          <a:xfrm>
            <a:off x="6549359" y="2599881"/>
            <a:ext cx="58893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42;p22">
            <a:extLst>
              <a:ext uri="{FF2B5EF4-FFF2-40B4-BE49-F238E27FC236}">
                <a16:creationId xmlns:a16="http://schemas.microsoft.com/office/drawing/2014/main" id="{F3E6245C-7736-4FB5-8DCF-0612DF1CCF9D}"/>
              </a:ext>
            </a:extLst>
          </p:cNvPr>
          <p:cNvSpPr txBox="1">
            <a:spLocks/>
          </p:cNvSpPr>
          <p:nvPr/>
        </p:nvSpPr>
        <p:spPr>
          <a:xfrm>
            <a:off x="2818579" y="1741481"/>
            <a:ext cx="3611600" cy="858400"/>
          </a:xfrm>
          <a:prstGeom prst="rect">
            <a:avLst/>
          </a:prstGeom>
          <a:noFill/>
          <a:ln>
            <a:noFill/>
          </a:ln>
        </p:spPr>
        <p:txBody>
          <a:bodyPr spcFirstLastPara="1" vert="horz" wrap="square" lIns="91344" tIns="45699" rIns="91344" bIns="4569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CO" sz="9600" b="1" i="0" u="none" strike="noStrike" kern="1200" cap="none" spc="0" normalizeH="0" baseline="0" noProof="0" dirty="0">
                <a:ln>
                  <a:noFill/>
                </a:ln>
                <a:solidFill>
                  <a:prstClr val="white"/>
                </a:solidFill>
                <a:effectLst/>
                <a:uLnTx/>
                <a:uFillTx/>
                <a:latin typeface="Work Sans"/>
                <a:ea typeface="Work Sans"/>
                <a:cs typeface="Work Sans"/>
                <a:sym typeface="Work Sans"/>
              </a:rPr>
              <a:t>03.</a:t>
            </a:r>
          </a:p>
        </p:txBody>
      </p:sp>
    </p:spTree>
    <p:extLst>
      <p:ext uri="{BB962C8B-B14F-4D97-AF65-F5344CB8AC3E}">
        <p14:creationId xmlns:p14="http://schemas.microsoft.com/office/powerpoint/2010/main" val="322154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94353" y="295210"/>
            <a:ext cx="9180329" cy="584775"/>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ES" dirty="0">
                <a:sym typeface="Arial"/>
              </a:rPr>
              <a:t>Fases Proceso Auditor</a:t>
            </a:r>
            <a:endPar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22" name="Conector recto 21"/>
          <p:cNvCxnSpPr/>
          <p:nvPr/>
        </p:nvCxnSpPr>
        <p:spPr>
          <a:xfrm>
            <a:off x="283927" y="1013728"/>
            <a:ext cx="11521280" cy="0"/>
          </a:xfrm>
          <a:prstGeom prst="line">
            <a:avLst/>
          </a:prstGeom>
          <a:noFill/>
          <a:ln w="38100" cap="flat" cmpd="sng" algn="ctr">
            <a:solidFill>
              <a:sysClr val="window" lastClr="FFFFFF">
                <a:lumMod val="65000"/>
              </a:sysClr>
            </a:solidFill>
            <a:prstDash val="dash"/>
            <a:miter lim="800000"/>
          </a:ln>
          <a:effectLst/>
        </p:spPr>
      </p:cxnSp>
      <p:pic>
        <p:nvPicPr>
          <p:cNvPr id="9" name="Picture 2">
            <a:extLst>
              <a:ext uri="{FF2B5EF4-FFF2-40B4-BE49-F238E27FC236}">
                <a16:creationId xmlns:a16="http://schemas.microsoft.com/office/drawing/2014/main" id="{4EB9F623-F19F-459D-A68A-05006F32C82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636" t="18470" r="29302" b="8023"/>
          <a:stretch/>
        </p:blipFill>
        <p:spPr bwMode="auto">
          <a:xfrm>
            <a:off x="5515948" y="1147472"/>
            <a:ext cx="5724230" cy="562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id="{CF5BA0B8-0349-4F37-A4DE-336E9A98B9E5}"/>
              </a:ext>
            </a:extLst>
          </p:cNvPr>
          <p:cNvSpPr/>
          <p:nvPr/>
        </p:nvSpPr>
        <p:spPr>
          <a:xfrm>
            <a:off x="951822" y="2527526"/>
            <a:ext cx="3400972" cy="2123658"/>
          </a:xfrm>
          <a:prstGeom prst="rect">
            <a:avLst/>
          </a:prstGeom>
        </p:spPr>
        <p:txBody>
          <a:bodyPr wrap="square">
            <a:spAutoFit/>
          </a:bodyPr>
          <a:lstStyle/>
          <a:p>
            <a:pPr algn="r"/>
            <a:r>
              <a:rPr lang="es-MX" sz="2200" dirty="0">
                <a:latin typeface="Work Sans" panose="020B0604020202020204"/>
              </a:rPr>
              <a:t>En general el proceso de auditoría sigue estos pasos, independientemente si la auditoría se lleva a cabo de manera presencial o remota.</a:t>
            </a:r>
            <a:endParaRPr lang="es-CO" sz="2200" dirty="0">
              <a:latin typeface="Work Sans" panose="020B0604020202020204"/>
            </a:endParaRPr>
          </a:p>
        </p:txBody>
      </p:sp>
      <p:pic>
        <p:nvPicPr>
          <p:cNvPr id="12" name="Imagen 68" descr="banco_iconos_FP-14.png">
            <a:extLst>
              <a:ext uri="{FF2B5EF4-FFF2-40B4-BE49-F238E27FC236}">
                <a16:creationId xmlns:a16="http://schemas.microsoft.com/office/drawing/2014/main" id="{AC8E38F0-171B-4240-A4DB-4EA0E3E481CB}"/>
              </a:ext>
            </a:extLst>
          </p:cNvPr>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5400000">
            <a:off x="4352793" y="3168101"/>
            <a:ext cx="1046277" cy="1046275"/>
          </a:xfrm>
          <a:prstGeom prst="rect">
            <a:avLst/>
          </a:prstGeom>
        </p:spPr>
      </p:pic>
    </p:spTree>
    <p:extLst>
      <p:ext uri="{BB962C8B-B14F-4D97-AF65-F5344CB8AC3E}">
        <p14:creationId xmlns:p14="http://schemas.microsoft.com/office/powerpoint/2010/main" val="106056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29" y="4088865"/>
            <a:ext cx="1488396" cy="2689335"/>
          </a:xfrm>
          <a:prstGeom prst="rect">
            <a:avLst/>
          </a:prstGeom>
        </p:spPr>
      </p:pic>
      <p:sp>
        <p:nvSpPr>
          <p:cNvPr id="4" name="Rectángulo 20"/>
          <p:cNvSpPr/>
          <p:nvPr/>
        </p:nvSpPr>
        <p:spPr>
          <a:xfrm>
            <a:off x="9642619" y="1855365"/>
            <a:ext cx="2451100" cy="1323435"/>
          </a:xfrm>
          <a:prstGeom prst="rect">
            <a:avLst/>
          </a:prstGeom>
        </p:spPr>
        <p:txBody>
          <a:bodyPr wrap="square" lIns="91434" tIns="45718" rIns="91434" bIns="45718">
            <a:spAutoFit/>
          </a:bodyPr>
          <a:lstStyle/>
          <a:p>
            <a:pPr marL="0" marR="0" lvl="0" indent="0" algn="ctr" defTabSz="42974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Arial Narrow"/>
                <a:ea typeface="+mn-ea"/>
                <a:cs typeface="Arial Narrow"/>
              </a:rPr>
              <a:t>Fase 2</a:t>
            </a:r>
          </a:p>
          <a:p>
            <a:pPr marL="0" marR="0" lvl="0" indent="0" algn="ctr" defTabSz="42974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Arial Narrow"/>
                <a:ea typeface="+mn-ea"/>
                <a:cs typeface="Arial Narrow"/>
              </a:rPr>
              <a:t>Planeación de cada Auditoría Interna basada en riesgos</a:t>
            </a:r>
            <a:endParaRPr kumimoji="0" lang="es-CO" sz="2000" b="1" i="0" u="none" strike="noStrike" kern="1200" cap="none" spc="0" normalizeH="0" baseline="0" noProof="0" dirty="0">
              <a:ln>
                <a:noFill/>
              </a:ln>
              <a:solidFill>
                <a:srgbClr val="ED7D31"/>
              </a:solidFill>
              <a:effectLst/>
              <a:uLnTx/>
              <a:uFillTx/>
              <a:latin typeface="Arial Narrow"/>
              <a:ea typeface="+mn-ea"/>
              <a:cs typeface="Arial Narrow"/>
            </a:endParaRPr>
          </a:p>
        </p:txBody>
      </p:sp>
      <p:pic>
        <p:nvPicPr>
          <p:cNvPr id="5" name="Imagen 4"/>
          <p:cNvPicPr>
            <a:picLocks noChangeAspect="1"/>
          </p:cNvPicPr>
          <p:nvPr/>
        </p:nvPicPr>
        <p:blipFill rotWithShape="1">
          <a:blip r:embed="rId3" cstate="screen">
            <a:extLst>
              <a:ext uri="{28A0092B-C50C-407E-A947-70E740481C1C}">
                <a14:useLocalDpi xmlns:a14="http://schemas.microsoft.com/office/drawing/2010/main"/>
              </a:ext>
            </a:extLst>
          </a:blip>
          <a:srcRect l="45221" r="38976" b="58898"/>
          <a:stretch/>
        </p:blipFill>
        <p:spPr>
          <a:xfrm>
            <a:off x="10249469" y="49894"/>
            <a:ext cx="1926136" cy="1836391"/>
          </a:xfrm>
          <a:prstGeom prst="rect">
            <a:avLst/>
          </a:prstGeom>
        </p:spPr>
      </p:pic>
      <p:cxnSp>
        <p:nvCxnSpPr>
          <p:cNvPr id="6" name="3 Conector recto"/>
          <p:cNvCxnSpPr/>
          <p:nvPr/>
        </p:nvCxnSpPr>
        <p:spPr>
          <a:xfrm flipH="1">
            <a:off x="8958751" y="330059"/>
            <a:ext cx="1610436"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 name="5 Rectángulo"/>
          <p:cNvSpPr/>
          <p:nvPr/>
        </p:nvSpPr>
        <p:spPr>
          <a:xfrm>
            <a:off x="9816989" y="3253052"/>
            <a:ext cx="2142699" cy="1963610"/>
          </a:xfrm>
          <a:prstGeom prst="rect">
            <a:avLst/>
          </a:prstGeom>
        </p:spPr>
        <p:txBody>
          <a:bodyPr wrap="square" lIns="91434" tIns="45718" rIns="91434" bIns="45718">
            <a:spAutoFit/>
          </a:bodyPr>
          <a:lstStyle/>
          <a:p>
            <a:pPr marL="0" marR="0" lvl="0" indent="0" algn="ctr" defTabSz="914332" rtl="0" eaLnBrk="1" fontAlgn="auto" latinLnBrk="0" hangingPunct="1">
              <a:lnSpc>
                <a:spcPct val="80000"/>
              </a:lnSpc>
              <a:spcBef>
                <a:spcPct val="20000"/>
              </a:spcBef>
              <a:spcAft>
                <a:spcPts val="0"/>
              </a:spcAft>
              <a:buClrTx/>
              <a:buSzTx/>
              <a:buFontTx/>
              <a:buNone/>
              <a:tabLst/>
              <a:defRPr/>
            </a:pPr>
            <a:r>
              <a:rPr kumimoji="0" lang="es-CO" sz="1900" b="0" i="0" u="none" strike="noStrike" kern="0" cap="none" spc="0" normalizeH="0" baseline="0" noProof="0" dirty="0">
                <a:ln>
                  <a:noFill/>
                </a:ln>
                <a:solidFill>
                  <a:prstClr val="black"/>
                </a:solidFill>
                <a:effectLst/>
                <a:uLnTx/>
                <a:uFillTx/>
                <a:latin typeface="Arial Narrow" pitchFamily="34" charset="0"/>
                <a:ea typeface="+mn-ea"/>
                <a:cs typeface="+mn-cs"/>
              </a:rPr>
              <a:t>Contempla de forma lógica y ordenada los procedimientos de auditoría que han de emplearse, el alcance que se les ha de dar y la forma en que se han de aplicar. </a:t>
            </a:r>
          </a:p>
        </p:txBody>
      </p:sp>
      <p:pic>
        <p:nvPicPr>
          <p:cNvPr id="8"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84" y="1732448"/>
            <a:ext cx="9344985" cy="1203121"/>
          </a:xfrm>
          <a:prstGeom prst="rect">
            <a:avLst/>
          </a:prstGeom>
        </p:spPr>
      </p:pic>
      <p:pic>
        <p:nvPicPr>
          <p:cNvPr id="9"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84" y="2741715"/>
            <a:ext cx="9344985" cy="1299703"/>
          </a:xfrm>
          <a:prstGeom prst="rect">
            <a:avLst/>
          </a:prstGeom>
        </p:spPr>
      </p:pic>
      <p:pic>
        <p:nvPicPr>
          <p:cNvPr id="10"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48" y="3946822"/>
            <a:ext cx="9320921" cy="1283655"/>
          </a:xfrm>
          <a:prstGeom prst="rect">
            <a:avLst/>
          </a:prstGeom>
        </p:spPr>
      </p:pic>
      <p:pic>
        <p:nvPicPr>
          <p:cNvPr id="11"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32" y="5096665"/>
            <a:ext cx="9304879" cy="1160479"/>
          </a:xfrm>
          <a:prstGeom prst="rect">
            <a:avLst/>
          </a:prstGeom>
        </p:spPr>
      </p:pic>
      <p:pic>
        <p:nvPicPr>
          <p:cNvPr id="13"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80" y="2935560"/>
            <a:ext cx="959071" cy="696500"/>
          </a:xfrm>
          <a:prstGeom prst="rect">
            <a:avLst/>
          </a:prstGeom>
        </p:spPr>
      </p:pic>
      <p:sp>
        <p:nvSpPr>
          <p:cNvPr id="14" name="Shape 3149"/>
          <p:cNvSpPr/>
          <p:nvPr/>
        </p:nvSpPr>
        <p:spPr>
          <a:xfrm>
            <a:off x="1854116" y="2926990"/>
            <a:ext cx="7629553" cy="867506"/>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9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2.3 Alcance: </a:t>
            </a:r>
            <a:r>
              <a:rPr kumimoji="0" lang="es-CO" sz="1800" b="0" i="0" u="none" strike="noStrike" kern="1200" cap="none" spc="0" normalizeH="0" baseline="0" noProof="0" dirty="0">
                <a:ln>
                  <a:noFill/>
                </a:ln>
                <a:solidFill>
                  <a:prstClr val="black"/>
                </a:solidFill>
                <a:effectLst/>
                <a:uLnTx/>
                <a:uFillTx/>
                <a:latin typeface="Arial Narrow" pitchFamily="34" charset="0"/>
                <a:ea typeface="+mn-ea"/>
                <a:cs typeface="+mn-cs"/>
              </a:rPr>
              <a:t>Establece el marco o límite de la auditoría, el periodo de tiempo en el que se debe realizar la auditoría, el periodo de tiempo que se va a evaluar o cubrir, los lugares de trabajo y componentes del área o proceso que se incluye.</a:t>
            </a:r>
          </a:p>
        </p:txBody>
      </p:sp>
      <p:sp>
        <p:nvSpPr>
          <p:cNvPr id="15" name="Shape 3149"/>
          <p:cNvSpPr/>
          <p:nvPr/>
        </p:nvSpPr>
        <p:spPr>
          <a:xfrm>
            <a:off x="1896671" y="1922258"/>
            <a:ext cx="7680609" cy="887173"/>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2.2 Objetivo: </a:t>
            </a:r>
            <a:r>
              <a:rPr kumimoji="0" lang="es-CO" sz="1800" b="0" i="0" u="none" strike="noStrike" kern="1200" cap="none" spc="0" normalizeH="0" baseline="0" noProof="0" dirty="0">
                <a:ln>
                  <a:noFill/>
                </a:ln>
                <a:solidFill>
                  <a:prstClr val="black"/>
                </a:solidFill>
                <a:effectLst/>
                <a:uLnTx/>
                <a:uFillTx/>
                <a:latin typeface="Arial Narrow" pitchFamily="34" charset="0"/>
                <a:ea typeface="+mn-ea"/>
                <a:cs typeface="+mn-cs"/>
              </a:rPr>
              <a:t>Propósitos establecidos, lo que se busca lograr con la auditoría. Asociarlos o relacionarlos con las categorías de objetivos de la Entidad (estratégicos, de cumplimiento, operativos) </a:t>
            </a:r>
          </a:p>
        </p:txBody>
      </p:sp>
      <p:sp>
        <p:nvSpPr>
          <p:cNvPr id="16" name="Shape 3149"/>
          <p:cNvSpPr/>
          <p:nvPr/>
        </p:nvSpPr>
        <p:spPr>
          <a:xfrm>
            <a:off x="1926229" y="4137164"/>
            <a:ext cx="7620503" cy="855513"/>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9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2.4 Asignación de recursos: </a:t>
            </a:r>
            <a:r>
              <a:rPr kumimoji="0" lang="es-CO" sz="1800" b="0" i="0" u="none" strike="noStrike" kern="1200" cap="none" spc="0" normalizeH="0" baseline="0" noProof="0" dirty="0">
                <a:ln>
                  <a:noFill/>
                </a:ln>
                <a:solidFill>
                  <a:prstClr val="black"/>
                </a:solidFill>
                <a:effectLst/>
                <a:uLnTx/>
                <a:uFillTx/>
                <a:latin typeface="Arial Narrow" pitchFamily="34" charset="0"/>
                <a:ea typeface="+mn-ea"/>
                <a:cs typeface="+mn-cs"/>
              </a:rPr>
              <a:t>Personal apropiado para el  trabajo, teniendo en cuenta su disponibilidad, conocimientos, capacidades y experiencia, en especial cuando se trata de capacidades especializadas . Recursos  financieros y equipos.</a:t>
            </a:r>
          </a:p>
        </p:txBody>
      </p:sp>
      <p:sp>
        <p:nvSpPr>
          <p:cNvPr id="17" name="Shape 3149"/>
          <p:cNvSpPr/>
          <p:nvPr/>
        </p:nvSpPr>
        <p:spPr>
          <a:xfrm>
            <a:off x="1896667" y="5246860"/>
            <a:ext cx="7586997" cy="830343"/>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2.5 Programa: </a:t>
            </a:r>
            <a:r>
              <a:rPr kumimoji="0" lang="es-CO" sz="1700" b="0" i="0" u="none" strike="noStrike" kern="1200" cap="none" spc="0" normalizeH="0" baseline="0" noProof="0" dirty="0">
                <a:ln>
                  <a:noFill/>
                </a:ln>
                <a:solidFill>
                  <a:prstClr val="black"/>
                </a:solidFill>
                <a:effectLst/>
                <a:uLnTx/>
                <a:uFillTx/>
                <a:latin typeface="Arial Narrow" pitchFamily="34" charset="0"/>
                <a:ea typeface="+mn-ea"/>
                <a:cs typeface="+mn-cs"/>
              </a:rPr>
              <a:t> Debe basarse en los objetivos y el alcance, en los riesgos del área o proceso bajo revisión e incluye los planes de asignación de recursos (auditores) y describe las técnicas de muestreo y/o demás técnicas y metodologías para realizar el trabajo. </a:t>
            </a:r>
          </a:p>
        </p:txBody>
      </p:sp>
      <p:pic>
        <p:nvPicPr>
          <p:cNvPr id="18"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654" y="1992775"/>
            <a:ext cx="790928" cy="713675"/>
          </a:xfrm>
          <a:prstGeom prst="rect">
            <a:avLst/>
          </a:prstGeom>
        </p:spPr>
      </p:pic>
      <p:pic>
        <p:nvPicPr>
          <p:cNvPr id="19" name="Imagen 56"/>
          <p:cNvPicPr>
            <a:picLocks noChangeAspect="1"/>
          </p:cNvPicPr>
          <p:nvPr/>
        </p:nvPicPr>
        <p:blipFill rotWithShape="1">
          <a:blip r:embed="rId7">
            <a:extLst>
              <a:ext uri="{28A0092B-C50C-407E-A947-70E740481C1C}">
                <a14:useLocalDpi xmlns:a14="http://schemas.microsoft.com/office/drawing/2010/main" val="0"/>
              </a:ext>
            </a:extLst>
          </a:blip>
          <a:srcRect l="72516" t="15250" r="4428" b="2995"/>
          <a:stretch/>
        </p:blipFill>
        <p:spPr>
          <a:xfrm>
            <a:off x="560088" y="4147519"/>
            <a:ext cx="1303077" cy="984520"/>
          </a:xfrm>
          <a:prstGeom prst="rect">
            <a:avLst/>
          </a:prstGeom>
        </p:spPr>
      </p:pic>
      <p:pic>
        <p:nvPicPr>
          <p:cNvPr id="21" name="Imagen 10"/>
          <p:cNvPicPr>
            <a:picLocks noChangeAspect="1"/>
          </p:cNvPicPr>
          <p:nvPr/>
        </p:nvPicPr>
        <p:blipFill rotWithShape="1">
          <a:blip r:embed="rId3" cstate="screen">
            <a:extLst>
              <a:ext uri="{28A0092B-C50C-407E-A947-70E740481C1C}">
                <a14:useLocalDpi xmlns:a14="http://schemas.microsoft.com/office/drawing/2010/main"/>
              </a:ext>
            </a:extLst>
          </a:blip>
          <a:srcRect l="58176" t="72404" r="27267"/>
          <a:stretch/>
        </p:blipFill>
        <p:spPr>
          <a:xfrm>
            <a:off x="810442" y="1061880"/>
            <a:ext cx="1040283" cy="722863"/>
          </a:xfrm>
          <a:prstGeom prst="rect">
            <a:avLst/>
          </a:prstGeom>
        </p:spPr>
      </p:pic>
      <p:pic>
        <p:nvPicPr>
          <p:cNvPr id="23"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03" y="825390"/>
            <a:ext cx="9344985" cy="1203121"/>
          </a:xfrm>
          <a:prstGeom prst="rect">
            <a:avLst/>
          </a:prstGeom>
        </p:spPr>
      </p:pic>
      <p:sp>
        <p:nvSpPr>
          <p:cNvPr id="24" name="Shape 3149"/>
          <p:cNvSpPr/>
          <p:nvPr/>
        </p:nvSpPr>
        <p:spPr>
          <a:xfrm>
            <a:off x="1915490" y="1030966"/>
            <a:ext cx="7680609" cy="836855"/>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2.1 Consideraciones sobre la planeación: </a:t>
            </a:r>
            <a:r>
              <a:rPr kumimoji="0" lang="es-CO" sz="1700" b="0" i="0" u="none" strike="noStrike" kern="1200" cap="none" spc="0" normalizeH="0" baseline="0" noProof="0" dirty="0">
                <a:ln>
                  <a:noFill/>
                </a:ln>
                <a:solidFill>
                  <a:prstClr val="black"/>
                </a:solidFill>
                <a:effectLst/>
                <a:uLnTx/>
                <a:uFillTx/>
                <a:latin typeface="Arial Narrow" pitchFamily="34" charset="0"/>
                <a:ea typeface="+mn-ea"/>
                <a:cs typeface="+mn-cs"/>
              </a:rPr>
              <a:t>Objetivo del proceso relacionado con la unidad auditable, los riesgos inherentes altos y extremos, analizar los controles y su efectividad frente a la gestión del riesgo.</a:t>
            </a:r>
          </a:p>
        </p:txBody>
      </p:sp>
      <p:pic>
        <p:nvPicPr>
          <p:cNvPr id="26" name="Imagen 21"/>
          <p:cNvPicPr>
            <a:picLocks noChangeAspect="1"/>
          </p:cNvPicPr>
          <p:nvPr/>
        </p:nvPicPr>
        <p:blipFill rotWithShape="1">
          <a:blip r:embed="rId8">
            <a:extLst>
              <a:ext uri="{28A0092B-C50C-407E-A947-70E740481C1C}">
                <a14:useLocalDpi xmlns:a14="http://schemas.microsoft.com/office/drawing/2010/main" val="0"/>
              </a:ext>
            </a:extLst>
          </a:blip>
          <a:srcRect l="10925" t="11284" r="75027" b="8731"/>
          <a:stretch/>
        </p:blipFill>
        <p:spPr>
          <a:xfrm>
            <a:off x="866581" y="5346927"/>
            <a:ext cx="747073" cy="755372"/>
          </a:xfrm>
          <a:prstGeom prst="rect">
            <a:avLst/>
          </a:prstGeom>
        </p:spPr>
      </p:pic>
    </p:spTree>
    <p:extLst>
      <p:ext uri="{BB962C8B-B14F-4D97-AF65-F5344CB8AC3E}">
        <p14:creationId xmlns:p14="http://schemas.microsoft.com/office/powerpoint/2010/main" val="172398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94353" y="295210"/>
            <a:ext cx="9180329" cy="584775"/>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rPr>
              <a:t>Fase Planeación – Auditoria Remota</a:t>
            </a:r>
            <a:endPar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22" name="Conector recto 21"/>
          <p:cNvCxnSpPr/>
          <p:nvPr/>
        </p:nvCxnSpPr>
        <p:spPr>
          <a:xfrm>
            <a:off x="283927" y="1013728"/>
            <a:ext cx="11521280" cy="0"/>
          </a:xfrm>
          <a:prstGeom prst="line">
            <a:avLst/>
          </a:prstGeom>
          <a:noFill/>
          <a:ln w="38100" cap="flat" cmpd="sng" algn="ctr">
            <a:solidFill>
              <a:sysClr val="window" lastClr="FFFFFF">
                <a:lumMod val="65000"/>
              </a:sysClr>
            </a:solidFill>
            <a:prstDash val="dash"/>
            <a:miter lim="800000"/>
          </a:ln>
          <a:effectLst/>
        </p:spPr>
      </p:cxnSp>
      <p:grpSp>
        <p:nvGrpSpPr>
          <p:cNvPr id="7" name="Grupo 7">
            <a:extLst>
              <a:ext uri="{FF2B5EF4-FFF2-40B4-BE49-F238E27FC236}">
                <a16:creationId xmlns:a16="http://schemas.microsoft.com/office/drawing/2014/main" id="{DF29D248-861E-4E94-A9F1-85BFAA55F1C9}"/>
              </a:ext>
            </a:extLst>
          </p:cNvPr>
          <p:cNvGrpSpPr/>
          <p:nvPr/>
        </p:nvGrpSpPr>
        <p:grpSpPr>
          <a:xfrm>
            <a:off x="101121" y="3370433"/>
            <a:ext cx="4032312" cy="883971"/>
            <a:chOff x="317683" y="1251635"/>
            <a:chExt cx="3024234" cy="662978"/>
          </a:xfrm>
        </p:grpSpPr>
        <p:pic>
          <p:nvPicPr>
            <p:cNvPr id="8" name="Imagen 47" descr="banco_iconos_FP-14.png">
              <a:extLst>
                <a:ext uri="{FF2B5EF4-FFF2-40B4-BE49-F238E27FC236}">
                  <a16:creationId xmlns:a16="http://schemas.microsoft.com/office/drawing/2014/main" id="{CDEAEF9A-9B00-4481-87BB-8B614D024D2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317683" y="1251635"/>
              <a:ext cx="662978" cy="662978"/>
            </a:xfrm>
            <a:prstGeom prst="rect">
              <a:avLst/>
            </a:prstGeom>
          </p:spPr>
        </p:pic>
        <p:sp>
          <p:nvSpPr>
            <p:cNvPr id="10" name="CuadroTexto 66">
              <a:extLst>
                <a:ext uri="{FF2B5EF4-FFF2-40B4-BE49-F238E27FC236}">
                  <a16:creationId xmlns:a16="http://schemas.microsoft.com/office/drawing/2014/main" id="{531E5B2C-1B9F-44C8-899F-5DDB69CA7E6A}"/>
                </a:ext>
              </a:extLst>
            </p:cNvPr>
            <p:cNvSpPr txBox="1"/>
            <p:nvPr/>
          </p:nvSpPr>
          <p:spPr>
            <a:xfrm>
              <a:off x="902754" y="1352431"/>
              <a:ext cx="2439163" cy="427040"/>
            </a:xfrm>
            <a:prstGeom prst="rect">
              <a:avLst/>
            </a:prstGeom>
          </p:spPr>
          <p:txBody>
            <a:bodyPr wrap="square">
              <a:spAutoFit/>
            </a:bodyPr>
            <a:lstStyle>
              <a:defPPr marR="0" lvl="0" algn="l" rtl="0">
                <a:lnSpc>
                  <a:spcPct val="100000"/>
                </a:lnSpc>
                <a:spcBef>
                  <a:spcPts val="0"/>
                </a:spcBef>
                <a:spcAft>
                  <a:spcPts val="0"/>
                </a:spcAft>
              </a:defPPr>
              <a:lvl1pPr defTabSz="342797">
                <a:buClrTx/>
                <a:defRPr sz="2400" kern="1200">
                  <a:solidFill>
                    <a:srgbClr val="073763">
                      <a:lumMod val="75000"/>
                      <a:lumOff val="25000"/>
                    </a:srgbClr>
                  </a:solidFill>
                  <a:latin typeface="Arial Black" panose="020B0A04020102020204" pitchFamily="34" charset="0"/>
                  <a:ea typeface="+mn-ea"/>
                  <a:cs typeface="+mn-cs"/>
                </a:defRPr>
              </a:lvl1pPr>
            </a:lstStyle>
            <a:p>
              <a:pPr marL="0" marR="0" lvl="0" indent="0" algn="l" defTabSz="456871" rtl="0" eaLnBrk="1" fontAlgn="auto" latinLnBrk="0" hangingPunct="1">
                <a:lnSpc>
                  <a:spcPct val="100000"/>
                </a:lnSpc>
                <a:spcBef>
                  <a:spcPts val="0"/>
                </a:spcBef>
                <a:spcAft>
                  <a:spcPts val="0"/>
                </a:spcAft>
                <a:buClrTx/>
                <a:buSzTx/>
                <a:buFontTx/>
                <a:buNone/>
                <a:tabLst/>
                <a:defRPr/>
              </a:pPr>
              <a:r>
                <a:rPr kumimoji="0" lang="es-ES_tradnl" sz="3100" b="0" i="0" u="none" strike="noStrike" kern="1200" cap="none" spc="0" normalizeH="0" baseline="0" noProof="0" dirty="0">
                  <a:ln>
                    <a:noFill/>
                  </a:ln>
                  <a:solidFill>
                    <a:srgbClr val="073763">
                      <a:lumMod val="75000"/>
                      <a:lumOff val="25000"/>
                    </a:srgbClr>
                  </a:solidFill>
                  <a:effectLst/>
                  <a:uLnTx/>
                  <a:uFillTx/>
                  <a:latin typeface="Arial Black" panose="020B0A04020102020204" pitchFamily="34" charset="0"/>
                  <a:ea typeface="+mn-ea"/>
                  <a:cs typeface="+mn-cs"/>
                  <a:sym typeface="Arial"/>
                </a:rPr>
                <a:t>Importante</a:t>
              </a:r>
            </a:p>
          </p:txBody>
        </p:sp>
      </p:grpSp>
      <p:sp>
        <p:nvSpPr>
          <p:cNvPr id="13" name="CuadroTexto 24">
            <a:extLst>
              <a:ext uri="{FF2B5EF4-FFF2-40B4-BE49-F238E27FC236}">
                <a16:creationId xmlns:a16="http://schemas.microsoft.com/office/drawing/2014/main" id="{F85BCA2C-7DF7-47BE-8F8F-72A3A53953D1}"/>
              </a:ext>
            </a:extLst>
          </p:cNvPr>
          <p:cNvSpPr txBox="1"/>
          <p:nvPr/>
        </p:nvSpPr>
        <p:spPr>
          <a:xfrm>
            <a:off x="4255517" y="1845211"/>
            <a:ext cx="7252978" cy="1200329"/>
          </a:xfrm>
          <a:prstGeom prst="rect">
            <a:avLst/>
          </a:prstGeom>
          <a:noFill/>
        </p:spPr>
        <p:txBody>
          <a:bodyPr wrap="square" rtlCol="0">
            <a:spAutoFit/>
          </a:bodyPr>
          <a:lstStyle/>
          <a:p>
            <a:pPr lvl="0" algn="just" defTabSz="914264">
              <a:buClr>
                <a:srgbClr val="000000"/>
              </a:buClr>
              <a:defRPr/>
            </a:pPr>
            <a:r>
              <a:rPr lang="es-MX" kern="0" dirty="0">
                <a:solidFill>
                  <a:srgbClr val="ED7D31"/>
                </a:solidFill>
                <a:latin typeface="Arial Narrow" pitchFamily="34" charset="0"/>
                <a:ea typeface="MS UI Gothic" panose="020B0600070205080204" pitchFamily="34" charset="-128"/>
                <a:cs typeface="Arial"/>
                <a:sym typeface="Arial"/>
              </a:rPr>
              <a:t>Es importante que al analizar los riesgos del plan de auditoría y de cada auditoría específica, se tengan en cuenta limitaciones y oportunidades, así como la necesidad de combinar momentos de auditoría presencial y remota para el logro de los objetivos de la auditoría</a:t>
            </a:r>
            <a:endParaRPr kumimoji="0" lang="es-CO"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14" name="32 Elipse">
            <a:extLst>
              <a:ext uri="{FF2B5EF4-FFF2-40B4-BE49-F238E27FC236}">
                <a16:creationId xmlns:a16="http://schemas.microsoft.com/office/drawing/2014/main" id="{0E34045F-3B97-4664-A5FA-E3DDE7B5AB3C}"/>
              </a:ext>
            </a:extLst>
          </p:cNvPr>
          <p:cNvSpPr/>
          <p:nvPr/>
        </p:nvSpPr>
        <p:spPr>
          <a:xfrm>
            <a:off x="3944674" y="2020503"/>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
        <p:nvSpPr>
          <p:cNvPr id="15" name="CuadroTexto 24">
            <a:extLst>
              <a:ext uri="{FF2B5EF4-FFF2-40B4-BE49-F238E27FC236}">
                <a16:creationId xmlns:a16="http://schemas.microsoft.com/office/drawing/2014/main" id="{F9B25E6B-6967-4D80-BA8F-9E7A37A1B862}"/>
              </a:ext>
            </a:extLst>
          </p:cNvPr>
          <p:cNvSpPr txBox="1"/>
          <p:nvPr/>
        </p:nvSpPr>
        <p:spPr>
          <a:xfrm>
            <a:off x="4255517" y="3068853"/>
            <a:ext cx="7252978" cy="923330"/>
          </a:xfrm>
          <a:prstGeom prst="rect">
            <a:avLst/>
          </a:prstGeom>
          <a:noFill/>
        </p:spPr>
        <p:txBody>
          <a:bodyPr wrap="square" rtlCol="0">
            <a:spAutoFit/>
          </a:bodyPr>
          <a:lstStyle/>
          <a:p>
            <a:pPr lvl="0" algn="just" defTabSz="914264">
              <a:buClr>
                <a:srgbClr val="000000"/>
              </a:buClr>
              <a:defRPr/>
            </a:pPr>
            <a:r>
              <a:rPr lang="es-MX" kern="0" dirty="0">
                <a:solidFill>
                  <a:srgbClr val="ED7D31"/>
                </a:solidFill>
                <a:latin typeface="Arial Narrow" pitchFamily="34" charset="0"/>
                <a:ea typeface="MS UI Gothic" panose="020B0600070205080204" pitchFamily="34" charset="-128"/>
                <a:cs typeface="Arial"/>
                <a:sym typeface="Arial"/>
              </a:rPr>
              <a:t>Seleccionar las TIC pertinentes y cómo se utilizarán, por ejemplo uso de drones, cámaras digitales, teléfonos móviles, equipos de cómputo portátiles, almacenamiento de registros en nube, entre otros.</a:t>
            </a:r>
            <a:endParaRPr kumimoji="0" lang="es-CO"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16" name="32 Elipse">
            <a:extLst>
              <a:ext uri="{FF2B5EF4-FFF2-40B4-BE49-F238E27FC236}">
                <a16:creationId xmlns:a16="http://schemas.microsoft.com/office/drawing/2014/main" id="{EE8FFC2D-401B-428D-A739-9ACB07BF6818}"/>
              </a:ext>
            </a:extLst>
          </p:cNvPr>
          <p:cNvSpPr/>
          <p:nvPr/>
        </p:nvSpPr>
        <p:spPr>
          <a:xfrm>
            <a:off x="3944674" y="3244145"/>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
        <p:nvSpPr>
          <p:cNvPr id="17" name="CuadroTexto 24">
            <a:extLst>
              <a:ext uri="{FF2B5EF4-FFF2-40B4-BE49-F238E27FC236}">
                <a16:creationId xmlns:a16="http://schemas.microsoft.com/office/drawing/2014/main" id="{186DC365-7AF9-4594-8513-912D9A038F0E}"/>
              </a:ext>
            </a:extLst>
          </p:cNvPr>
          <p:cNvSpPr txBox="1"/>
          <p:nvPr/>
        </p:nvSpPr>
        <p:spPr>
          <a:xfrm>
            <a:off x="4255517" y="4133214"/>
            <a:ext cx="7252978" cy="923330"/>
          </a:xfrm>
          <a:prstGeom prst="rect">
            <a:avLst/>
          </a:prstGeom>
          <a:noFill/>
        </p:spPr>
        <p:txBody>
          <a:bodyPr wrap="square" rtlCol="0">
            <a:spAutoFit/>
          </a:bodyPr>
          <a:lstStyle/>
          <a:p>
            <a:pPr lvl="0" algn="just" defTabSz="914264">
              <a:buClr>
                <a:srgbClr val="000000"/>
              </a:buClr>
              <a:defRPr/>
            </a:pPr>
            <a:r>
              <a:rPr lang="es-MX" kern="0" dirty="0">
                <a:solidFill>
                  <a:srgbClr val="ED7D31"/>
                </a:solidFill>
                <a:latin typeface="Arial Narrow" pitchFamily="34" charset="0"/>
                <a:ea typeface="MS UI Gothic" panose="020B0600070205080204" pitchFamily="34" charset="-128"/>
                <a:cs typeface="Arial"/>
                <a:sym typeface="Arial"/>
              </a:rPr>
              <a:t>Realizar una prueba previa de las TIC seleccionadas para la auditoría, previo a la realización de la misma para confirmar que se dispone de una conexión estable y que el personal sabe cómo utilizar los recursos tecnológicos.</a:t>
            </a:r>
            <a:endParaRPr kumimoji="0" lang="es-CO"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18" name="32 Elipse">
            <a:extLst>
              <a:ext uri="{FF2B5EF4-FFF2-40B4-BE49-F238E27FC236}">
                <a16:creationId xmlns:a16="http://schemas.microsoft.com/office/drawing/2014/main" id="{A547626B-AB73-45E2-B40E-C6AE4FBE6754}"/>
              </a:ext>
            </a:extLst>
          </p:cNvPr>
          <p:cNvSpPr/>
          <p:nvPr/>
        </p:nvSpPr>
        <p:spPr>
          <a:xfrm>
            <a:off x="3944674" y="4190788"/>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
        <p:nvSpPr>
          <p:cNvPr id="19" name="CuadroTexto 24">
            <a:extLst>
              <a:ext uri="{FF2B5EF4-FFF2-40B4-BE49-F238E27FC236}">
                <a16:creationId xmlns:a16="http://schemas.microsoft.com/office/drawing/2014/main" id="{3E9AFEDA-046C-431B-854B-CC9AC5BE0AF4}"/>
              </a:ext>
            </a:extLst>
          </p:cNvPr>
          <p:cNvSpPr txBox="1"/>
          <p:nvPr/>
        </p:nvSpPr>
        <p:spPr>
          <a:xfrm>
            <a:off x="4255517" y="5238002"/>
            <a:ext cx="7252978" cy="646331"/>
          </a:xfrm>
          <a:prstGeom prst="rect">
            <a:avLst/>
          </a:prstGeom>
          <a:noFill/>
        </p:spPr>
        <p:txBody>
          <a:bodyPr wrap="square" rtlCol="0">
            <a:spAutoFit/>
          </a:bodyPr>
          <a:lstStyle/>
          <a:p>
            <a:pPr lvl="0" algn="just" defTabSz="914264">
              <a:buClr>
                <a:srgbClr val="000000"/>
              </a:buClr>
              <a:defRPr/>
            </a:pPr>
            <a:r>
              <a:rPr lang="es-MX" kern="0" dirty="0">
                <a:solidFill>
                  <a:srgbClr val="ED7D31"/>
                </a:solidFill>
                <a:latin typeface="Arial Narrow" pitchFamily="34" charset="0"/>
                <a:ea typeface="MS UI Gothic" panose="020B0600070205080204" pitchFamily="34" charset="-128"/>
                <a:cs typeface="Arial"/>
                <a:sym typeface="Arial"/>
              </a:rPr>
              <a:t>Las conclusiones, después del análisis de riesgos proporcionan la base para definir cuáles procesos serán auditados mediante TIC.</a:t>
            </a:r>
            <a:endParaRPr kumimoji="0" lang="es-CO"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20" name="32 Elipse">
            <a:extLst>
              <a:ext uri="{FF2B5EF4-FFF2-40B4-BE49-F238E27FC236}">
                <a16:creationId xmlns:a16="http://schemas.microsoft.com/office/drawing/2014/main" id="{CA4BB03F-1E81-46DD-83EF-C9C352EF8EC6}"/>
              </a:ext>
            </a:extLst>
          </p:cNvPr>
          <p:cNvSpPr/>
          <p:nvPr/>
        </p:nvSpPr>
        <p:spPr>
          <a:xfrm>
            <a:off x="3944674" y="5330335"/>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7456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80" y="701865"/>
            <a:ext cx="8795297" cy="1176891"/>
          </a:xfrm>
          <a:prstGeom prst="rect">
            <a:avLst/>
          </a:prstGeom>
        </p:spPr>
      </p:pic>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29" y="4183461"/>
            <a:ext cx="1488396" cy="2689335"/>
          </a:xfrm>
          <a:prstGeom prst="rect">
            <a:avLst/>
          </a:prstGeom>
        </p:spPr>
      </p:pic>
      <p:pic>
        <p:nvPicPr>
          <p:cNvPr id="3" name="Image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8115" y="4168669"/>
            <a:ext cx="1488396" cy="2689335"/>
          </a:xfrm>
          <a:prstGeom prst="rect">
            <a:avLst/>
          </a:prstGeom>
        </p:spPr>
      </p:pic>
      <p:pic>
        <p:nvPicPr>
          <p:cNvPr id="4" name="Imagen 4"/>
          <p:cNvPicPr>
            <a:picLocks noChangeAspect="1"/>
          </p:cNvPicPr>
          <p:nvPr/>
        </p:nvPicPr>
        <p:blipFill rotWithShape="1">
          <a:blip r:embed="rId4" cstate="screen">
            <a:extLst>
              <a:ext uri="{28A0092B-C50C-407E-A947-70E740481C1C}">
                <a14:useLocalDpi xmlns:a14="http://schemas.microsoft.com/office/drawing/2010/main"/>
              </a:ext>
            </a:extLst>
          </a:blip>
          <a:srcRect l="68974" r="7176" b="60120"/>
          <a:stretch/>
        </p:blipFill>
        <p:spPr>
          <a:xfrm>
            <a:off x="9285029" y="425344"/>
            <a:ext cx="2906975" cy="1781800"/>
          </a:xfrm>
          <a:prstGeom prst="rect">
            <a:avLst/>
          </a:prstGeom>
        </p:spPr>
      </p:pic>
      <p:cxnSp>
        <p:nvCxnSpPr>
          <p:cNvPr id="5" name="6 Conector recto"/>
          <p:cNvCxnSpPr/>
          <p:nvPr/>
        </p:nvCxnSpPr>
        <p:spPr>
          <a:xfrm flipH="1">
            <a:off x="8180831" y="707257"/>
            <a:ext cx="1610436"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 name="Rectángulo 20"/>
          <p:cNvSpPr/>
          <p:nvPr/>
        </p:nvSpPr>
        <p:spPr>
          <a:xfrm>
            <a:off x="9037039" y="2074509"/>
            <a:ext cx="2451100" cy="1015663"/>
          </a:xfrm>
          <a:prstGeom prst="rect">
            <a:avLst/>
          </a:prstGeom>
        </p:spPr>
        <p:txBody>
          <a:bodyPr wrap="square" lIns="91434" tIns="45718" rIns="91434" bIns="45718">
            <a:spAutoFit/>
          </a:bodyPr>
          <a:lstStyle/>
          <a:p>
            <a:pPr marL="0" marR="0" lvl="0" indent="0" algn="ctr" defTabSz="42974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Arial Narrow"/>
                <a:ea typeface="+mn-ea"/>
                <a:cs typeface="Arial Narrow"/>
              </a:rPr>
              <a:t>Fase 3 </a:t>
            </a:r>
          </a:p>
          <a:p>
            <a:pPr marL="0" marR="0" lvl="0" indent="0" algn="ctr" defTabSz="42974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ED7D31"/>
                </a:solidFill>
                <a:effectLst/>
                <a:uLnTx/>
                <a:uFillTx/>
                <a:latin typeface="Arial Narrow"/>
                <a:ea typeface="+mn-ea"/>
                <a:cs typeface="Arial Narrow"/>
              </a:rPr>
              <a:t>Ejecución </a:t>
            </a:r>
            <a:r>
              <a:rPr kumimoji="0" lang="es-CO" sz="2000" b="1" i="0" u="none" strike="noStrike" kern="1200" cap="none" spc="0" normalizeH="0" baseline="0" noProof="0" dirty="0">
                <a:ln>
                  <a:noFill/>
                </a:ln>
                <a:solidFill>
                  <a:prstClr val="black"/>
                </a:solidFill>
                <a:effectLst/>
                <a:uLnTx/>
                <a:uFillTx/>
                <a:latin typeface="Arial Narrow"/>
                <a:ea typeface="+mn-ea"/>
                <a:cs typeface="Arial Narrow"/>
              </a:rPr>
              <a:t>de las Auditorías Internas</a:t>
            </a:r>
          </a:p>
        </p:txBody>
      </p:sp>
      <p:sp>
        <p:nvSpPr>
          <p:cNvPr id="7" name="9 Rectángulo"/>
          <p:cNvSpPr/>
          <p:nvPr/>
        </p:nvSpPr>
        <p:spPr>
          <a:xfrm>
            <a:off x="8986049" y="3121685"/>
            <a:ext cx="2708123" cy="2665343"/>
          </a:xfrm>
          <a:prstGeom prst="rect">
            <a:avLst/>
          </a:prstGeom>
        </p:spPr>
        <p:txBody>
          <a:bodyPr wrap="square" lIns="91434" tIns="45718" rIns="91434" bIns="45718">
            <a:spAutoFit/>
          </a:bodyPr>
          <a:lstStyle/>
          <a:p>
            <a:pPr marL="0" marR="0" lvl="0" indent="0" algn="ctr" defTabSz="914332" rtl="0" eaLnBrk="1" fontAlgn="auto" latinLnBrk="0" hangingPunct="1">
              <a:lnSpc>
                <a:spcPct val="80000"/>
              </a:lnSpc>
              <a:spcBef>
                <a:spcPct val="20000"/>
              </a:spcBef>
              <a:spcAft>
                <a:spcPts val="0"/>
              </a:spcAft>
              <a:buClrTx/>
              <a:buSzTx/>
              <a:buFontTx/>
              <a:buNone/>
              <a:tabLst/>
              <a:defRPr/>
            </a:pPr>
            <a:r>
              <a:rPr kumimoji="0" lang="es-CO" sz="1900" b="0" i="0" u="none" strike="noStrike" kern="0" cap="none" spc="0" normalizeH="0" baseline="0" noProof="0" dirty="0">
                <a:ln>
                  <a:noFill/>
                </a:ln>
                <a:solidFill>
                  <a:prstClr val="black"/>
                </a:solidFill>
                <a:effectLst/>
                <a:uLnTx/>
                <a:uFillTx/>
                <a:latin typeface="Arial Narrow" pitchFamily="34" charset="0"/>
                <a:ea typeface="+mn-ea"/>
                <a:cs typeface="+mn-cs"/>
              </a:rPr>
              <a:t>En esta fase se desarrolla el  plan de auditoria  previamente aprobado, se ejecutan las actividades definidas para obtener y analizar toda la información del  proceso que se audita y contar con evidencia suficiente, competente y relevante para emitir conclusiones.</a:t>
            </a:r>
          </a:p>
        </p:txBody>
      </p:sp>
      <p:pic>
        <p:nvPicPr>
          <p:cNvPr id="8"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52" y="2773205"/>
            <a:ext cx="8795297" cy="1819187"/>
          </a:xfrm>
          <a:prstGeom prst="rect">
            <a:avLst/>
          </a:prstGeom>
        </p:spPr>
      </p:pic>
      <p:pic>
        <p:nvPicPr>
          <p:cNvPr id="9"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20" y="1662694"/>
            <a:ext cx="8698775" cy="1427886"/>
          </a:xfrm>
          <a:prstGeom prst="rect">
            <a:avLst/>
          </a:prstGeom>
        </p:spPr>
      </p:pic>
      <p:sp>
        <p:nvSpPr>
          <p:cNvPr id="10" name="Shape 3149"/>
          <p:cNvSpPr/>
          <p:nvPr/>
        </p:nvSpPr>
        <p:spPr>
          <a:xfrm>
            <a:off x="2022008" y="1039793"/>
            <a:ext cx="6872995" cy="559688"/>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3.1 Reunión de inicio:  </a:t>
            </a:r>
            <a:r>
              <a:rPr kumimoji="0" lang="es-CO" sz="1800" b="0" i="0" u="none" strike="noStrike" kern="1200" cap="none" spc="0" normalizeH="0" baseline="0" noProof="0" dirty="0">
                <a:ln>
                  <a:noFill/>
                </a:ln>
                <a:solidFill>
                  <a:prstClr val="black"/>
                </a:solidFill>
                <a:effectLst/>
                <a:uLnTx/>
                <a:uFillTx/>
                <a:latin typeface="Arial Narrow" pitchFamily="34" charset="0"/>
                <a:ea typeface="+mn-ea"/>
                <a:cs typeface="+mn-cs"/>
              </a:rPr>
              <a:t>Se lleva a cabo la reunión de apertura de la auditoría.</a:t>
            </a:r>
          </a:p>
        </p:txBody>
      </p:sp>
      <p:pic>
        <p:nvPicPr>
          <p:cNvPr id="11"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07" y="4612215"/>
            <a:ext cx="790928" cy="713675"/>
          </a:xfrm>
          <a:prstGeom prst="rect">
            <a:avLst/>
          </a:prstGeom>
        </p:spPr>
      </p:pic>
      <p:pic>
        <p:nvPicPr>
          <p:cNvPr id="12" name="Imagen 56"/>
          <p:cNvPicPr>
            <a:picLocks noChangeAspect="1"/>
          </p:cNvPicPr>
          <p:nvPr/>
        </p:nvPicPr>
        <p:blipFill rotWithShape="1">
          <a:blip r:embed="rId6">
            <a:extLst>
              <a:ext uri="{28A0092B-C50C-407E-A947-70E740481C1C}">
                <a14:useLocalDpi xmlns:a14="http://schemas.microsoft.com/office/drawing/2010/main" val="0"/>
              </a:ext>
            </a:extLst>
          </a:blip>
          <a:srcRect l="72516" t="15250" r="4428" b="2995"/>
          <a:stretch/>
        </p:blipFill>
        <p:spPr>
          <a:xfrm>
            <a:off x="443795" y="1955642"/>
            <a:ext cx="1303077" cy="984520"/>
          </a:xfrm>
          <a:prstGeom prst="rect">
            <a:avLst/>
          </a:prstGeom>
        </p:spPr>
      </p:pic>
      <p:sp>
        <p:nvSpPr>
          <p:cNvPr id="13" name="31 Rectángulo"/>
          <p:cNvSpPr/>
          <p:nvPr/>
        </p:nvSpPr>
        <p:spPr>
          <a:xfrm>
            <a:off x="1824000" y="1893157"/>
            <a:ext cx="7016331" cy="969492"/>
          </a:xfrm>
          <a:prstGeom prst="rect">
            <a:avLst/>
          </a:prstGeom>
        </p:spPr>
        <p:txBody>
          <a:bodyPr wrap="square" lIns="91434" tIns="45718" rIns="91434" bIns="45718">
            <a:sp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9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3.2 Solicitud de información: </a:t>
            </a:r>
            <a:r>
              <a:rPr kumimoji="0" lang="es-CO" sz="1900" b="0" i="0" u="none" strike="noStrike" kern="1200" cap="none" spc="0" normalizeH="0" baseline="0" noProof="0" dirty="0">
                <a:ln>
                  <a:noFill/>
                </a:ln>
                <a:solidFill>
                  <a:prstClr val="black"/>
                </a:solidFill>
                <a:effectLst/>
                <a:uLnTx/>
                <a:uFillTx/>
                <a:latin typeface="Arial Narrow" pitchFamily="34" charset="0"/>
                <a:ea typeface="+mn-ea"/>
                <a:cs typeface="+mn-cs"/>
              </a:rPr>
              <a:t>Los auditores internos deben identificar información suficiente, confiable, relevante y útil de manera tal que les permita alcanzar los objetivos del trabajo.</a:t>
            </a:r>
          </a:p>
        </p:txBody>
      </p:sp>
      <p:pic>
        <p:nvPicPr>
          <p:cNvPr id="14" name="Imagen 10"/>
          <p:cNvPicPr>
            <a:picLocks noChangeAspect="1"/>
          </p:cNvPicPr>
          <p:nvPr/>
        </p:nvPicPr>
        <p:blipFill rotWithShape="1">
          <a:blip r:embed="rId4" cstate="screen">
            <a:extLst>
              <a:ext uri="{28A0092B-C50C-407E-A947-70E740481C1C}">
                <a14:useLocalDpi xmlns:a14="http://schemas.microsoft.com/office/drawing/2010/main"/>
              </a:ext>
            </a:extLst>
          </a:blip>
          <a:srcRect l="58176" t="72404" r="27267"/>
          <a:stretch/>
        </p:blipFill>
        <p:spPr>
          <a:xfrm>
            <a:off x="826194" y="931794"/>
            <a:ext cx="1040283" cy="722863"/>
          </a:xfrm>
          <a:prstGeom prst="rect">
            <a:avLst/>
          </a:prstGeom>
        </p:spPr>
      </p:pic>
      <p:pic>
        <p:nvPicPr>
          <p:cNvPr id="15" name="Imagen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17" y="2995984"/>
            <a:ext cx="865975" cy="1266591"/>
          </a:xfrm>
          <a:prstGeom prst="rect">
            <a:avLst/>
          </a:prstGeom>
        </p:spPr>
      </p:pic>
      <p:sp>
        <p:nvSpPr>
          <p:cNvPr id="17" name="Shape 3149"/>
          <p:cNvSpPr/>
          <p:nvPr/>
        </p:nvSpPr>
        <p:spPr>
          <a:xfrm>
            <a:off x="1740527" y="3096715"/>
            <a:ext cx="6935263" cy="1147596"/>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3.3 Análisis y evaluación: </a:t>
            </a:r>
            <a:r>
              <a:rPr kumimoji="0" lang="es-CO" sz="1600" b="0" i="0" u="none" strike="noStrike" kern="1200" cap="none" spc="0" normalizeH="0" baseline="0" noProof="0" dirty="0">
                <a:ln>
                  <a:noFill/>
                </a:ln>
                <a:solidFill>
                  <a:prstClr val="black"/>
                </a:solidFill>
                <a:effectLst/>
                <a:uLnTx/>
                <a:uFillTx/>
                <a:latin typeface="Arial Narrow" pitchFamily="34" charset="0"/>
                <a:ea typeface="+mn-ea"/>
                <a:cs typeface="+mn-cs"/>
              </a:rPr>
              <a:t>requiere que los auditores internos analicen profundamente la información obtenida durante el proceso de auditoría antes de extraer las conclusiones.</a:t>
            </a:r>
          </a:p>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Narrow" pitchFamily="34" charset="0"/>
                <a:ea typeface="+mn-ea"/>
                <a:cs typeface="+mn-cs"/>
              </a:rPr>
              <a:t>Incluye  pruebas, criterios, enfoque, procedimientos y la población, además de la metodología para obtener la muestra y el tamaño de esta.</a:t>
            </a:r>
          </a:p>
        </p:txBody>
      </p:sp>
      <p:pic>
        <p:nvPicPr>
          <p:cNvPr id="18"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67" y="4193606"/>
            <a:ext cx="8698775" cy="1844565"/>
          </a:xfrm>
          <a:prstGeom prst="rect">
            <a:avLst/>
          </a:prstGeom>
        </p:spPr>
      </p:pic>
      <p:sp>
        <p:nvSpPr>
          <p:cNvPr id="19" name="31 Rectángulo"/>
          <p:cNvSpPr/>
          <p:nvPr/>
        </p:nvSpPr>
        <p:spPr>
          <a:xfrm>
            <a:off x="1676787" y="4450452"/>
            <a:ext cx="7016331" cy="1323435"/>
          </a:xfrm>
          <a:prstGeom prst="rect">
            <a:avLst/>
          </a:prstGeom>
        </p:spPr>
        <p:txBody>
          <a:bodyPr wrap="square" lIns="91434" tIns="45718" rIns="91434" bIns="45718">
            <a:sp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3.4 Documentación de la información: </a:t>
            </a:r>
            <a:r>
              <a:rPr kumimoji="0" lang="es-CO" sz="1600" b="0" i="0" u="none" strike="noStrike" kern="1200" cap="none" spc="0" normalizeH="0" baseline="0" noProof="0" dirty="0">
                <a:ln>
                  <a:noFill/>
                </a:ln>
                <a:solidFill>
                  <a:srgbClr val="292929"/>
                </a:solidFill>
                <a:effectLst/>
                <a:uLnTx/>
                <a:uFillTx/>
                <a:latin typeface="Arial Narrow" pitchFamily="34" charset="0"/>
                <a:ea typeface="+mn-ea"/>
                <a:cs typeface="+mn-cs"/>
              </a:rPr>
              <a:t>Los papeles de trabajo son considerados como la herramienta que le permite al auditor contar con el soporte documental para cada proceso auditor, incluye planillas, listas de chequeo en las cuales se registran los datos y la información obtenida durante el proceso de auditoría, así como los resultados y las pruebas realizadas.</a:t>
            </a:r>
          </a:p>
        </p:txBody>
      </p:sp>
      <p:pic>
        <p:nvPicPr>
          <p:cNvPr id="20"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67" y="5743921"/>
            <a:ext cx="8714398" cy="1176891"/>
          </a:xfrm>
          <a:prstGeom prst="rect">
            <a:avLst/>
          </a:prstGeom>
        </p:spPr>
      </p:pic>
      <p:sp>
        <p:nvSpPr>
          <p:cNvPr id="21" name="Shape 3149"/>
          <p:cNvSpPr/>
          <p:nvPr/>
        </p:nvSpPr>
        <p:spPr>
          <a:xfrm>
            <a:off x="1824000" y="6081849"/>
            <a:ext cx="6872995" cy="559688"/>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ED7D31">
                    <a:lumMod val="75000"/>
                  </a:srgbClr>
                </a:solidFill>
                <a:effectLst/>
                <a:uLnTx/>
                <a:uFillTx/>
                <a:latin typeface="Arial Narrow" pitchFamily="34" charset="0"/>
                <a:ea typeface="+mn-ea"/>
                <a:cs typeface="+mn-cs"/>
              </a:rPr>
              <a:t>3.5 Desarrollo de observaciones:  </a:t>
            </a:r>
            <a:r>
              <a:rPr kumimoji="0" lang="es-CO" sz="1800" b="0" i="0" u="none" strike="noStrike" kern="1200" cap="none" spc="0" normalizeH="0" baseline="0" noProof="0" dirty="0">
                <a:ln>
                  <a:noFill/>
                </a:ln>
                <a:solidFill>
                  <a:prstClr val="black"/>
                </a:solidFill>
                <a:effectLst/>
                <a:uLnTx/>
                <a:uFillTx/>
                <a:latin typeface="Arial Narrow" pitchFamily="34" charset="0"/>
                <a:ea typeface="+mn-ea"/>
                <a:cs typeface="+mn-cs"/>
              </a:rPr>
              <a:t>Denominados Hallazgos</a:t>
            </a:r>
          </a:p>
        </p:txBody>
      </p:sp>
      <p:pic>
        <p:nvPicPr>
          <p:cNvPr id="22" name="Imagen 10"/>
          <p:cNvPicPr>
            <a:picLocks noChangeAspect="1"/>
          </p:cNvPicPr>
          <p:nvPr/>
        </p:nvPicPr>
        <p:blipFill rotWithShape="1">
          <a:blip r:embed="rId4" cstate="screen">
            <a:extLst>
              <a:ext uri="{28A0092B-C50C-407E-A947-70E740481C1C}">
                <a14:useLocalDpi xmlns:a14="http://schemas.microsoft.com/office/drawing/2010/main"/>
              </a:ext>
            </a:extLst>
          </a:blip>
          <a:srcRect l="58176" t="72404" r="27267"/>
          <a:stretch/>
        </p:blipFill>
        <p:spPr>
          <a:xfrm>
            <a:off x="594726" y="5973850"/>
            <a:ext cx="1040283" cy="722863"/>
          </a:xfrm>
          <a:prstGeom prst="rect">
            <a:avLst/>
          </a:prstGeom>
        </p:spPr>
      </p:pic>
    </p:spTree>
    <p:extLst>
      <p:ext uri="{BB962C8B-B14F-4D97-AF65-F5344CB8AC3E}">
        <p14:creationId xmlns:p14="http://schemas.microsoft.com/office/powerpoint/2010/main" val="251927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7"/>
          <p:cNvGrpSpPr/>
          <p:nvPr/>
        </p:nvGrpSpPr>
        <p:grpSpPr>
          <a:xfrm>
            <a:off x="276885" y="2712516"/>
            <a:ext cx="4032312" cy="883971"/>
            <a:chOff x="317683" y="1251635"/>
            <a:chExt cx="3024234" cy="662978"/>
          </a:xfrm>
        </p:grpSpPr>
        <p:pic>
          <p:nvPicPr>
            <p:cNvPr id="18" name="Imagen 47" descr="banco_iconos_FP-14.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317683" y="1251635"/>
              <a:ext cx="662978" cy="662978"/>
            </a:xfrm>
            <a:prstGeom prst="rect">
              <a:avLst/>
            </a:prstGeom>
          </p:spPr>
        </p:pic>
        <p:sp>
          <p:nvSpPr>
            <p:cNvPr id="19" name="CuadroTexto 66"/>
            <p:cNvSpPr txBox="1"/>
            <p:nvPr/>
          </p:nvSpPr>
          <p:spPr>
            <a:xfrm>
              <a:off x="902754" y="1352431"/>
              <a:ext cx="2439163" cy="427040"/>
            </a:xfrm>
            <a:prstGeom prst="rect">
              <a:avLst/>
            </a:prstGeom>
          </p:spPr>
          <p:txBody>
            <a:bodyPr wrap="square">
              <a:spAutoFit/>
            </a:bodyPr>
            <a:lstStyle>
              <a:defPPr marR="0" lvl="0" algn="l" rtl="0">
                <a:lnSpc>
                  <a:spcPct val="100000"/>
                </a:lnSpc>
                <a:spcBef>
                  <a:spcPts val="0"/>
                </a:spcBef>
                <a:spcAft>
                  <a:spcPts val="0"/>
                </a:spcAft>
              </a:defPPr>
              <a:lvl1pPr defTabSz="342797">
                <a:buClrTx/>
                <a:defRPr sz="2400" kern="1200">
                  <a:solidFill>
                    <a:srgbClr val="073763">
                      <a:lumMod val="75000"/>
                      <a:lumOff val="25000"/>
                    </a:srgbClr>
                  </a:solidFill>
                  <a:latin typeface="Arial Black" panose="020B0A04020102020204" pitchFamily="34" charset="0"/>
                  <a:ea typeface="+mn-ea"/>
                  <a:cs typeface="+mn-cs"/>
                </a:defRPr>
              </a:lvl1pPr>
            </a:lstStyle>
            <a:p>
              <a:pPr marL="0" marR="0" lvl="0" indent="0" algn="l" defTabSz="456871" rtl="0" eaLnBrk="1" fontAlgn="auto" latinLnBrk="0" hangingPunct="1">
                <a:lnSpc>
                  <a:spcPct val="100000"/>
                </a:lnSpc>
                <a:spcBef>
                  <a:spcPts val="0"/>
                </a:spcBef>
                <a:spcAft>
                  <a:spcPts val="0"/>
                </a:spcAft>
                <a:buClrTx/>
                <a:buSzTx/>
                <a:buFontTx/>
                <a:buNone/>
                <a:tabLst/>
                <a:defRPr/>
              </a:pPr>
              <a:r>
                <a:rPr kumimoji="0" lang="es-ES_tradnl" sz="3100" b="0" i="0" u="none" strike="noStrike" kern="1200" cap="none" spc="0" normalizeH="0" baseline="0" noProof="0" dirty="0">
                  <a:ln>
                    <a:noFill/>
                  </a:ln>
                  <a:solidFill>
                    <a:srgbClr val="073763">
                      <a:lumMod val="75000"/>
                      <a:lumOff val="25000"/>
                    </a:srgbClr>
                  </a:solidFill>
                  <a:effectLst/>
                  <a:uLnTx/>
                  <a:uFillTx/>
                  <a:latin typeface="Arial Black" panose="020B0A04020102020204" pitchFamily="34" charset="0"/>
                  <a:ea typeface="+mn-ea"/>
                  <a:cs typeface="+mn-cs"/>
                  <a:sym typeface="Arial"/>
                </a:rPr>
                <a:t>Importante</a:t>
              </a:r>
            </a:p>
          </p:txBody>
        </p:sp>
      </p:grpSp>
      <p:sp>
        <p:nvSpPr>
          <p:cNvPr id="30" name="CuadroTexto 24"/>
          <p:cNvSpPr txBox="1"/>
          <p:nvPr/>
        </p:nvSpPr>
        <p:spPr>
          <a:xfrm>
            <a:off x="4309197" y="1624237"/>
            <a:ext cx="7432410" cy="1323439"/>
          </a:xfrm>
          <a:prstGeom prst="rect">
            <a:avLst/>
          </a:prstGeom>
          <a:noFill/>
        </p:spPr>
        <p:txBody>
          <a:bodyPr wrap="square" rtlCol="0">
            <a:spAutoFit/>
          </a:bodyPr>
          <a:lstStyle/>
          <a:p>
            <a:pPr lvl="0" algn="just" defTabSz="914264">
              <a:buClr>
                <a:srgbClr val="000000"/>
              </a:buClr>
              <a:defRPr/>
            </a:pPr>
            <a:r>
              <a:rPr lang="es-MX" sz="2000" kern="0" dirty="0">
                <a:solidFill>
                  <a:srgbClr val="ED7D31"/>
                </a:solidFill>
                <a:latin typeface="Arial Narrow" pitchFamily="34" charset="0"/>
                <a:ea typeface="MS UI Gothic" panose="020B0600070205080204" pitchFamily="34" charset="-128"/>
                <a:cs typeface="Arial"/>
                <a:sym typeface="Arial"/>
              </a:rPr>
              <a:t>Cuando se lleva a cabo la reunión de inicio de la auditoría, se hace esencial incluir una explicación amplia sobre el objetivo y alcance, dando tiempo suficiente para explicar el enfoque de auditoría a los participantes, en especial para las actividades se harán de manera remota.</a:t>
            </a:r>
            <a:endParaRPr kumimoji="0" lang="es-CO" sz="2000"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33" name="32 Elipse"/>
          <p:cNvSpPr/>
          <p:nvPr/>
        </p:nvSpPr>
        <p:spPr>
          <a:xfrm>
            <a:off x="4006599" y="1908624"/>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
        <p:nvSpPr>
          <p:cNvPr id="9" name="CuadroTexto 15">
            <a:extLst>
              <a:ext uri="{FF2B5EF4-FFF2-40B4-BE49-F238E27FC236}">
                <a16:creationId xmlns:a16="http://schemas.microsoft.com/office/drawing/2014/main" id="{0E55A0EF-171C-4890-B524-6E5B595D2A3F}"/>
              </a:ext>
            </a:extLst>
          </p:cNvPr>
          <p:cNvSpPr txBox="1">
            <a:spLocks noChangeArrowheads="1"/>
          </p:cNvSpPr>
          <p:nvPr/>
        </p:nvSpPr>
        <p:spPr bwMode="auto">
          <a:xfrm>
            <a:off x="394353" y="295210"/>
            <a:ext cx="9180329" cy="584775"/>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kumimoji="0" lang="es-ES"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rPr>
              <a:t>Fase </a:t>
            </a:r>
            <a:r>
              <a:rPr lang="es-ES" dirty="0">
                <a:sym typeface="Arial"/>
              </a:rPr>
              <a:t>Ejecución - Auditoria Remota </a:t>
            </a:r>
            <a:endPar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10" name="Conector recto 9">
            <a:extLst>
              <a:ext uri="{FF2B5EF4-FFF2-40B4-BE49-F238E27FC236}">
                <a16:creationId xmlns:a16="http://schemas.microsoft.com/office/drawing/2014/main" id="{BC68E785-E62D-45DA-8205-462F1F5B0B78}"/>
              </a:ext>
            </a:extLst>
          </p:cNvPr>
          <p:cNvCxnSpPr/>
          <p:nvPr/>
        </p:nvCxnSpPr>
        <p:spPr>
          <a:xfrm>
            <a:off x="283927" y="1013728"/>
            <a:ext cx="11521280" cy="0"/>
          </a:xfrm>
          <a:prstGeom prst="line">
            <a:avLst/>
          </a:prstGeom>
          <a:noFill/>
          <a:ln w="38100" cap="flat" cmpd="sng" algn="ctr">
            <a:solidFill>
              <a:sysClr val="window" lastClr="FFFFFF">
                <a:lumMod val="65000"/>
              </a:sysClr>
            </a:solidFill>
            <a:prstDash val="dash"/>
            <a:miter lim="800000"/>
          </a:ln>
          <a:effectLst/>
        </p:spPr>
      </p:cxnSp>
      <p:sp>
        <p:nvSpPr>
          <p:cNvPr id="11" name="CuadroTexto 24">
            <a:extLst>
              <a:ext uri="{FF2B5EF4-FFF2-40B4-BE49-F238E27FC236}">
                <a16:creationId xmlns:a16="http://schemas.microsoft.com/office/drawing/2014/main" id="{DF924F76-0955-41BC-B822-55666DA793E7}"/>
              </a:ext>
            </a:extLst>
          </p:cNvPr>
          <p:cNvSpPr txBox="1"/>
          <p:nvPr/>
        </p:nvSpPr>
        <p:spPr>
          <a:xfrm>
            <a:off x="4309197" y="3069391"/>
            <a:ext cx="7432410" cy="1015663"/>
          </a:xfrm>
          <a:prstGeom prst="rect">
            <a:avLst/>
          </a:prstGeom>
          <a:noFill/>
        </p:spPr>
        <p:txBody>
          <a:bodyPr wrap="square" rtlCol="0">
            <a:spAutoFit/>
          </a:bodyPr>
          <a:lstStyle/>
          <a:p>
            <a:pPr lvl="0" algn="just" defTabSz="914264">
              <a:buClr>
                <a:srgbClr val="000000"/>
              </a:buClr>
              <a:defRPr/>
            </a:pPr>
            <a:r>
              <a:rPr lang="es-MX" sz="2000" kern="0" dirty="0">
                <a:solidFill>
                  <a:srgbClr val="ED7D31"/>
                </a:solidFill>
                <a:latin typeface="Arial Narrow" pitchFamily="34" charset="0"/>
                <a:ea typeface="MS UI Gothic" panose="020B0600070205080204" pitchFamily="34" charset="-128"/>
                <a:cs typeface="Arial"/>
                <a:sym typeface="Arial"/>
              </a:rPr>
              <a:t>Si el auditor tiene la intención de hacer copias de pantalla o de otro tipo de documentos, debería consultarlo y pedir permiso, o bien en la reunión de apertura o mientras está utilizando las TIC..</a:t>
            </a:r>
            <a:endParaRPr kumimoji="0" lang="es-CO" sz="2000"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12" name="32 Elipse">
            <a:extLst>
              <a:ext uri="{FF2B5EF4-FFF2-40B4-BE49-F238E27FC236}">
                <a16:creationId xmlns:a16="http://schemas.microsoft.com/office/drawing/2014/main" id="{787D8256-2E34-428D-B732-B3A9349AA94F}"/>
              </a:ext>
            </a:extLst>
          </p:cNvPr>
          <p:cNvSpPr/>
          <p:nvPr/>
        </p:nvSpPr>
        <p:spPr>
          <a:xfrm>
            <a:off x="4006599" y="3353778"/>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
        <p:nvSpPr>
          <p:cNvPr id="13" name="CuadroTexto 24">
            <a:extLst>
              <a:ext uri="{FF2B5EF4-FFF2-40B4-BE49-F238E27FC236}">
                <a16:creationId xmlns:a16="http://schemas.microsoft.com/office/drawing/2014/main" id="{001894AD-A050-43F5-B6A1-AA439F6637AD}"/>
              </a:ext>
            </a:extLst>
          </p:cNvPr>
          <p:cNvSpPr txBox="1"/>
          <p:nvPr/>
        </p:nvSpPr>
        <p:spPr>
          <a:xfrm>
            <a:off x="4309197" y="4219449"/>
            <a:ext cx="7432410" cy="1631216"/>
          </a:xfrm>
          <a:prstGeom prst="rect">
            <a:avLst/>
          </a:prstGeom>
          <a:noFill/>
        </p:spPr>
        <p:txBody>
          <a:bodyPr wrap="square" rtlCol="0">
            <a:spAutoFit/>
          </a:bodyPr>
          <a:lstStyle/>
          <a:p>
            <a:pPr lvl="0" algn="just" defTabSz="914264">
              <a:buClr>
                <a:srgbClr val="000000"/>
              </a:buClr>
              <a:defRPr/>
            </a:pPr>
            <a:r>
              <a:rPr lang="es-MX" sz="2000" kern="0" dirty="0">
                <a:solidFill>
                  <a:srgbClr val="ED7D31"/>
                </a:solidFill>
                <a:latin typeface="Arial Narrow" pitchFamily="34" charset="0"/>
                <a:ea typeface="MS UI Gothic" panose="020B0600070205080204" pitchFamily="34" charset="-128"/>
                <a:cs typeface="Arial"/>
                <a:sym typeface="Arial"/>
              </a:rPr>
              <a:t>Al realizar las entrevistas en remoto, el auditor tendrá que verificar las declaraciones hechas con otras evidencias, esto será solicitado y analizado por parte el auditor. Si dichas evidencias se envían por email o mensajería instantánea, el equipo auditor debería asegurar que se mantienen y cumplen los requisitos de confidencialidad requeridos para esos documentos.</a:t>
            </a:r>
            <a:endParaRPr kumimoji="0" lang="es-CO" sz="2000"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14" name="32 Elipse">
            <a:extLst>
              <a:ext uri="{FF2B5EF4-FFF2-40B4-BE49-F238E27FC236}">
                <a16:creationId xmlns:a16="http://schemas.microsoft.com/office/drawing/2014/main" id="{E7087D9B-0489-4253-A681-0E854881CBB4}"/>
              </a:ext>
            </a:extLst>
          </p:cNvPr>
          <p:cNvSpPr/>
          <p:nvPr/>
        </p:nvSpPr>
        <p:spPr>
          <a:xfrm>
            <a:off x="4006599" y="4503836"/>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2231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 y="3427"/>
            <a:ext cx="12178964" cy="6851998"/>
          </a:xfrm>
          <a:prstGeom prst="rect">
            <a:avLst/>
          </a:prstGeom>
        </p:spPr>
      </p:pic>
      <p:sp>
        <p:nvSpPr>
          <p:cNvPr id="14" name="CuadroTexto 13">
            <a:extLst>
              <a:ext uri="{FF2B5EF4-FFF2-40B4-BE49-F238E27FC236}">
                <a16:creationId xmlns:a16="http://schemas.microsoft.com/office/drawing/2014/main" id="{86C6310B-F6C3-451B-A29F-C33CDFB86300}"/>
              </a:ext>
            </a:extLst>
          </p:cNvPr>
          <p:cNvSpPr txBox="1"/>
          <p:nvPr/>
        </p:nvSpPr>
        <p:spPr>
          <a:xfrm>
            <a:off x="1833608" y="829816"/>
            <a:ext cx="2254143" cy="769441"/>
          </a:xfrm>
          <a:prstGeom prst="rect">
            <a:avLst/>
          </a:prstGeom>
          <a:noFill/>
        </p:spPr>
        <p:txBody>
          <a:bodyPr wrap="none" rtlCol="0">
            <a:spAutoFit/>
          </a:bodyPr>
          <a:lstStyle/>
          <a:p>
            <a:pPr lvl="0"/>
            <a:r>
              <a:rPr lang="es-CO" sz="4400" b="1" dirty="0">
                <a:solidFill>
                  <a:prstClr val="black">
                    <a:lumMod val="75000"/>
                    <a:lumOff val="25000"/>
                  </a:prstClr>
                </a:solidFill>
                <a:latin typeface="Arial" panose="020B0604020202020204" pitchFamily="34" charset="0"/>
                <a:cs typeface="Arial" panose="020B0604020202020204" pitchFamily="34" charset="0"/>
              </a:rPr>
              <a:t>Agenda</a:t>
            </a:r>
            <a:endParaRPr kumimoji="0" lang="es-CO"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5" name="Google Shape;158;p24">
            <a:extLst>
              <a:ext uri="{FF2B5EF4-FFF2-40B4-BE49-F238E27FC236}">
                <a16:creationId xmlns:a16="http://schemas.microsoft.com/office/drawing/2014/main" id="{DDA83E46-454B-4729-ABD7-7927B39B69C8}"/>
              </a:ext>
            </a:extLst>
          </p:cNvPr>
          <p:cNvSpPr txBox="1">
            <a:spLocks/>
          </p:cNvSpPr>
          <p:nvPr/>
        </p:nvSpPr>
        <p:spPr>
          <a:xfrm>
            <a:off x="2770005" y="2198377"/>
            <a:ext cx="6325487" cy="1158863"/>
          </a:xfrm>
          <a:prstGeom prst="rect">
            <a:avLst/>
          </a:prstGeom>
          <a:noFill/>
          <a:ln>
            <a:noFill/>
          </a:ln>
        </p:spPr>
        <p:txBody>
          <a:bodyPr spcFirstLastPara="1" vert="horz" wrap="square" lIns="91363" tIns="45699" rIns="91363" bIns="45699"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2700" dirty="0"/>
              <a:t>Alineación MIPG -Dimensión 7 Control Interno </a:t>
            </a:r>
          </a:p>
        </p:txBody>
      </p:sp>
      <p:sp>
        <p:nvSpPr>
          <p:cNvPr id="16" name="Google Shape;160;p24">
            <a:extLst>
              <a:ext uri="{FF2B5EF4-FFF2-40B4-BE49-F238E27FC236}">
                <a16:creationId xmlns:a16="http://schemas.microsoft.com/office/drawing/2014/main" id="{D4C0186B-E594-4788-93D8-6E7C40F16EAC}"/>
              </a:ext>
            </a:extLst>
          </p:cNvPr>
          <p:cNvSpPr txBox="1">
            <a:spLocks/>
          </p:cNvSpPr>
          <p:nvPr/>
        </p:nvSpPr>
        <p:spPr>
          <a:xfrm>
            <a:off x="2856149" y="3302372"/>
            <a:ext cx="6816067" cy="609755"/>
          </a:xfrm>
          <a:prstGeom prst="rect">
            <a:avLst/>
          </a:prstGeom>
          <a:noFill/>
          <a:ln>
            <a:noFill/>
          </a:ln>
        </p:spPr>
        <p:txBody>
          <a:bodyPr spcFirstLastPara="1" vert="horz" wrap="square" lIns="91363" tIns="45699" rIns="91363" bIns="4569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2700" dirty="0"/>
              <a:t>Objetivo y base conceptual</a:t>
            </a:r>
          </a:p>
        </p:txBody>
      </p:sp>
      <p:sp>
        <p:nvSpPr>
          <p:cNvPr id="17" name="Google Shape;162;p24">
            <a:extLst>
              <a:ext uri="{FF2B5EF4-FFF2-40B4-BE49-F238E27FC236}">
                <a16:creationId xmlns:a16="http://schemas.microsoft.com/office/drawing/2014/main" id="{937744B8-5FA3-4958-9159-45EC51215A05}"/>
              </a:ext>
            </a:extLst>
          </p:cNvPr>
          <p:cNvSpPr txBox="1">
            <a:spLocks/>
          </p:cNvSpPr>
          <p:nvPr/>
        </p:nvSpPr>
        <p:spPr>
          <a:xfrm>
            <a:off x="1887985" y="2298768"/>
            <a:ext cx="968164" cy="601549"/>
          </a:xfrm>
          <a:prstGeom prst="rect">
            <a:avLst/>
          </a:prstGeom>
          <a:noFill/>
          <a:ln>
            <a:noFill/>
          </a:ln>
        </p:spPr>
        <p:txBody>
          <a:bodyPr spcFirstLastPara="1" vert="horz" wrap="square" lIns="91363" tIns="45699" rIns="91363" bIns="4569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122" indent="0">
              <a:buClr>
                <a:srgbClr val="FFFFFF"/>
              </a:buClr>
              <a:buSzPts val="1400"/>
            </a:pPr>
            <a:r>
              <a:rPr lang="es-CO" sz="2700" dirty="0"/>
              <a:t>01.</a:t>
            </a:r>
          </a:p>
        </p:txBody>
      </p:sp>
      <p:sp>
        <p:nvSpPr>
          <p:cNvPr id="18" name="Google Shape;164;p24">
            <a:extLst>
              <a:ext uri="{FF2B5EF4-FFF2-40B4-BE49-F238E27FC236}">
                <a16:creationId xmlns:a16="http://schemas.microsoft.com/office/drawing/2014/main" id="{A69A175C-7462-4501-B7F1-DECAB2239814}"/>
              </a:ext>
            </a:extLst>
          </p:cNvPr>
          <p:cNvSpPr txBox="1">
            <a:spLocks/>
          </p:cNvSpPr>
          <p:nvPr/>
        </p:nvSpPr>
        <p:spPr>
          <a:xfrm>
            <a:off x="1892378" y="3285600"/>
            <a:ext cx="1060928" cy="531927"/>
          </a:xfrm>
          <a:prstGeom prst="rect">
            <a:avLst/>
          </a:prstGeom>
          <a:noFill/>
          <a:ln>
            <a:noFill/>
          </a:ln>
        </p:spPr>
        <p:txBody>
          <a:bodyPr spcFirstLastPara="1" vert="horz" wrap="square" lIns="91363" tIns="45699" rIns="91363" bIns="4569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122" indent="0">
              <a:buClr>
                <a:srgbClr val="FFFFFF"/>
              </a:buClr>
              <a:buSzPts val="1400"/>
            </a:pPr>
            <a:r>
              <a:rPr lang="es-CO" sz="2700" dirty="0"/>
              <a:t>02.</a:t>
            </a:r>
          </a:p>
        </p:txBody>
      </p:sp>
      <p:sp>
        <p:nvSpPr>
          <p:cNvPr id="19" name="Google Shape;164;p24">
            <a:extLst>
              <a:ext uri="{FF2B5EF4-FFF2-40B4-BE49-F238E27FC236}">
                <a16:creationId xmlns:a16="http://schemas.microsoft.com/office/drawing/2014/main" id="{12F472E9-92AC-43CA-844B-2023510EFDC7}"/>
              </a:ext>
            </a:extLst>
          </p:cNvPr>
          <p:cNvSpPr txBox="1">
            <a:spLocks/>
          </p:cNvSpPr>
          <p:nvPr/>
        </p:nvSpPr>
        <p:spPr>
          <a:xfrm>
            <a:off x="1899751" y="4288512"/>
            <a:ext cx="1060928" cy="531927"/>
          </a:xfrm>
          <a:prstGeom prst="rect">
            <a:avLst/>
          </a:prstGeom>
          <a:noFill/>
          <a:ln>
            <a:noFill/>
          </a:ln>
        </p:spPr>
        <p:txBody>
          <a:bodyPr spcFirstLastPara="1" vert="horz" wrap="square" lIns="91363" tIns="45699" rIns="91363" bIns="4569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122" indent="0">
              <a:buClr>
                <a:srgbClr val="FFFFFF"/>
              </a:buClr>
              <a:buSzPts val="1400"/>
            </a:pPr>
            <a:r>
              <a:rPr lang="es-CO" sz="2700" dirty="0"/>
              <a:t>03.</a:t>
            </a:r>
          </a:p>
        </p:txBody>
      </p:sp>
      <p:sp>
        <p:nvSpPr>
          <p:cNvPr id="20" name="CuadroTexto 19">
            <a:extLst>
              <a:ext uri="{FF2B5EF4-FFF2-40B4-BE49-F238E27FC236}">
                <a16:creationId xmlns:a16="http://schemas.microsoft.com/office/drawing/2014/main" id="{8042DBA9-D534-4C49-99F2-FCB817A72EEC}"/>
              </a:ext>
            </a:extLst>
          </p:cNvPr>
          <p:cNvSpPr txBox="1"/>
          <p:nvPr/>
        </p:nvSpPr>
        <p:spPr>
          <a:xfrm>
            <a:off x="643567" y="6488511"/>
            <a:ext cx="7596555" cy="261608"/>
          </a:xfrm>
          <a:prstGeom prst="rect">
            <a:avLst/>
          </a:prstGeom>
          <a:noFill/>
        </p:spPr>
        <p:txBody>
          <a:bodyPr wrap="square" lIns="91412" tIns="45719" rIns="91412" bIns="45719" rtlCol="0">
            <a:spAutoFit/>
          </a:bodyPr>
          <a:lstStyle/>
          <a:p>
            <a:pPr defTabSz="914060"/>
            <a:r>
              <a:rPr lang="es-CO" sz="1100" dirty="0">
                <a:solidFill>
                  <a:srgbClr val="5B9BD5">
                    <a:lumMod val="50000"/>
                  </a:srgbClr>
                </a:solidFill>
                <a:latin typeface="Calibri"/>
                <a:cs typeface="Arial"/>
                <a:sym typeface="Arial"/>
              </a:rPr>
              <a:t>Esta presentación es propiedad intelectual controlada y producida por Función Pública</a:t>
            </a:r>
          </a:p>
        </p:txBody>
      </p:sp>
      <p:sp>
        <p:nvSpPr>
          <p:cNvPr id="21" name="Google Shape;160;p24">
            <a:extLst>
              <a:ext uri="{FF2B5EF4-FFF2-40B4-BE49-F238E27FC236}">
                <a16:creationId xmlns:a16="http://schemas.microsoft.com/office/drawing/2014/main" id="{5873BA36-7F1F-4381-A8A4-9BAC0E6374D6}"/>
              </a:ext>
            </a:extLst>
          </p:cNvPr>
          <p:cNvSpPr txBox="1">
            <a:spLocks/>
          </p:cNvSpPr>
          <p:nvPr/>
        </p:nvSpPr>
        <p:spPr>
          <a:xfrm>
            <a:off x="2524911" y="4312189"/>
            <a:ext cx="6246317" cy="609333"/>
          </a:xfrm>
          <a:prstGeom prst="rect">
            <a:avLst/>
          </a:prstGeom>
          <a:noFill/>
          <a:ln>
            <a:noFill/>
          </a:ln>
        </p:spPr>
        <p:txBody>
          <a:bodyPr spcFirstLastPara="1" vert="horz" wrap="square" lIns="91363" tIns="45699" rIns="91363" bIns="4569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122" indent="0">
              <a:buClr>
                <a:srgbClr val="FFFFFF"/>
              </a:buClr>
              <a:buSzPts val="1400"/>
            </a:pPr>
            <a:r>
              <a:rPr lang="es-CO" sz="2700" dirty="0"/>
              <a:t>Propuesta Metodológica</a:t>
            </a:r>
          </a:p>
        </p:txBody>
      </p:sp>
      <p:sp>
        <p:nvSpPr>
          <p:cNvPr id="22" name="Google Shape;164;p24">
            <a:extLst>
              <a:ext uri="{FF2B5EF4-FFF2-40B4-BE49-F238E27FC236}">
                <a16:creationId xmlns:a16="http://schemas.microsoft.com/office/drawing/2014/main" id="{7F4CD5B0-54E9-463D-AFA7-EB5821A1EBFB}"/>
              </a:ext>
            </a:extLst>
          </p:cNvPr>
          <p:cNvSpPr txBox="1">
            <a:spLocks/>
          </p:cNvSpPr>
          <p:nvPr/>
        </p:nvSpPr>
        <p:spPr>
          <a:xfrm>
            <a:off x="1899751" y="5213152"/>
            <a:ext cx="1060928" cy="531927"/>
          </a:xfrm>
          <a:prstGeom prst="rect">
            <a:avLst/>
          </a:prstGeom>
          <a:noFill/>
          <a:ln>
            <a:noFill/>
          </a:ln>
        </p:spPr>
        <p:txBody>
          <a:bodyPr spcFirstLastPara="1" vert="horz" wrap="square" lIns="91363" tIns="45699" rIns="91363" bIns="4569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122" indent="0">
              <a:buClr>
                <a:srgbClr val="FFFFFF"/>
              </a:buClr>
              <a:buSzPts val="1400"/>
            </a:pPr>
            <a:r>
              <a:rPr lang="es-CO" sz="2700" dirty="0"/>
              <a:t>04.</a:t>
            </a:r>
          </a:p>
        </p:txBody>
      </p:sp>
      <p:sp>
        <p:nvSpPr>
          <p:cNvPr id="23" name="Google Shape;160;p24">
            <a:extLst>
              <a:ext uri="{FF2B5EF4-FFF2-40B4-BE49-F238E27FC236}">
                <a16:creationId xmlns:a16="http://schemas.microsoft.com/office/drawing/2014/main" id="{3F4188F2-FA97-4FED-884A-7E86F12A5902}"/>
              </a:ext>
            </a:extLst>
          </p:cNvPr>
          <p:cNvSpPr txBox="1">
            <a:spLocks/>
          </p:cNvSpPr>
          <p:nvPr/>
        </p:nvSpPr>
        <p:spPr>
          <a:xfrm>
            <a:off x="2524911" y="5174448"/>
            <a:ext cx="6246317" cy="609333"/>
          </a:xfrm>
          <a:prstGeom prst="rect">
            <a:avLst/>
          </a:prstGeom>
          <a:noFill/>
          <a:ln>
            <a:noFill/>
          </a:ln>
        </p:spPr>
        <p:txBody>
          <a:bodyPr spcFirstLastPara="1" vert="horz" wrap="square" lIns="91363" tIns="45699" rIns="91363" bIns="4569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6122" indent="0">
              <a:buClr>
                <a:srgbClr val="FFFFFF"/>
              </a:buClr>
              <a:buSzPts val="1400"/>
            </a:pPr>
            <a:r>
              <a:rPr lang="es-CO" sz="2700" dirty="0"/>
              <a:t>Panel Preguntas</a:t>
            </a:r>
          </a:p>
        </p:txBody>
      </p:sp>
      <p:pic>
        <p:nvPicPr>
          <p:cNvPr id="24" name="Imagen 23">
            <a:extLst>
              <a:ext uri="{FF2B5EF4-FFF2-40B4-BE49-F238E27FC236}">
                <a16:creationId xmlns:a16="http://schemas.microsoft.com/office/drawing/2014/main" id="{0E153C94-0ACA-4577-9191-7C069EB3A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563" y="5783781"/>
            <a:ext cx="3008797" cy="581699"/>
          </a:xfrm>
          <a:prstGeom prst="rect">
            <a:avLst/>
          </a:prstGeom>
        </p:spPr>
      </p:pic>
      <p:pic>
        <p:nvPicPr>
          <p:cNvPr id="25" name="Picture 1" descr="logo_mipg_FINAL_tell-02.png">
            <a:extLst>
              <a:ext uri="{FF2B5EF4-FFF2-40B4-BE49-F238E27FC236}">
                <a16:creationId xmlns:a16="http://schemas.microsoft.com/office/drawing/2014/main" id="{AB7B59A3-4A27-4D28-AADE-B47EB00DC8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914" t="29308" r="18827" b="30978"/>
          <a:stretch/>
        </p:blipFill>
        <p:spPr>
          <a:xfrm>
            <a:off x="8771228" y="165318"/>
            <a:ext cx="3165060" cy="1097232"/>
          </a:xfrm>
          <a:prstGeom prst="rect">
            <a:avLst/>
          </a:prstGeom>
        </p:spPr>
      </p:pic>
    </p:spTree>
    <p:extLst>
      <p:ext uri="{BB962C8B-B14F-4D97-AF65-F5344CB8AC3E}">
        <p14:creationId xmlns:p14="http://schemas.microsoft.com/office/powerpoint/2010/main" val="409020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86" y="4013943"/>
            <a:ext cx="1488396" cy="2689335"/>
          </a:xfrm>
          <a:prstGeom prst="rect">
            <a:avLst/>
          </a:prstGeom>
        </p:spPr>
      </p:pic>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78115" y="4168669"/>
            <a:ext cx="1488396" cy="268933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847" y="798048"/>
            <a:ext cx="1398215" cy="1516709"/>
          </a:xfrm>
          <a:prstGeom prst="rect">
            <a:avLst/>
          </a:prstGeom>
        </p:spPr>
      </p:pic>
      <p:pic>
        <p:nvPicPr>
          <p:cNvPr id="5" name="Imagen 4"/>
          <p:cNvPicPr>
            <a:picLocks noChangeAspect="1"/>
          </p:cNvPicPr>
          <p:nvPr/>
        </p:nvPicPr>
        <p:blipFill rotWithShape="1">
          <a:blip r:embed="rId4" cstate="screen">
            <a:extLst>
              <a:ext uri="{28A0092B-C50C-407E-A947-70E740481C1C}">
                <a14:useLocalDpi xmlns:a14="http://schemas.microsoft.com/office/drawing/2010/main"/>
              </a:ext>
            </a:extLst>
          </a:blip>
          <a:srcRect l="31223" t="51234" r="52415" b="27326"/>
          <a:stretch/>
        </p:blipFill>
        <p:spPr>
          <a:xfrm>
            <a:off x="10197736" y="3"/>
            <a:ext cx="1994264" cy="957943"/>
          </a:xfrm>
          <a:prstGeom prst="rect">
            <a:avLst/>
          </a:prstGeom>
        </p:spPr>
      </p:pic>
      <p:cxnSp>
        <p:nvCxnSpPr>
          <p:cNvPr id="6" name="6 Conector recto"/>
          <p:cNvCxnSpPr/>
          <p:nvPr/>
        </p:nvCxnSpPr>
        <p:spPr>
          <a:xfrm flipH="1">
            <a:off x="8894939" y="594044"/>
            <a:ext cx="1610436" cy="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 name="Rectángulo 20"/>
          <p:cNvSpPr/>
          <p:nvPr/>
        </p:nvSpPr>
        <p:spPr>
          <a:xfrm>
            <a:off x="9152567" y="2146823"/>
            <a:ext cx="2451100" cy="1015663"/>
          </a:xfrm>
          <a:prstGeom prst="rect">
            <a:avLst/>
          </a:prstGeom>
        </p:spPr>
        <p:txBody>
          <a:bodyPr wrap="square" lIns="91434" tIns="45718" rIns="91434" bIns="45718">
            <a:spAutoFit/>
          </a:bodyPr>
          <a:lstStyle/>
          <a:p>
            <a:pPr marL="0" marR="0" lvl="0" indent="0" algn="ctr" defTabSz="42974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black"/>
                </a:solidFill>
                <a:effectLst/>
                <a:uLnTx/>
                <a:uFillTx/>
                <a:latin typeface="Arial Narrow"/>
                <a:ea typeface="+mn-ea"/>
                <a:cs typeface="Arial Narrow"/>
              </a:rPr>
              <a:t>Fase 4 </a:t>
            </a:r>
          </a:p>
          <a:p>
            <a:pPr marL="0" marR="0" lvl="0" indent="0" algn="ctr" defTabSz="42974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292929"/>
                </a:solidFill>
                <a:effectLst/>
                <a:uLnTx/>
                <a:uFillTx/>
                <a:latin typeface="Arial Narrow"/>
                <a:ea typeface="+mn-ea"/>
                <a:cs typeface="Arial Narrow"/>
              </a:rPr>
              <a:t>Comunicación de Resultados</a:t>
            </a:r>
          </a:p>
        </p:txBody>
      </p:sp>
      <p:sp>
        <p:nvSpPr>
          <p:cNvPr id="8" name="9 Rectángulo"/>
          <p:cNvSpPr/>
          <p:nvPr/>
        </p:nvSpPr>
        <p:spPr>
          <a:xfrm>
            <a:off x="9539132" y="3162485"/>
            <a:ext cx="2064537" cy="1729703"/>
          </a:xfrm>
          <a:prstGeom prst="rect">
            <a:avLst/>
          </a:prstGeom>
        </p:spPr>
        <p:txBody>
          <a:bodyPr wrap="square" lIns="91434" tIns="45718" rIns="91434" bIns="45718">
            <a:spAutoFit/>
          </a:bodyPr>
          <a:lstStyle/>
          <a:p>
            <a:pPr marL="0" marR="0" lvl="0" indent="0" algn="ctr" defTabSz="914332" rtl="0" eaLnBrk="1" fontAlgn="auto" latinLnBrk="0" hangingPunct="1">
              <a:lnSpc>
                <a:spcPct val="80000"/>
              </a:lnSpc>
              <a:spcBef>
                <a:spcPct val="20000"/>
              </a:spcBef>
              <a:spcAft>
                <a:spcPts val="0"/>
              </a:spcAft>
              <a:buClrTx/>
              <a:buSzTx/>
              <a:buFontTx/>
              <a:buNone/>
              <a:tabLst/>
              <a:defRPr/>
            </a:pPr>
            <a:r>
              <a:rPr kumimoji="0" lang="es-CO" sz="1900" b="0" i="0" u="none" strike="noStrike" kern="0" cap="none" spc="0" normalizeH="0" baseline="0" noProof="0" dirty="0">
                <a:ln>
                  <a:noFill/>
                </a:ln>
                <a:solidFill>
                  <a:prstClr val="black"/>
                </a:solidFill>
                <a:effectLst/>
                <a:uLnTx/>
                <a:uFillTx/>
                <a:latin typeface="Arial Narrow" pitchFamily="34" charset="0"/>
                <a:ea typeface="+mn-ea"/>
                <a:cs typeface="+mn-cs"/>
              </a:rPr>
              <a:t>En esta fase se presentan los resultados de la auditoría  y se suscriben los planes de acción o mejoramiento.</a:t>
            </a:r>
          </a:p>
        </p:txBody>
      </p:sp>
      <p:pic>
        <p:nvPicPr>
          <p:cNvPr id="9"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43" y="1816006"/>
            <a:ext cx="9344985" cy="1203121"/>
          </a:xfrm>
          <a:prstGeom prst="rect">
            <a:avLst/>
          </a:prstGeom>
        </p:spPr>
      </p:pic>
      <p:pic>
        <p:nvPicPr>
          <p:cNvPr id="10"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43" y="2825272"/>
            <a:ext cx="9344985" cy="1017065"/>
          </a:xfrm>
          <a:prstGeom prst="rect">
            <a:avLst/>
          </a:prstGeom>
        </p:spPr>
      </p:pic>
      <p:pic>
        <p:nvPicPr>
          <p:cNvPr id="11"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43" y="3683531"/>
            <a:ext cx="9320921" cy="1283655"/>
          </a:xfrm>
          <a:prstGeom prst="rect">
            <a:avLst/>
          </a:prstGeom>
        </p:spPr>
      </p:pic>
      <p:pic>
        <p:nvPicPr>
          <p:cNvPr id="12"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148" y="4782652"/>
            <a:ext cx="9304879" cy="1160479"/>
          </a:xfrm>
          <a:prstGeom prst="rect">
            <a:avLst/>
          </a:prstGeom>
        </p:spPr>
      </p:pic>
      <p:pic>
        <p:nvPicPr>
          <p:cNvPr id="13"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42" y="754943"/>
            <a:ext cx="9304879" cy="1220057"/>
          </a:xfrm>
          <a:prstGeom prst="rect">
            <a:avLst/>
          </a:prstGeom>
        </p:spPr>
      </p:pic>
      <p:sp>
        <p:nvSpPr>
          <p:cNvPr id="14" name="Shape 3149"/>
          <p:cNvSpPr/>
          <p:nvPr/>
        </p:nvSpPr>
        <p:spPr>
          <a:xfrm>
            <a:off x="1628175" y="3026313"/>
            <a:ext cx="7629553" cy="571095"/>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E5661D"/>
                </a:solidFill>
                <a:effectLst/>
                <a:uLnTx/>
                <a:uFillTx/>
                <a:latin typeface="Arial Narrow" pitchFamily="34" charset="0"/>
                <a:ea typeface="+mn-ea"/>
                <a:cs typeface="+mn-cs"/>
              </a:rPr>
              <a:t>4.3 Declarar que los trabajos son realizados de conformidad con las normas internacionales </a:t>
            </a:r>
            <a:r>
              <a:rPr kumimoji="0" lang="es-CO" sz="1600" b="0" i="0" u="none" strike="noStrike" kern="1200" cap="none" spc="0" normalizeH="0" baseline="0" noProof="0" dirty="0">
                <a:ln>
                  <a:noFill/>
                </a:ln>
                <a:solidFill>
                  <a:srgbClr val="292929"/>
                </a:solidFill>
                <a:effectLst/>
                <a:uLnTx/>
                <a:uFillTx/>
                <a:latin typeface="Arial Narrow" pitchFamily="34" charset="0"/>
                <a:ea typeface="+mn-ea"/>
                <a:cs typeface="+mn-cs"/>
              </a:rPr>
              <a:t>para el ejercicio profesional de la auditoría interna</a:t>
            </a:r>
          </a:p>
        </p:txBody>
      </p:sp>
      <p:sp>
        <p:nvSpPr>
          <p:cNvPr id="15" name="Shape 3149"/>
          <p:cNvSpPr/>
          <p:nvPr/>
        </p:nvSpPr>
        <p:spPr>
          <a:xfrm>
            <a:off x="1670728" y="2116178"/>
            <a:ext cx="7680609" cy="583632"/>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E5661D"/>
                </a:solidFill>
                <a:effectLst/>
                <a:uLnTx/>
                <a:uFillTx/>
                <a:latin typeface="Arial Narrow" pitchFamily="34" charset="0"/>
                <a:ea typeface="+mn-ea"/>
                <a:cs typeface="+mn-cs"/>
              </a:rPr>
              <a:t>4.2 Calidad del informe: </a:t>
            </a:r>
            <a:r>
              <a:rPr kumimoji="0" lang="es-CO" sz="1700" b="0" i="0" u="none" strike="noStrike" kern="1200" cap="none" spc="0" normalizeH="0" baseline="0" noProof="0" dirty="0">
                <a:ln>
                  <a:noFill/>
                </a:ln>
                <a:solidFill>
                  <a:prstClr val="black"/>
                </a:solidFill>
                <a:effectLst/>
                <a:uLnTx/>
                <a:uFillTx/>
                <a:latin typeface="Arial Narrow" pitchFamily="34" charset="0"/>
                <a:ea typeface="+mn-ea"/>
                <a:cs typeface="+mn-cs"/>
              </a:rPr>
              <a:t>Las comunicaciones deben ser precisas, objetivas, claras, concisas,</a:t>
            </a:r>
          </a:p>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700" b="0" i="0" u="none" strike="noStrike" kern="1200" cap="none" spc="0" normalizeH="0" baseline="0" noProof="0" dirty="0">
                <a:ln>
                  <a:noFill/>
                </a:ln>
                <a:solidFill>
                  <a:prstClr val="black"/>
                </a:solidFill>
                <a:effectLst/>
                <a:uLnTx/>
                <a:uFillTx/>
                <a:latin typeface="Arial Narrow" pitchFamily="34" charset="0"/>
                <a:ea typeface="+mn-ea"/>
                <a:cs typeface="+mn-cs"/>
              </a:rPr>
              <a:t>constructivas, completas y oportunas.</a:t>
            </a:r>
          </a:p>
        </p:txBody>
      </p:sp>
      <p:sp>
        <p:nvSpPr>
          <p:cNvPr id="16" name="Shape 3149"/>
          <p:cNvSpPr/>
          <p:nvPr/>
        </p:nvSpPr>
        <p:spPr>
          <a:xfrm>
            <a:off x="1628174" y="3998218"/>
            <a:ext cx="7620503" cy="645622"/>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900" b="1" i="0" u="none" strike="noStrike" kern="1200" cap="none" spc="0" normalizeH="0" baseline="0" noProof="0" dirty="0">
                <a:ln>
                  <a:noFill/>
                </a:ln>
                <a:solidFill>
                  <a:srgbClr val="E5661D"/>
                </a:solidFill>
                <a:effectLst/>
                <a:uLnTx/>
                <a:uFillTx/>
                <a:latin typeface="Arial Narrow" pitchFamily="34" charset="0"/>
                <a:ea typeface="+mn-ea"/>
                <a:cs typeface="+mn-cs"/>
              </a:rPr>
              <a:t>4.4 Difusión del informe de auditoría: </a:t>
            </a:r>
            <a:r>
              <a:rPr kumimoji="0" lang="es-CO" sz="1900" b="0" i="0" u="none" strike="noStrike" kern="1200" cap="none" spc="0" normalizeH="0" baseline="0" noProof="0" dirty="0">
                <a:ln>
                  <a:noFill/>
                </a:ln>
                <a:solidFill>
                  <a:prstClr val="black"/>
                </a:solidFill>
                <a:effectLst/>
                <a:uLnTx/>
                <a:uFillTx/>
                <a:latin typeface="Arial Narrow" pitchFamily="34" charset="0"/>
                <a:ea typeface="+mn-ea"/>
                <a:cs typeface="+mn-cs"/>
              </a:rPr>
              <a:t>El Jefe de Control Interno) debe comunicar los resultados a las partes apropiadas </a:t>
            </a:r>
          </a:p>
        </p:txBody>
      </p:sp>
      <p:sp>
        <p:nvSpPr>
          <p:cNvPr id="17" name="Shape 3149"/>
          <p:cNvSpPr/>
          <p:nvPr/>
        </p:nvSpPr>
        <p:spPr>
          <a:xfrm>
            <a:off x="1670727" y="5044905"/>
            <a:ext cx="7586997" cy="635964"/>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E5661D"/>
                </a:solidFill>
                <a:effectLst/>
                <a:uLnTx/>
                <a:uFillTx/>
                <a:latin typeface="Arial Narrow" pitchFamily="34" charset="0"/>
                <a:ea typeface="+mn-ea"/>
                <a:cs typeface="+mn-cs"/>
              </a:rPr>
              <a:t>4.5 Declarar que los trabajos son realizados de conformidad con las normas internacionales para el ejercicio profesional de la auditoría interna</a:t>
            </a:r>
          </a:p>
        </p:txBody>
      </p:sp>
      <p:pic>
        <p:nvPicPr>
          <p:cNvPr id="18"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682" y="2976966"/>
            <a:ext cx="790928" cy="713675"/>
          </a:xfrm>
          <a:prstGeom prst="rect">
            <a:avLst/>
          </a:prstGeom>
        </p:spPr>
      </p:pic>
      <p:sp>
        <p:nvSpPr>
          <p:cNvPr id="20" name="31 Rectángulo"/>
          <p:cNvSpPr/>
          <p:nvPr/>
        </p:nvSpPr>
        <p:spPr>
          <a:xfrm>
            <a:off x="1670726" y="1067111"/>
            <a:ext cx="7587002" cy="677104"/>
          </a:xfrm>
          <a:prstGeom prst="rect">
            <a:avLst/>
          </a:prstGeom>
        </p:spPr>
        <p:txBody>
          <a:bodyPr wrap="square" lIns="91434" tIns="45718" rIns="91434" bIns="45718">
            <a:sp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900" b="1" i="0" u="none" strike="noStrike" kern="1200" cap="none" spc="0" normalizeH="0" baseline="0" noProof="0" dirty="0">
                <a:ln>
                  <a:noFill/>
                </a:ln>
                <a:solidFill>
                  <a:srgbClr val="E5661D"/>
                </a:solidFill>
                <a:effectLst/>
                <a:uLnTx/>
                <a:uFillTx/>
                <a:latin typeface="Arial Narrow" pitchFamily="34" charset="0"/>
                <a:ea typeface="+mn-ea"/>
                <a:cs typeface="+mn-cs"/>
              </a:rPr>
              <a:t>4.1 Criterios para el informe de auditoría: </a:t>
            </a:r>
            <a:r>
              <a:rPr kumimoji="0" lang="es-CO" sz="1900" b="0" i="0" u="none" strike="noStrike" kern="1200" cap="none" spc="0" normalizeH="0" baseline="0" noProof="0" dirty="0">
                <a:ln>
                  <a:noFill/>
                </a:ln>
                <a:solidFill>
                  <a:prstClr val="black"/>
                </a:solidFill>
                <a:effectLst/>
                <a:uLnTx/>
                <a:uFillTx/>
                <a:latin typeface="Arial Narrow" pitchFamily="34" charset="0"/>
                <a:ea typeface="+mn-ea"/>
                <a:cs typeface="+mn-cs"/>
              </a:rPr>
              <a:t>Se plantea un esquema de informe ejecutivo e informe detallado. .</a:t>
            </a:r>
          </a:p>
        </p:txBody>
      </p:sp>
      <p:pic>
        <p:nvPicPr>
          <p:cNvPr id="21" name="Imagen 10"/>
          <p:cNvPicPr>
            <a:picLocks noChangeAspect="1"/>
          </p:cNvPicPr>
          <p:nvPr/>
        </p:nvPicPr>
        <p:blipFill rotWithShape="1">
          <a:blip r:embed="rId4" cstate="screen">
            <a:extLst>
              <a:ext uri="{28A0092B-C50C-407E-A947-70E740481C1C}">
                <a14:useLocalDpi xmlns:a14="http://schemas.microsoft.com/office/drawing/2010/main"/>
              </a:ext>
            </a:extLst>
          </a:blip>
          <a:srcRect l="58176" t="72404" r="27267"/>
          <a:stretch/>
        </p:blipFill>
        <p:spPr>
          <a:xfrm>
            <a:off x="528393" y="3935656"/>
            <a:ext cx="1040283" cy="722863"/>
          </a:xfrm>
          <a:prstGeom prst="rect">
            <a:avLst/>
          </a:prstGeom>
        </p:spPr>
      </p:pic>
      <p:pic>
        <p:nvPicPr>
          <p:cNvPr id="22" name="Picture 13" descr="EXCELENCIA Y CALIDAD_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774" y="2050643"/>
            <a:ext cx="426055" cy="727700"/>
          </a:xfrm>
          <a:prstGeom prst="rect">
            <a:avLst/>
          </a:prstGeom>
        </p:spPr>
      </p:pic>
      <p:pic>
        <p:nvPicPr>
          <p:cNvPr id="23" name="Imagen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682" y="994579"/>
            <a:ext cx="1087663" cy="737399"/>
          </a:xfrm>
          <a:prstGeom prst="rect">
            <a:avLst/>
          </a:prstGeom>
        </p:spPr>
      </p:pic>
      <p:pic>
        <p:nvPicPr>
          <p:cNvPr id="24"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530" y="4877327"/>
            <a:ext cx="663966" cy="971128"/>
          </a:xfrm>
          <a:prstGeom prst="rect">
            <a:avLst/>
          </a:prstGeom>
        </p:spPr>
      </p:pic>
      <p:pic>
        <p:nvPicPr>
          <p:cNvPr id="25"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9" y="5763523"/>
            <a:ext cx="9304879" cy="1160479"/>
          </a:xfrm>
          <a:prstGeom prst="rect">
            <a:avLst/>
          </a:prstGeom>
        </p:spPr>
      </p:pic>
      <p:sp>
        <p:nvSpPr>
          <p:cNvPr id="26" name="Shape 3149"/>
          <p:cNvSpPr/>
          <p:nvPr/>
        </p:nvSpPr>
        <p:spPr>
          <a:xfrm>
            <a:off x="1674228" y="6025776"/>
            <a:ext cx="7586997" cy="635964"/>
          </a:xfrm>
          <a:prstGeom prst="rect">
            <a:avLst/>
          </a:prstGeom>
          <a:noFill/>
          <a:ln>
            <a:noFill/>
          </a:ln>
        </p:spPr>
        <p:txBody>
          <a:bodyPr wrap="square" lIns="91418" tIns="45698" rIns="91418" bIns="45698" anchor="t" anchorCtr="0">
            <a:noAutofit/>
          </a:bodyPr>
          <a:lstStyle/>
          <a:p>
            <a:pPr marL="0" marR="0" lvl="0" indent="0" algn="just" defTabSz="914332" rtl="0" eaLnBrk="1" fontAlgn="auto" latinLnBrk="0" hangingPunct="1">
              <a:lnSpc>
                <a:spcPct val="100000"/>
              </a:lnSpc>
              <a:spcBef>
                <a:spcPts val="0"/>
              </a:spcBef>
              <a:spcAft>
                <a:spcPts val="0"/>
              </a:spcAft>
              <a:buClrTx/>
              <a:buSzTx/>
              <a:buFontTx/>
              <a:buNone/>
              <a:tabLst/>
              <a:defRPr/>
            </a:pPr>
            <a:r>
              <a:rPr kumimoji="0" lang="es-CO" sz="1700" b="1" i="0" u="none" strike="noStrike" kern="1200" cap="none" spc="0" normalizeH="0" baseline="0" noProof="0" dirty="0">
                <a:ln>
                  <a:noFill/>
                </a:ln>
                <a:solidFill>
                  <a:srgbClr val="E5661D"/>
                </a:solidFill>
                <a:effectLst/>
                <a:uLnTx/>
                <a:uFillTx/>
                <a:latin typeface="Arial Narrow" pitchFamily="34" charset="0"/>
                <a:ea typeface="+mn-ea"/>
                <a:cs typeface="+mn-cs"/>
              </a:rPr>
              <a:t>4.6 Opiniones globales: </a:t>
            </a:r>
            <a:r>
              <a:rPr kumimoji="0" lang="es-CO" sz="1700" b="0" i="0" u="none" strike="noStrike" kern="1200" cap="none" spc="0" normalizeH="0" baseline="0" noProof="0" dirty="0">
                <a:ln>
                  <a:noFill/>
                </a:ln>
                <a:solidFill>
                  <a:prstClr val="black"/>
                </a:solidFill>
                <a:effectLst/>
                <a:uLnTx/>
                <a:uFillTx/>
                <a:latin typeface="Arial Narrow" pitchFamily="34" charset="0"/>
                <a:ea typeface="+mn-ea"/>
                <a:cs typeface="+mn-cs"/>
              </a:rPr>
              <a:t>Análisis de una serie de informes de auditoría realizados en un periodo de tiempo: </a:t>
            </a:r>
          </a:p>
        </p:txBody>
      </p:sp>
      <p:pic>
        <p:nvPicPr>
          <p:cNvPr id="31"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3042" y="5832632"/>
            <a:ext cx="561095" cy="820667"/>
          </a:xfrm>
          <a:prstGeom prst="rect">
            <a:avLst/>
          </a:prstGeom>
        </p:spPr>
      </p:pic>
    </p:spTree>
    <p:extLst>
      <p:ext uri="{BB962C8B-B14F-4D97-AF65-F5344CB8AC3E}">
        <p14:creationId xmlns:p14="http://schemas.microsoft.com/office/powerpoint/2010/main" val="135049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7"/>
          <p:cNvGrpSpPr/>
          <p:nvPr/>
        </p:nvGrpSpPr>
        <p:grpSpPr>
          <a:xfrm>
            <a:off x="276885" y="2712516"/>
            <a:ext cx="4032312" cy="883971"/>
            <a:chOff x="317683" y="1251635"/>
            <a:chExt cx="3024234" cy="662978"/>
          </a:xfrm>
        </p:grpSpPr>
        <p:pic>
          <p:nvPicPr>
            <p:cNvPr id="18" name="Imagen 47" descr="banco_iconos_FP-14.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317683" y="1251635"/>
              <a:ext cx="662978" cy="662978"/>
            </a:xfrm>
            <a:prstGeom prst="rect">
              <a:avLst/>
            </a:prstGeom>
          </p:spPr>
        </p:pic>
        <p:sp>
          <p:nvSpPr>
            <p:cNvPr id="19" name="CuadroTexto 66"/>
            <p:cNvSpPr txBox="1"/>
            <p:nvPr/>
          </p:nvSpPr>
          <p:spPr>
            <a:xfrm>
              <a:off x="902754" y="1352431"/>
              <a:ext cx="2439163" cy="427040"/>
            </a:xfrm>
            <a:prstGeom prst="rect">
              <a:avLst/>
            </a:prstGeom>
          </p:spPr>
          <p:txBody>
            <a:bodyPr wrap="square">
              <a:spAutoFit/>
            </a:bodyPr>
            <a:lstStyle>
              <a:defPPr marR="0" lvl="0" algn="l" rtl="0">
                <a:lnSpc>
                  <a:spcPct val="100000"/>
                </a:lnSpc>
                <a:spcBef>
                  <a:spcPts val="0"/>
                </a:spcBef>
                <a:spcAft>
                  <a:spcPts val="0"/>
                </a:spcAft>
              </a:defPPr>
              <a:lvl1pPr defTabSz="342797">
                <a:buClrTx/>
                <a:defRPr sz="2400" kern="1200">
                  <a:solidFill>
                    <a:srgbClr val="073763">
                      <a:lumMod val="75000"/>
                      <a:lumOff val="25000"/>
                    </a:srgbClr>
                  </a:solidFill>
                  <a:latin typeface="Arial Black" panose="020B0A04020102020204" pitchFamily="34" charset="0"/>
                  <a:ea typeface="+mn-ea"/>
                  <a:cs typeface="+mn-cs"/>
                </a:defRPr>
              </a:lvl1pPr>
            </a:lstStyle>
            <a:p>
              <a:pPr marL="0" marR="0" lvl="0" indent="0" algn="l" defTabSz="456871" rtl="0" eaLnBrk="1" fontAlgn="auto" latinLnBrk="0" hangingPunct="1">
                <a:lnSpc>
                  <a:spcPct val="100000"/>
                </a:lnSpc>
                <a:spcBef>
                  <a:spcPts val="0"/>
                </a:spcBef>
                <a:spcAft>
                  <a:spcPts val="0"/>
                </a:spcAft>
                <a:buClrTx/>
                <a:buSzTx/>
                <a:buFontTx/>
                <a:buNone/>
                <a:tabLst/>
                <a:defRPr/>
              </a:pPr>
              <a:r>
                <a:rPr kumimoji="0" lang="es-ES_tradnl" sz="3100" b="0" i="0" u="none" strike="noStrike" kern="1200" cap="none" spc="0" normalizeH="0" baseline="0" noProof="0" dirty="0">
                  <a:ln>
                    <a:noFill/>
                  </a:ln>
                  <a:solidFill>
                    <a:srgbClr val="073763">
                      <a:lumMod val="75000"/>
                      <a:lumOff val="25000"/>
                    </a:srgbClr>
                  </a:solidFill>
                  <a:effectLst/>
                  <a:uLnTx/>
                  <a:uFillTx/>
                  <a:latin typeface="Arial Black" panose="020B0A04020102020204" pitchFamily="34" charset="0"/>
                  <a:ea typeface="+mn-ea"/>
                  <a:cs typeface="+mn-cs"/>
                  <a:sym typeface="Arial"/>
                </a:rPr>
                <a:t>Importante</a:t>
              </a:r>
            </a:p>
          </p:txBody>
        </p:sp>
      </p:grpSp>
      <p:sp>
        <p:nvSpPr>
          <p:cNvPr id="30" name="CuadroTexto 24"/>
          <p:cNvSpPr txBox="1"/>
          <p:nvPr/>
        </p:nvSpPr>
        <p:spPr>
          <a:xfrm>
            <a:off x="4245597" y="1729168"/>
            <a:ext cx="7432410" cy="1015663"/>
          </a:xfrm>
          <a:prstGeom prst="rect">
            <a:avLst/>
          </a:prstGeom>
          <a:noFill/>
        </p:spPr>
        <p:txBody>
          <a:bodyPr wrap="square" rtlCol="0">
            <a:spAutoFit/>
          </a:bodyPr>
          <a:lstStyle/>
          <a:p>
            <a:pPr lvl="0" algn="just" defTabSz="914264">
              <a:buClr>
                <a:srgbClr val="000000"/>
              </a:buClr>
              <a:defRPr/>
            </a:pPr>
            <a:r>
              <a:rPr lang="es-MX" sz="2000" kern="0" dirty="0">
                <a:solidFill>
                  <a:srgbClr val="ED7D31"/>
                </a:solidFill>
                <a:latin typeface="Arial Narrow" pitchFamily="34" charset="0"/>
                <a:ea typeface="MS UI Gothic" panose="020B0600070205080204" pitchFamily="34" charset="-128"/>
                <a:cs typeface="Arial"/>
                <a:sym typeface="Arial"/>
              </a:rPr>
              <a:t>El informe de auditoría debería indicar claramente la extensión de las TIC utilizadas, así como la eficacia de su uso para la consecución de los objetivos de auditoría. </a:t>
            </a:r>
            <a:endParaRPr kumimoji="0" lang="es-CO" sz="2000"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33" name="32 Elipse"/>
          <p:cNvSpPr/>
          <p:nvPr/>
        </p:nvSpPr>
        <p:spPr>
          <a:xfrm>
            <a:off x="3942999" y="2013555"/>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
        <p:nvSpPr>
          <p:cNvPr id="9" name="CuadroTexto 15">
            <a:extLst>
              <a:ext uri="{FF2B5EF4-FFF2-40B4-BE49-F238E27FC236}">
                <a16:creationId xmlns:a16="http://schemas.microsoft.com/office/drawing/2014/main" id="{0E55A0EF-171C-4890-B524-6E5B595D2A3F}"/>
              </a:ext>
            </a:extLst>
          </p:cNvPr>
          <p:cNvSpPr txBox="1">
            <a:spLocks noChangeArrowheads="1"/>
          </p:cNvSpPr>
          <p:nvPr/>
        </p:nvSpPr>
        <p:spPr bwMode="auto">
          <a:xfrm>
            <a:off x="394353" y="388972"/>
            <a:ext cx="11137740" cy="523220"/>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kumimoji="0" lang="es-ES" sz="2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rPr>
              <a:t>Fase Comunicación </a:t>
            </a:r>
            <a:r>
              <a:rPr lang="es-ES" sz="2800" dirty="0">
                <a:sym typeface="Arial"/>
              </a:rPr>
              <a:t>de Resultados - Auditoria Remota</a:t>
            </a:r>
            <a:endParaRPr kumimoji="0" lang="es-CO" sz="28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10" name="Conector recto 9">
            <a:extLst>
              <a:ext uri="{FF2B5EF4-FFF2-40B4-BE49-F238E27FC236}">
                <a16:creationId xmlns:a16="http://schemas.microsoft.com/office/drawing/2014/main" id="{BC68E785-E62D-45DA-8205-462F1F5B0B78}"/>
              </a:ext>
            </a:extLst>
          </p:cNvPr>
          <p:cNvCxnSpPr/>
          <p:nvPr/>
        </p:nvCxnSpPr>
        <p:spPr>
          <a:xfrm>
            <a:off x="283927" y="1013728"/>
            <a:ext cx="11521280" cy="0"/>
          </a:xfrm>
          <a:prstGeom prst="line">
            <a:avLst/>
          </a:prstGeom>
          <a:noFill/>
          <a:ln w="38100" cap="flat" cmpd="sng" algn="ctr">
            <a:solidFill>
              <a:sysClr val="window" lastClr="FFFFFF">
                <a:lumMod val="65000"/>
              </a:sysClr>
            </a:solidFill>
            <a:prstDash val="dash"/>
            <a:miter lim="800000"/>
          </a:ln>
          <a:effectLst/>
        </p:spPr>
      </p:cxnSp>
      <p:sp>
        <p:nvSpPr>
          <p:cNvPr id="11" name="CuadroTexto 24">
            <a:extLst>
              <a:ext uri="{FF2B5EF4-FFF2-40B4-BE49-F238E27FC236}">
                <a16:creationId xmlns:a16="http://schemas.microsoft.com/office/drawing/2014/main" id="{DF924F76-0955-41BC-B822-55666DA793E7}"/>
              </a:ext>
            </a:extLst>
          </p:cNvPr>
          <p:cNvSpPr txBox="1"/>
          <p:nvPr/>
        </p:nvSpPr>
        <p:spPr>
          <a:xfrm>
            <a:off x="4245597" y="3026099"/>
            <a:ext cx="7432410" cy="1015663"/>
          </a:xfrm>
          <a:prstGeom prst="rect">
            <a:avLst/>
          </a:prstGeom>
          <a:noFill/>
        </p:spPr>
        <p:txBody>
          <a:bodyPr wrap="square" rtlCol="0">
            <a:spAutoFit/>
          </a:bodyPr>
          <a:lstStyle/>
          <a:p>
            <a:pPr lvl="0" algn="just" defTabSz="914264">
              <a:buClr>
                <a:srgbClr val="000000"/>
              </a:buClr>
              <a:defRPr/>
            </a:pPr>
            <a:r>
              <a:rPr lang="es-MX" sz="2000" kern="0" dirty="0">
                <a:solidFill>
                  <a:srgbClr val="ED7D31"/>
                </a:solidFill>
                <a:latin typeface="Arial Narrow" pitchFamily="34" charset="0"/>
                <a:ea typeface="MS UI Gothic" panose="020B0600070205080204" pitchFamily="34" charset="-128"/>
                <a:cs typeface="Arial"/>
                <a:sym typeface="Arial"/>
              </a:rPr>
              <a:t>Así mismo, el informe debería incluir los procesos que no pudieron auditarse y deben ser auditados de manera presencial. Esta información es importante para las auditorías posteriores.</a:t>
            </a:r>
            <a:endParaRPr kumimoji="0" lang="es-CO" sz="2000"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12" name="32 Elipse">
            <a:extLst>
              <a:ext uri="{FF2B5EF4-FFF2-40B4-BE49-F238E27FC236}">
                <a16:creationId xmlns:a16="http://schemas.microsoft.com/office/drawing/2014/main" id="{787D8256-2E34-428D-B732-B3A9349AA94F}"/>
              </a:ext>
            </a:extLst>
          </p:cNvPr>
          <p:cNvSpPr/>
          <p:nvPr/>
        </p:nvSpPr>
        <p:spPr>
          <a:xfrm>
            <a:off x="4006599" y="3121118"/>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
        <p:nvSpPr>
          <p:cNvPr id="13" name="CuadroTexto 24">
            <a:extLst>
              <a:ext uri="{FF2B5EF4-FFF2-40B4-BE49-F238E27FC236}">
                <a16:creationId xmlns:a16="http://schemas.microsoft.com/office/drawing/2014/main" id="{001894AD-A050-43F5-B6A1-AA439F6637AD}"/>
              </a:ext>
            </a:extLst>
          </p:cNvPr>
          <p:cNvSpPr txBox="1"/>
          <p:nvPr/>
        </p:nvSpPr>
        <p:spPr>
          <a:xfrm>
            <a:off x="4245597" y="4324380"/>
            <a:ext cx="7432410" cy="1323439"/>
          </a:xfrm>
          <a:prstGeom prst="rect">
            <a:avLst/>
          </a:prstGeom>
          <a:noFill/>
        </p:spPr>
        <p:txBody>
          <a:bodyPr wrap="square" rtlCol="0">
            <a:spAutoFit/>
          </a:bodyPr>
          <a:lstStyle/>
          <a:p>
            <a:pPr lvl="0" algn="just" defTabSz="914264">
              <a:buClr>
                <a:srgbClr val="000000"/>
              </a:buClr>
              <a:defRPr/>
            </a:pPr>
            <a:r>
              <a:rPr lang="es-MX" sz="2000" kern="0" dirty="0">
                <a:solidFill>
                  <a:srgbClr val="ED7D31"/>
                </a:solidFill>
                <a:latin typeface="Arial Narrow" pitchFamily="34" charset="0"/>
                <a:ea typeface="MS UI Gothic" panose="020B0600070205080204" pitchFamily="34" charset="-128"/>
                <a:cs typeface="Arial"/>
                <a:sym typeface="Arial"/>
              </a:rPr>
              <a:t>El equipo auditor debería proporcionar su percepción sobre el uso dado de las TIC al responsable del plan anual de auditoría. El responsable del plan de auditoría debería hacer uso de esa percepción del equipo auditor para actualizar el análisis de riesgos previamente realizado.</a:t>
            </a:r>
            <a:endParaRPr kumimoji="0" lang="es-CO" sz="2000" b="0" i="0" u="none" strike="noStrike" kern="0" cap="none" spc="0" normalizeH="0" baseline="0" noProof="0" dirty="0">
              <a:ln>
                <a:noFill/>
              </a:ln>
              <a:solidFill>
                <a:srgbClr val="ED7D31"/>
              </a:solidFill>
              <a:effectLst/>
              <a:uLnTx/>
              <a:uFillTx/>
              <a:latin typeface="Arial Narrow" pitchFamily="34" charset="0"/>
              <a:ea typeface="MS UI Gothic" panose="020B0600070205080204" pitchFamily="34" charset="-128"/>
              <a:cs typeface="Arial"/>
              <a:sym typeface="Arial"/>
            </a:endParaRPr>
          </a:p>
        </p:txBody>
      </p:sp>
      <p:sp>
        <p:nvSpPr>
          <p:cNvPr id="14" name="32 Elipse">
            <a:extLst>
              <a:ext uri="{FF2B5EF4-FFF2-40B4-BE49-F238E27FC236}">
                <a16:creationId xmlns:a16="http://schemas.microsoft.com/office/drawing/2014/main" id="{E7087D9B-0489-4253-A681-0E854881CBB4}"/>
              </a:ext>
            </a:extLst>
          </p:cNvPr>
          <p:cNvSpPr/>
          <p:nvPr/>
        </p:nvSpPr>
        <p:spPr>
          <a:xfrm>
            <a:off x="3942999" y="4608767"/>
            <a:ext cx="238998" cy="230833"/>
          </a:xfrm>
          <a:prstGeom prst="ellipse">
            <a:avLst/>
          </a:prstGeom>
          <a:solidFill>
            <a:srgbClr val="E5661D"/>
          </a:solidFill>
          <a:ln>
            <a:solidFill>
              <a:srgbClr val="E56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s-CO" sz="19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2742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80705" y="290596"/>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Formas de interacción auditorías presenciales VS auditorías remotas</a:t>
            </a:r>
            <a:endParaRPr kumimoji="0" lang="es-CO" sz="2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22" name="Conector recto 21"/>
          <p:cNvCxnSpPr/>
          <p:nvPr/>
        </p:nvCxnSpPr>
        <p:spPr>
          <a:xfrm>
            <a:off x="335360" y="733516"/>
            <a:ext cx="11521280" cy="0"/>
          </a:xfrm>
          <a:prstGeom prst="line">
            <a:avLst/>
          </a:prstGeom>
          <a:noFill/>
          <a:ln w="38100" cap="flat" cmpd="sng" algn="ctr">
            <a:solidFill>
              <a:sysClr val="window" lastClr="FFFFFF">
                <a:lumMod val="65000"/>
              </a:sysClr>
            </a:solidFill>
            <a:prstDash val="dash"/>
            <a:miter lim="800000"/>
          </a:ln>
          <a:effectLst/>
        </p:spPr>
      </p:cxnSp>
      <p:graphicFrame>
        <p:nvGraphicFramePr>
          <p:cNvPr id="2" name="Tabla 1">
            <a:extLst>
              <a:ext uri="{FF2B5EF4-FFF2-40B4-BE49-F238E27FC236}">
                <a16:creationId xmlns:a16="http://schemas.microsoft.com/office/drawing/2014/main" id="{0395DC89-ACD5-4E49-B3BB-6D52274A6D2A}"/>
              </a:ext>
            </a:extLst>
          </p:cNvPr>
          <p:cNvGraphicFramePr>
            <a:graphicFrameLocks noGrp="1"/>
          </p:cNvGraphicFramePr>
          <p:nvPr>
            <p:extLst>
              <p:ext uri="{D42A27DB-BD31-4B8C-83A1-F6EECF244321}">
                <p14:modId xmlns:p14="http://schemas.microsoft.com/office/powerpoint/2010/main" val="521297384"/>
              </p:ext>
            </p:extLst>
          </p:nvPr>
        </p:nvGraphicFramePr>
        <p:xfrm>
          <a:off x="251534" y="892110"/>
          <a:ext cx="11605106" cy="5602751"/>
        </p:xfrm>
        <a:graphic>
          <a:graphicData uri="http://schemas.openxmlformats.org/drawingml/2006/table">
            <a:tbl>
              <a:tblPr firstRow="1" bandRow="1"/>
              <a:tblGrid>
                <a:gridCol w="2742716">
                  <a:extLst>
                    <a:ext uri="{9D8B030D-6E8A-4147-A177-3AD203B41FA5}">
                      <a16:colId xmlns:a16="http://schemas.microsoft.com/office/drawing/2014/main" val="480498966"/>
                    </a:ext>
                  </a:extLst>
                </a:gridCol>
                <a:gridCol w="4492101">
                  <a:extLst>
                    <a:ext uri="{9D8B030D-6E8A-4147-A177-3AD203B41FA5}">
                      <a16:colId xmlns:a16="http://schemas.microsoft.com/office/drawing/2014/main" val="567053777"/>
                    </a:ext>
                  </a:extLst>
                </a:gridCol>
                <a:gridCol w="4370289">
                  <a:extLst>
                    <a:ext uri="{9D8B030D-6E8A-4147-A177-3AD203B41FA5}">
                      <a16:colId xmlns:a16="http://schemas.microsoft.com/office/drawing/2014/main" val="1903417940"/>
                    </a:ext>
                  </a:extLst>
                </a:gridCol>
              </a:tblGrid>
              <a:tr h="160649">
                <a:tc rowSpan="2">
                  <a:txBody>
                    <a:bodyPr/>
                    <a:lstStyle/>
                    <a:p>
                      <a:pPr algn="just">
                        <a:lnSpc>
                          <a:spcPct val="150000"/>
                        </a:lnSpc>
                        <a:spcAft>
                          <a:spcPts val="0"/>
                        </a:spcAft>
                      </a:pPr>
                      <a:r>
                        <a:rPr lang="es-CO"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Alcance de la interacción entre el auditor y el auditado</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ctr">
                        <a:lnSpc>
                          <a:spcPct val="150000"/>
                        </a:lnSpc>
                        <a:spcAft>
                          <a:spcPts val="0"/>
                        </a:spcAft>
                      </a:pPr>
                      <a:r>
                        <a:rPr lang="es-CO"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Ubicación del auditor</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extLst>
                  <a:ext uri="{0D108BD9-81ED-4DB2-BD59-A6C34878D82A}">
                    <a16:rowId xmlns:a16="http://schemas.microsoft.com/office/drawing/2014/main" val="3542837372"/>
                  </a:ext>
                </a:extLst>
              </a:tr>
              <a:tr h="234777">
                <a:tc vMerge="1">
                  <a:txBody>
                    <a:bodyPr/>
                    <a:lstStyle/>
                    <a:p>
                      <a:endParaRPr lang="es-CO"/>
                    </a:p>
                  </a:txBody>
                  <a:tcPr/>
                </a:tc>
                <a:tc>
                  <a:txBody>
                    <a:bodyPr/>
                    <a:lstStyle/>
                    <a:p>
                      <a:pPr algn="ctr">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En sitio</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Remota</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57092010"/>
                  </a:ext>
                </a:extLst>
              </a:tr>
              <a:tr h="1776347">
                <a:tc>
                  <a:txBody>
                    <a:bodyPr/>
                    <a:lstStyle/>
                    <a:p>
                      <a:pPr algn="just">
                        <a:lnSpc>
                          <a:spcPct val="150000"/>
                        </a:lnSpc>
                        <a:spcAft>
                          <a:spcPts val="0"/>
                        </a:spcAft>
                      </a:pPr>
                      <a:r>
                        <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Interacción humana</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Realización de entrevistas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Diligenciar listas de chequeo y cuestionarios con participación del auditado</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Realizar revisión documental con la participación del auditado</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Muestreo</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Por medios de comunicación interactivos: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Realización de entrevistas;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Observación de trabajos realizados con una persona que actúa como guía y también se encuentra  remoto;</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Diligenciar listas de chequeo y cuestionarios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Realizar revisión documental con la participación del auditado en línea.</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175406"/>
                  </a:ext>
                </a:extLst>
              </a:tr>
              <a:tr h="1342170">
                <a:tc>
                  <a:txBody>
                    <a:bodyPr/>
                    <a:lstStyle/>
                    <a:p>
                      <a:pPr algn="just">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No interacción humana</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Realizar revisión documental (Ej. Registros, análisis de datos).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Observación de trabajos realizados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Realización de visita en sitio</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Diligenciamiento de listas de chequeo</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Muestreo (ej. Productos)</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Realizar revisión documental (Ej. Registros, análisis de datos).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Observación de trabajo por medios tecnológicos remotos, considerando los requisitos sociales, legales y regulatorios.</a:t>
                      </a:r>
                    </a:p>
                    <a:p>
                      <a:pPr marL="342900" lvl="0" indent="-342900" algn="just">
                        <a:lnSpc>
                          <a:spcPct val="150000"/>
                        </a:lnSpc>
                        <a:spcAft>
                          <a:spcPts val="0"/>
                        </a:spcAft>
                        <a:buFont typeface="Arial" panose="020B0604020202020204" pitchFamily="34" charset="0"/>
                        <a:buChar char="•"/>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Times New Roman" panose="02020603050405020304" pitchFamily="18" charset="0"/>
                        </a:rPr>
                        <a:t>Análisis de datos</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9567"/>
                  </a:ext>
                </a:extLst>
              </a:tr>
              <a:tr h="763267">
                <a:tc gridSpan="3">
                  <a:txBody>
                    <a:bodyPr/>
                    <a:lstStyle/>
                    <a:p>
                      <a:pPr algn="just">
                        <a:lnSpc>
                          <a:spcPct val="150000"/>
                        </a:lnSpc>
                        <a:spcAft>
                          <a:spcPts val="0"/>
                        </a:spcAft>
                      </a:pPr>
                      <a:r>
                        <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Las actividades de auditoría en sitio son realizadas en la ubicación del auditado. Las actividades de auditoría remota son realizadas en cualquier lugar distinto a la ubicación del auditado, sin importar la distancia.</a:t>
                      </a:r>
                    </a:p>
                    <a:p>
                      <a:pPr algn="just">
                        <a:lnSpc>
                          <a:spcPct val="150000"/>
                        </a:lnSpc>
                        <a:spcAft>
                          <a:spcPts val="0"/>
                        </a:spcAft>
                      </a:pPr>
                      <a:r>
                        <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Las actividades interactivas de auditoría involucran la interacción entre el personal del auditado y el equipo auditor. </a:t>
                      </a:r>
                    </a:p>
                    <a:p>
                      <a:pPr algn="just">
                        <a:lnSpc>
                          <a:spcPct val="150000"/>
                        </a:lnSpc>
                        <a:spcAft>
                          <a:spcPts val="0"/>
                        </a:spcAft>
                      </a:pPr>
                      <a:r>
                        <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Las actividades no interactivas de auditoría no involucran interacción entre personas representantes del auditado, pero si implican interacción con equipos, instalaciones y documentación.</a:t>
                      </a:r>
                    </a:p>
                  </a:txBody>
                  <a:tcPr marL="57890" marR="57890" marT="28945" marB="289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19449083"/>
                  </a:ext>
                </a:extLst>
              </a:tr>
            </a:tbl>
          </a:graphicData>
        </a:graphic>
      </p:graphicFrame>
      <p:sp>
        <p:nvSpPr>
          <p:cNvPr id="3" name="Rectángulo 2">
            <a:extLst>
              <a:ext uri="{FF2B5EF4-FFF2-40B4-BE49-F238E27FC236}">
                <a16:creationId xmlns:a16="http://schemas.microsoft.com/office/drawing/2014/main" id="{B26B4505-BE0F-4F55-904C-85C85776F4C7}"/>
              </a:ext>
            </a:extLst>
          </p:cNvPr>
          <p:cNvSpPr/>
          <p:nvPr/>
        </p:nvSpPr>
        <p:spPr>
          <a:xfrm>
            <a:off x="135717" y="6494861"/>
            <a:ext cx="11395969" cy="294183"/>
          </a:xfrm>
          <a:prstGeom prst="rect">
            <a:avLst/>
          </a:prstGeom>
        </p:spPr>
        <p:txBody>
          <a:bodyPr wrap="square">
            <a:spAutoFit/>
          </a:bodyPr>
          <a:lstStyle/>
          <a:p>
            <a:pPr>
              <a:lnSpc>
                <a:spcPct val="150000"/>
              </a:lnSpc>
              <a:spcAft>
                <a:spcPts val="800"/>
              </a:spcAft>
            </a:pPr>
            <a:r>
              <a:rPr lang="es-ES_tradnl" sz="1000" i="1" spc="80" dirty="0">
                <a:solidFill>
                  <a:srgbClr val="595959"/>
                </a:solidFill>
                <a:latin typeface="Arial Narrow" panose="020B0606020202030204" pitchFamily="34" charset="0"/>
                <a:ea typeface="Verdana" panose="020B0604030504040204" pitchFamily="34" charset="0"/>
                <a:cs typeface="Arial" panose="020B0604020202020204" pitchFamily="34" charset="0"/>
              </a:rPr>
              <a:t>Fuente: Organización Internacional de Normalización (ISO), norma ISO 19011:2018, p. 56</a:t>
            </a:r>
            <a:endParaRPr lang="es-CO" sz="10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757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489887" y="295210"/>
            <a:ext cx="10438951" cy="584775"/>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marL="0" marR="0" lvl="0" indent="0" algn="l" defTabSz="457063" rtl="0" eaLnBrk="1" fontAlgn="auto" latinLnBrk="0" hangingPunct="1">
              <a:lnSpc>
                <a:spcPct val="100000"/>
              </a:lnSpc>
              <a:spcBef>
                <a:spcPts val="0"/>
              </a:spcBef>
              <a:spcAft>
                <a:spcPts val="0"/>
              </a:spcAft>
              <a:buClrTx/>
              <a:buSzTx/>
              <a:buFontTx/>
              <a:buNone/>
              <a:tabLst/>
              <a:defRPr/>
            </a:pPr>
            <a:r>
              <a:rPr lang="es-CO" dirty="0">
                <a:sym typeface="Arial"/>
              </a:rPr>
              <a:t>Limitaciones </a:t>
            </a:r>
            <a:r>
              <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rPr>
              <a:t>de la Auditoría Remota</a:t>
            </a:r>
          </a:p>
        </p:txBody>
      </p:sp>
      <p:cxnSp>
        <p:nvCxnSpPr>
          <p:cNvPr id="22" name="Conector recto 21"/>
          <p:cNvCxnSpPr/>
          <p:nvPr/>
        </p:nvCxnSpPr>
        <p:spPr>
          <a:xfrm>
            <a:off x="283927" y="897296"/>
            <a:ext cx="11521280" cy="0"/>
          </a:xfrm>
          <a:prstGeom prst="line">
            <a:avLst/>
          </a:prstGeom>
          <a:noFill/>
          <a:ln w="38100" cap="flat" cmpd="sng" algn="ctr">
            <a:solidFill>
              <a:sysClr val="window" lastClr="FFFFFF">
                <a:lumMod val="65000"/>
              </a:sysClr>
            </a:solidFill>
            <a:prstDash val="dash"/>
            <a:miter lim="800000"/>
          </a:ln>
          <a:effectLst/>
        </p:spPr>
      </p:cxnSp>
      <p:grpSp>
        <p:nvGrpSpPr>
          <p:cNvPr id="6" name="Grupo 5"/>
          <p:cNvGrpSpPr/>
          <p:nvPr/>
        </p:nvGrpSpPr>
        <p:grpSpPr>
          <a:xfrm>
            <a:off x="867879" y="2147168"/>
            <a:ext cx="855259" cy="492321"/>
            <a:chOff x="1330657" y="2271601"/>
            <a:chExt cx="641444" cy="369241"/>
          </a:xfrm>
        </p:grpSpPr>
        <p:sp>
          <p:nvSpPr>
            <p:cNvPr id="7"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1</a:t>
              </a:r>
            </a:p>
          </p:txBody>
        </p:sp>
        <p:sp>
          <p:nvSpPr>
            <p:cNvPr id="8" name="Elipse 7"/>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9" name="Conector recto 8"/>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 name="TextBox 17"/>
          <p:cNvSpPr txBox="1"/>
          <p:nvPr/>
        </p:nvSpPr>
        <p:spPr>
          <a:xfrm>
            <a:off x="1664853" y="1970994"/>
            <a:ext cx="6324233" cy="830997"/>
          </a:xfrm>
          <a:prstGeom prst="rect">
            <a:avLst/>
          </a:prstGeom>
          <a:noFill/>
        </p:spPr>
        <p:txBody>
          <a:bodyPr wrap="square" rtlCol="0" anchor="ctr">
            <a:spAutoFit/>
          </a:bodyPr>
          <a:lstStyle/>
          <a:p>
            <a:pPr marL="0" marR="0" lvl="0" indent="0" algn="just" defTabSz="914377" rtl="0" eaLnBrk="1" fontAlgn="auto" latinLnBrk="0" hangingPunct="1">
              <a:lnSpc>
                <a:spcPct val="100000"/>
              </a:lnSpc>
              <a:spcBef>
                <a:spcPts val="0"/>
              </a:spcBef>
              <a:spcAft>
                <a:spcPts val="0"/>
              </a:spcAft>
              <a:buClr>
                <a:srgbClr val="0070C0"/>
              </a:buClr>
              <a:buSzTx/>
              <a:buFontTx/>
              <a:buNone/>
              <a:tabLst/>
              <a:defRPr/>
            </a:pP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Posibilidad de alteración</a:t>
            </a:r>
            <a:r>
              <a:rPr kumimoji="0" lang="es-CO" sz="1600" b="1" i="0" u="none" strike="noStrike" kern="1400" cap="none" spc="100" normalizeH="0" noProof="0" dirty="0">
                <a:ln>
                  <a:noFill/>
                </a:ln>
                <a:solidFill>
                  <a:srgbClr val="FF9933"/>
                </a:solidFill>
                <a:effectLst/>
                <a:uLnTx/>
                <a:uFillTx/>
                <a:latin typeface="Arial Narrow"/>
                <a:ea typeface="+mn-ea"/>
                <a:cs typeface="Arial Narrow"/>
                <a:sym typeface="Arial"/>
              </a:rPr>
              <a:t> de la información</a:t>
            </a: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 </a:t>
            </a:r>
            <a:r>
              <a:rPr kumimoji="0" lang="es-CO" sz="1600" b="0" i="0" u="none" strike="noStrike" kern="1400" cap="none" spc="100" normalizeH="0" baseline="0" noProof="0" dirty="0">
                <a:ln>
                  <a:noFill/>
                </a:ln>
                <a:solidFill>
                  <a:srgbClr val="595959"/>
                </a:solidFill>
                <a:effectLst/>
                <a:uLnTx/>
                <a:uFillTx/>
                <a:latin typeface="Arial Narrow"/>
                <a:ea typeface="+mn-ea"/>
                <a:cs typeface="Arial Narrow"/>
                <a:sym typeface="Arial"/>
              </a:rPr>
              <a:t>El auditado puede pretender alterar imágenes</a:t>
            </a:r>
            <a:r>
              <a:rPr kumimoji="0" lang="es-CO" sz="1600" b="0" i="0" u="none" strike="noStrike" kern="1400" cap="none" spc="100" normalizeH="0" noProof="0" dirty="0">
                <a:ln>
                  <a:noFill/>
                </a:ln>
                <a:solidFill>
                  <a:srgbClr val="595959"/>
                </a:solidFill>
                <a:effectLst/>
                <a:uLnTx/>
                <a:uFillTx/>
                <a:latin typeface="Arial Narrow"/>
                <a:ea typeface="+mn-ea"/>
                <a:cs typeface="Arial Narrow"/>
                <a:sym typeface="Arial"/>
              </a:rPr>
              <a:t> en tiempo real por videos o imágenes en tiempo pasado</a:t>
            </a:r>
            <a:endParaRPr kumimoji="0" lang="en-US" sz="1600" b="0" i="0" u="none" strike="noStrike" kern="1400" cap="none" spc="100" normalizeH="0" baseline="0" noProof="0" dirty="0">
              <a:ln>
                <a:noFill/>
              </a:ln>
              <a:solidFill>
                <a:srgbClr val="B7CFFF">
                  <a:lumMod val="75000"/>
                </a:srgbClr>
              </a:solidFill>
              <a:effectLst/>
              <a:uLnTx/>
              <a:uFillTx/>
              <a:latin typeface="Arial Narrow"/>
              <a:ea typeface="+mn-ea"/>
              <a:cs typeface="Arial Narrow"/>
              <a:sym typeface="Arial"/>
            </a:endParaRPr>
          </a:p>
        </p:txBody>
      </p:sp>
      <p:grpSp>
        <p:nvGrpSpPr>
          <p:cNvPr id="12" name="Grupo 11"/>
          <p:cNvGrpSpPr/>
          <p:nvPr/>
        </p:nvGrpSpPr>
        <p:grpSpPr>
          <a:xfrm>
            <a:off x="1449177" y="3126159"/>
            <a:ext cx="855259" cy="492321"/>
            <a:chOff x="1330657" y="2271601"/>
            <a:chExt cx="641444" cy="369241"/>
          </a:xfrm>
        </p:grpSpPr>
        <p:sp>
          <p:nvSpPr>
            <p:cNvPr id="13"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2</a:t>
              </a:r>
            </a:p>
          </p:txBody>
        </p:sp>
        <p:sp>
          <p:nvSpPr>
            <p:cNvPr id="14" name="Elipse 13"/>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5" name="Conector recto 14"/>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TextBox 17"/>
          <p:cNvSpPr txBox="1"/>
          <p:nvPr/>
        </p:nvSpPr>
        <p:spPr>
          <a:xfrm>
            <a:off x="2239474" y="2936206"/>
            <a:ext cx="7316098" cy="830997"/>
          </a:xfrm>
          <a:prstGeom prst="rect">
            <a:avLst/>
          </a:prstGeom>
          <a:noFill/>
        </p:spPr>
        <p:txBody>
          <a:bodyPr wrap="square" rtlCol="0" anchor="ctr">
            <a:spAutoFit/>
          </a:bodyPr>
          <a:lstStyle/>
          <a:p>
            <a:pPr lvl="0" algn="just" defTabSz="914377">
              <a:buClr>
                <a:srgbClr val="0070C0"/>
              </a:buClr>
            </a:pP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Perder el</a:t>
            </a:r>
            <a:r>
              <a:rPr kumimoji="0" lang="es-CO" sz="1600" b="1" i="0" u="none" strike="noStrike" kern="1400" cap="none" spc="100" normalizeH="0" noProof="0" dirty="0">
                <a:ln>
                  <a:noFill/>
                </a:ln>
                <a:solidFill>
                  <a:srgbClr val="FF9933"/>
                </a:solidFill>
                <a:effectLst/>
                <a:uLnTx/>
                <a:uFillTx/>
                <a:latin typeface="Arial Narrow"/>
                <a:ea typeface="+mn-ea"/>
                <a:cs typeface="Arial Narrow"/>
                <a:sym typeface="Arial"/>
              </a:rPr>
              <a:t> control de la auditoría</a:t>
            </a: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 </a:t>
            </a:r>
            <a:r>
              <a:rPr kumimoji="0" lang="es-CO" sz="1600" b="0" i="0" u="none" strike="noStrike" kern="1400" cap="none" spc="100" normalizeH="0" baseline="0" noProof="0" dirty="0">
                <a:ln>
                  <a:noFill/>
                </a:ln>
                <a:solidFill>
                  <a:srgbClr val="595959"/>
                </a:solidFill>
                <a:effectLst/>
                <a:uLnTx/>
                <a:uFillTx/>
                <a:latin typeface="Arial Narrow"/>
                <a:ea typeface="+mn-ea"/>
                <a:cs typeface="Arial Narrow"/>
                <a:sym typeface="Arial"/>
              </a:rPr>
              <a:t>Cuando el auditor no es quién</a:t>
            </a:r>
            <a:r>
              <a:rPr kumimoji="0" lang="es-CO" sz="1600" b="0" i="0" u="none" strike="noStrike" kern="1400" cap="none" spc="100" normalizeH="0" noProof="0" dirty="0">
                <a:ln>
                  <a:noFill/>
                </a:ln>
                <a:solidFill>
                  <a:srgbClr val="595959"/>
                </a:solidFill>
                <a:effectLst/>
                <a:uLnTx/>
                <a:uFillTx/>
                <a:latin typeface="Arial Narrow"/>
                <a:ea typeface="+mn-ea"/>
                <a:cs typeface="Arial Narrow"/>
                <a:sym typeface="Arial"/>
              </a:rPr>
              <a:t> decide qué observa y por cuáles sitios quiere hacer el recorrido, podría acceder a imágenes no pertinentes</a:t>
            </a:r>
            <a:r>
              <a:rPr lang="es-MX" sz="1600" kern="1400" spc="100" dirty="0">
                <a:solidFill>
                  <a:srgbClr val="595959"/>
                </a:solidFill>
                <a:latin typeface="Arial Narrow"/>
                <a:cs typeface="Arial Narrow"/>
                <a:sym typeface="Arial"/>
              </a:rPr>
              <a:t>o el auditado podría seleccionar qué mostrar.</a:t>
            </a:r>
            <a:endParaRPr kumimoji="0" lang="en-US" sz="1600" b="0" i="0" u="none" strike="noStrike" kern="1400" cap="none" spc="100" normalizeH="0" baseline="0" noProof="0" dirty="0">
              <a:ln>
                <a:noFill/>
              </a:ln>
              <a:solidFill>
                <a:srgbClr val="B7CFFF">
                  <a:lumMod val="75000"/>
                </a:srgbClr>
              </a:solidFill>
              <a:effectLst/>
              <a:uLnTx/>
              <a:uFillTx/>
              <a:latin typeface="Arial Narrow"/>
              <a:ea typeface="+mn-ea"/>
              <a:cs typeface="Arial Narrow"/>
              <a:sym typeface="Arial"/>
            </a:endParaRPr>
          </a:p>
        </p:txBody>
      </p:sp>
      <p:grpSp>
        <p:nvGrpSpPr>
          <p:cNvPr id="17" name="Grupo 16"/>
          <p:cNvGrpSpPr/>
          <p:nvPr/>
        </p:nvGrpSpPr>
        <p:grpSpPr>
          <a:xfrm>
            <a:off x="2069286" y="4148168"/>
            <a:ext cx="855259" cy="492321"/>
            <a:chOff x="1330657" y="2271601"/>
            <a:chExt cx="641444" cy="369241"/>
          </a:xfrm>
        </p:grpSpPr>
        <p:sp>
          <p:nvSpPr>
            <p:cNvPr id="18"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3</a:t>
              </a:r>
            </a:p>
          </p:txBody>
        </p:sp>
        <p:sp>
          <p:nvSpPr>
            <p:cNvPr id="19" name="Elipse 18"/>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0" name="Conector recto 19"/>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17"/>
          <p:cNvSpPr txBox="1"/>
          <p:nvPr/>
        </p:nvSpPr>
        <p:spPr>
          <a:xfrm>
            <a:off x="2880386" y="4081550"/>
            <a:ext cx="6675186" cy="584775"/>
          </a:xfrm>
          <a:prstGeom prst="rect">
            <a:avLst/>
          </a:prstGeom>
          <a:noFill/>
        </p:spPr>
        <p:txBody>
          <a:bodyPr wrap="square" rtlCol="0" anchor="ctr">
            <a:spAutoFit/>
          </a:bodyPr>
          <a:lstStyle/>
          <a:p>
            <a:pPr lvl="0" algn="just" defTabSz="914377">
              <a:buClr>
                <a:srgbClr val="0070C0"/>
              </a:buClr>
            </a:pP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Fallas Conectividad: </a:t>
            </a:r>
            <a:r>
              <a:rPr lang="es-MX" sz="1600" kern="1400" spc="100" dirty="0">
                <a:solidFill>
                  <a:srgbClr val="595959"/>
                </a:solidFill>
                <a:latin typeface="Arial Narrow"/>
                <a:cs typeface="Arial Narrow"/>
                <a:sym typeface="Arial"/>
              </a:rPr>
              <a:t>El éxito de la auditoría depende fundamentalmente de la conectividad, requerimos una conexión a internet estable</a:t>
            </a:r>
            <a:endParaRPr kumimoji="0" lang="en-US" sz="1600" b="0" i="0" u="none" strike="noStrike" kern="1400" cap="none" spc="100" normalizeH="0" baseline="0" noProof="0" dirty="0">
              <a:ln>
                <a:noFill/>
              </a:ln>
              <a:solidFill>
                <a:srgbClr val="B7CFFF">
                  <a:lumMod val="75000"/>
                </a:srgbClr>
              </a:solidFill>
              <a:effectLst/>
              <a:uLnTx/>
              <a:uFillTx/>
              <a:latin typeface="Arial Narrow"/>
              <a:ea typeface="+mn-ea"/>
              <a:cs typeface="Arial Narrow"/>
              <a:sym typeface="Arial"/>
            </a:endParaRPr>
          </a:p>
        </p:txBody>
      </p:sp>
      <p:grpSp>
        <p:nvGrpSpPr>
          <p:cNvPr id="23" name="Grupo 22"/>
          <p:cNvGrpSpPr/>
          <p:nvPr/>
        </p:nvGrpSpPr>
        <p:grpSpPr>
          <a:xfrm>
            <a:off x="2746341" y="5194993"/>
            <a:ext cx="855259" cy="492321"/>
            <a:chOff x="1330657" y="2271601"/>
            <a:chExt cx="641444" cy="369241"/>
          </a:xfrm>
        </p:grpSpPr>
        <p:sp>
          <p:nvSpPr>
            <p:cNvPr id="24" name="Rectángulo 9"/>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4</a:t>
              </a:r>
            </a:p>
          </p:txBody>
        </p:sp>
        <p:sp>
          <p:nvSpPr>
            <p:cNvPr id="25" name="Elipse 24"/>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6" name="Conector recto 25"/>
            <p:cNvCxnSpPr/>
            <p:nvPr/>
          </p:nvCxnSpPr>
          <p:spPr>
            <a:xfrm>
              <a:off x="1713877" y="2456221"/>
              <a:ext cx="258224" cy="0"/>
            </a:xfrm>
            <a:prstGeom prst="line">
              <a:avLst/>
            </a:prstGeom>
            <a:ln w="19050">
              <a:solidFill>
                <a:schemeClr val="accent4">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7" name="TextBox 17"/>
          <p:cNvSpPr txBox="1"/>
          <p:nvPr/>
        </p:nvSpPr>
        <p:spPr>
          <a:xfrm>
            <a:off x="3507510" y="5100894"/>
            <a:ext cx="6843853" cy="584775"/>
          </a:xfrm>
          <a:prstGeom prst="rect">
            <a:avLst/>
          </a:prstGeom>
          <a:noFill/>
        </p:spPr>
        <p:txBody>
          <a:bodyPr wrap="square" rtlCol="0" anchor="ctr">
            <a:spAutoFit/>
          </a:bodyPr>
          <a:lstStyle/>
          <a:p>
            <a:pPr lvl="0" algn="just" defTabSz="914377">
              <a:buClr>
                <a:srgbClr val="0070C0"/>
              </a:buClr>
            </a:pP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Pérdida Información de la comunicación no verbal</a:t>
            </a:r>
            <a:r>
              <a:rPr kumimoji="0" lang="es-CO" sz="1600" b="1" i="0" u="none" strike="noStrike" kern="1400" cap="none" spc="100" normalizeH="0" noProof="0" dirty="0">
                <a:ln>
                  <a:noFill/>
                </a:ln>
                <a:solidFill>
                  <a:srgbClr val="FF9933"/>
                </a:solidFill>
                <a:effectLst/>
                <a:uLnTx/>
                <a:uFillTx/>
                <a:latin typeface="Arial Narrow"/>
                <a:ea typeface="+mn-ea"/>
                <a:cs typeface="Arial Narrow"/>
                <a:sym typeface="Arial"/>
              </a:rPr>
              <a:t> del auditado</a:t>
            </a: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 </a:t>
            </a:r>
            <a:r>
              <a:rPr lang="es-CO" sz="1600" kern="1400" spc="100" dirty="0">
                <a:solidFill>
                  <a:srgbClr val="595959"/>
                </a:solidFill>
                <a:latin typeface="Arial Narrow"/>
                <a:cs typeface="Arial Narrow"/>
                <a:sym typeface="Arial"/>
              </a:rPr>
              <a:t>Esto</a:t>
            </a:r>
            <a:r>
              <a:rPr kumimoji="0" lang="es-CO" sz="1600" b="1" i="0" u="none" strike="noStrike" kern="1400" cap="none" spc="100" normalizeH="0" baseline="0" noProof="0" dirty="0">
                <a:ln>
                  <a:noFill/>
                </a:ln>
                <a:solidFill>
                  <a:srgbClr val="FF9933"/>
                </a:solidFill>
                <a:effectLst/>
                <a:uLnTx/>
                <a:uFillTx/>
                <a:latin typeface="Arial Narrow"/>
                <a:ea typeface="+mn-ea"/>
                <a:cs typeface="Arial Narrow"/>
                <a:sym typeface="Arial"/>
              </a:rPr>
              <a:t> </a:t>
            </a:r>
            <a:r>
              <a:rPr lang="es-MX" sz="1600" kern="1400" spc="100" dirty="0">
                <a:solidFill>
                  <a:srgbClr val="595959"/>
                </a:solidFill>
                <a:latin typeface="Arial Narrow"/>
                <a:cs typeface="Arial Narrow"/>
                <a:sym typeface="Arial"/>
              </a:rPr>
              <a:t>limita información que puede recibir el auditor</a:t>
            </a:r>
            <a:endParaRPr kumimoji="0" lang="es-ES" sz="1600" b="0" i="0" u="none" strike="noStrike" kern="1400" cap="none" spc="100" normalizeH="0" baseline="0" noProof="0" dirty="0">
              <a:ln>
                <a:noFill/>
              </a:ln>
              <a:solidFill>
                <a:srgbClr val="595959"/>
              </a:solidFill>
              <a:effectLst/>
              <a:uLnTx/>
              <a:uFillTx/>
              <a:latin typeface="Arial Narrow"/>
              <a:ea typeface="+mn-ea"/>
              <a:cs typeface="Arial Narrow"/>
              <a:sym typeface="Arial"/>
            </a:endParaRPr>
          </a:p>
        </p:txBody>
      </p:sp>
      <p:sp>
        <p:nvSpPr>
          <p:cNvPr id="40" name="Rectángulo 39"/>
          <p:cNvSpPr/>
          <p:nvPr/>
        </p:nvSpPr>
        <p:spPr>
          <a:xfrm>
            <a:off x="0" y="6496632"/>
            <a:ext cx="4332917" cy="293798"/>
          </a:xfrm>
          <a:prstGeom prst="rect">
            <a:avLst/>
          </a:prstGeom>
        </p:spPr>
        <p:txBody>
          <a:bodyPr wrap="none">
            <a:spAutoFit/>
          </a:bodyPr>
          <a:lstStyle/>
          <a:p>
            <a:pPr lvl="0" algn="ctr">
              <a:lnSpc>
                <a:spcPct val="150000"/>
              </a:lnSpc>
              <a:spcAft>
                <a:spcPts val="800"/>
              </a:spcAft>
            </a:pPr>
            <a:r>
              <a:rPr kumimoji="0" lang="es-ES" sz="1000" b="1" i="0" u="none" strike="noStrike" kern="1200" cap="none" spc="80" normalizeH="0" baseline="0" noProof="0" dirty="0">
                <a:ln>
                  <a:noFill/>
                </a:ln>
                <a:solidFill>
                  <a:srgbClr val="595959"/>
                </a:solidFill>
                <a:effectLst/>
                <a:uLnTx/>
                <a:uFillTx/>
                <a:latin typeface="Arial Narrow" panose="020B0606020202030204" pitchFamily="34" charset="0"/>
                <a:ea typeface="Verdana" panose="020B0604030504040204" pitchFamily="34" charset="0"/>
                <a:cs typeface="Arial" panose="020B0604020202020204" pitchFamily="34" charset="0"/>
              </a:rPr>
              <a:t>Fuente: G</a:t>
            </a:r>
            <a:r>
              <a:rPr lang="es-MX" sz="1000" b="1" spc="80" dirty="0" err="1">
                <a:solidFill>
                  <a:srgbClr val="595959"/>
                </a:solidFill>
                <a:latin typeface="Arial Narrow" panose="020B0606020202030204" pitchFamily="34" charset="0"/>
                <a:ea typeface="Verdana" panose="020B0604030504040204" pitchFamily="34" charset="0"/>
                <a:cs typeface="Arial" panose="020B0604020202020204" pitchFamily="34" charset="0"/>
              </a:rPr>
              <a:t>uía</a:t>
            </a:r>
            <a:r>
              <a:rPr lang="es-MX" sz="1000" b="1" spc="80" dirty="0">
                <a:solidFill>
                  <a:srgbClr val="595959"/>
                </a:solidFill>
                <a:latin typeface="Arial Narrow" panose="020B0606020202030204" pitchFamily="34" charset="0"/>
                <a:ea typeface="Verdana" panose="020B0604030504040204" pitchFamily="34" charset="0"/>
                <a:cs typeface="Arial" panose="020B0604020202020204" pitchFamily="34" charset="0"/>
              </a:rPr>
              <a:t> de auditorías en remoto - G-ENAC-23 Rev. 1 Mayo 2020</a:t>
            </a:r>
            <a:r>
              <a:rPr kumimoji="0" lang="es-ES" sz="1000" b="1" i="0" u="none" strike="noStrike" kern="1200" cap="none" spc="80" normalizeH="0" baseline="0" noProof="0" dirty="0">
                <a:ln>
                  <a:noFill/>
                </a:ln>
                <a:solidFill>
                  <a:srgbClr val="595959"/>
                </a:solidFill>
                <a:effectLst/>
                <a:uLnTx/>
                <a:uFillTx/>
                <a:latin typeface="Arial Narrow" panose="020B0606020202030204" pitchFamily="34" charset="0"/>
                <a:ea typeface="Verdana" panose="020B0604030504040204" pitchFamily="34" charset="0"/>
                <a:cs typeface="Arial" panose="020B0604020202020204" pitchFamily="34" charset="0"/>
              </a:rPr>
              <a:t> </a:t>
            </a:r>
            <a:endParaRPr kumimoji="0" lang="es-CO" sz="1000" b="1" i="0" u="none" strike="noStrike" kern="1200" cap="none" spc="80" normalizeH="0" baseline="0" noProof="0" dirty="0">
              <a:ln>
                <a:noFill/>
              </a:ln>
              <a:solidFill>
                <a:srgbClr val="595959"/>
              </a:solidFill>
              <a:effectLst/>
              <a:uLnTx/>
              <a:uFillTx/>
              <a:latin typeface="Arial Narrow" panose="020B0606020202030204" pitchFamily="34" charset="0"/>
              <a:ea typeface="Verdana" panose="020B0604030504040204" pitchFamily="34" charset="0"/>
              <a:cs typeface="Arial" panose="020B0604020202020204" pitchFamily="34" charset="0"/>
            </a:endParaRPr>
          </a:p>
        </p:txBody>
      </p:sp>
      <p:pic>
        <p:nvPicPr>
          <p:cNvPr id="29" name="Imagen 28"/>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l="31922" t="25288" r="54145" b="26067"/>
          <a:stretch/>
        </p:blipFill>
        <p:spPr>
          <a:xfrm>
            <a:off x="9834909" y="2884718"/>
            <a:ext cx="1024145" cy="794934"/>
          </a:xfrm>
          <a:prstGeom prst="rect">
            <a:avLst/>
          </a:prstGeom>
        </p:spPr>
      </p:pic>
      <p:pic>
        <p:nvPicPr>
          <p:cNvPr id="31" name="Imagen 30"/>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val="0"/>
              </a:ext>
            </a:extLst>
          </a:blip>
          <a:srcRect l="31476" t="55652" r="51928" b="18415"/>
          <a:stretch/>
        </p:blipFill>
        <p:spPr>
          <a:xfrm>
            <a:off x="9569650" y="3926345"/>
            <a:ext cx="1042025" cy="915920"/>
          </a:xfrm>
          <a:prstGeom prst="rect">
            <a:avLst/>
          </a:prstGeom>
        </p:spPr>
      </p:pic>
      <p:pic>
        <p:nvPicPr>
          <p:cNvPr id="30" name="Imagen 29">
            <a:extLst>
              <a:ext uri="{FF2B5EF4-FFF2-40B4-BE49-F238E27FC236}">
                <a16:creationId xmlns:a16="http://schemas.microsoft.com/office/drawing/2014/main" id="{F26D7E6F-EE8A-4E9D-BD92-40F831CBD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9086" y="1744130"/>
            <a:ext cx="886392" cy="969752"/>
          </a:xfrm>
          <a:prstGeom prst="rect">
            <a:avLst/>
          </a:prstGeom>
        </p:spPr>
      </p:pic>
      <p:pic>
        <p:nvPicPr>
          <p:cNvPr id="34" name="Picture 4" descr="D:\cmunoz\Documents\Downloads\contrato.png">
            <a:extLst>
              <a:ext uri="{FF2B5EF4-FFF2-40B4-BE49-F238E27FC236}">
                <a16:creationId xmlns:a16="http://schemas.microsoft.com/office/drawing/2014/main" id="{A6BED0A8-7C13-43F9-84CB-8CA030A04C32}"/>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91795" y="5081852"/>
            <a:ext cx="674086" cy="67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2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1"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80705" y="293753"/>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Análisis Riesgos de Auditoría</a:t>
            </a:r>
            <a:endParaRPr kumimoji="0" lang="es-CO" sz="2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22" name="Conector recto 21"/>
          <p:cNvCxnSpPr/>
          <p:nvPr/>
        </p:nvCxnSpPr>
        <p:spPr>
          <a:xfrm>
            <a:off x="335360" y="742395"/>
            <a:ext cx="11521280" cy="0"/>
          </a:xfrm>
          <a:prstGeom prst="line">
            <a:avLst/>
          </a:prstGeom>
          <a:noFill/>
          <a:ln w="38100" cap="flat" cmpd="sng" algn="ctr">
            <a:solidFill>
              <a:sysClr val="window" lastClr="FFFFFF">
                <a:lumMod val="65000"/>
              </a:sysClr>
            </a:solidFill>
            <a:prstDash val="dash"/>
            <a:miter lim="800000"/>
          </a:ln>
          <a:effectLst/>
        </p:spPr>
      </p:cxnSp>
      <p:sp>
        <p:nvSpPr>
          <p:cNvPr id="5" name="1 Rectángulo">
            <a:extLst>
              <a:ext uri="{FF2B5EF4-FFF2-40B4-BE49-F238E27FC236}">
                <a16:creationId xmlns:a16="http://schemas.microsoft.com/office/drawing/2014/main" id="{658D1BE5-FD31-4C48-A565-C6EC16EE9CBD}"/>
              </a:ext>
            </a:extLst>
          </p:cNvPr>
          <p:cNvSpPr/>
          <p:nvPr/>
        </p:nvSpPr>
        <p:spPr>
          <a:xfrm>
            <a:off x="908909" y="810225"/>
            <a:ext cx="11004331" cy="1528945"/>
          </a:xfrm>
          <a:prstGeom prst="rect">
            <a:avLst/>
          </a:prstGeom>
        </p:spPr>
        <p:txBody>
          <a:bodyPr wrap="square">
            <a:spAutoFit/>
          </a:bodyPr>
          <a:lstStyle/>
          <a:p>
            <a:pPr algn="just" defTabSz="914309"/>
            <a:r>
              <a:rPr lang="es-CO" sz="1867" dirty="0">
                <a:solidFill>
                  <a:srgbClr val="292929"/>
                </a:solidFill>
                <a:latin typeface="Work Sans" panose="020B0604020202020204" charset="0"/>
                <a:cs typeface="Arial"/>
                <a:sym typeface="Arial"/>
              </a:rPr>
              <a:t>Si un informe de auditoría contiene un </a:t>
            </a:r>
            <a:r>
              <a:rPr lang="es-CO" sz="1867" b="1" dirty="0">
                <a:solidFill>
                  <a:srgbClr val="E5661D"/>
                </a:solidFill>
                <a:latin typeface="Work Sans" panose="020B0604020202020204" charset="0"/>
                <a:cs typeface="Arial"/>
                <a:sym typeface="Arial"/>
              </a:rPr>
              <a:t>error u omisión significativo, el jefe de la Oficina de Control Interno, o quien haga sus veces, debe corregir el informe y comunicar la información corregida a todas las partes que recibieron la comunicación original</a:t>
            </a:r>
            <a:r>
              <a:rPr lang="es-CO" sz="1867" dirty="0">
                <a:solidFill>
                  <a:srgbClr val="292929"/>
                </a:solidFill>
                <a:latin typeface="Work Sans" panose="020B0604020202020204" charset="0"/>
                <a:cs typeface="Arial"/>
                <a:sym typeface="Arial"/>
              </a:rPr>
              <a:t>. Este tipo de casos se conoce técnicamente como riesgo de auditoría y está definido como la posibilidad de que la auditoría interna opine erradamente. Se deben considerar:</a:t>
            </a:r>
          </a:p>
        </p:txBody>
      </p:sp>
      <p:graphicFrame>
        <p:nvGraphicFramePr>
          <p:cNvPr id="6" name="4 Tabla">
            <a:extLst>
              <a:ext uri="{FF2B5EF4-FFF2-40B4-BE49-F238E27FC236}">
                <a16:creationId xmlns:a16="http://schemas.microsoft.com/office/drawing/2014/main" id="{D1FCCD95-BE9B-4AB9-B9CE-7F0045A11F2A}"/>
              </a:ext>
            </a:extLst>
          </p:cNvPr>
          <p:cNvGraphicFramePr>
            <a:graphicFrameLocks noGrp="1"/>
          </p:cNvGraphicFramePr>
          <p:nvPr>
            <p:extLst>
              <p:ext uri="{D42A27DB-BD31-4B8C-83A1-F6EECF244321}">
                <p14:modId xmlns:p14="http://schemas.microsoft.com/office/powerpoint/2010/main" val="1564823525"/>
              </p:ext>
            </p:extLst>
          </p:nvPr>
        </p:nvGraphicFramePr>
        <p:xfrm>
          <a:off x="1942753" y="2466043"/>
          <a:ext cx="8947855" cy="3675100"/>
        </p:xfrm>
        <a:graphic>
          <a:graphicData uri="http://schemas.openxmlformats.org/drawingml/2006/table">
            <a:tbl>
              <a:tblPr/>
              <a:tblGrid>
                <a:gridCol w="8947855">
                  <a:extLst>
                    <a:ext uri="{9D8B030D-6E8A-4147-A177-3AD203B41FA5}">
                      <a16:colId xmlns:a16="http://schemas.microsoft.com/office/drawing/2014/main" val="20000"/>
                    </a:ext>
                  </a:extLst>
                </a:gridCol>
              </a:tblGrid>
              <a:tr h="33528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9pPr>
                    </a:lstStyle>
                    <a:p>
                      <a:pPr algn="ctr"/>
                      <a:r>
                        <a:rPr lang="es-CO" sz="1600" b="1" dirty="0">
                          <a:solidFill>
                            <a:srgbClr val="000000"/>
                          </a:solidFill>
                          <a:latin typeface="Work Sans" panose="020B0604020202020204" charset="0"/>
                          <a:cs typeface="Arial"/>
                        </a:rPr>
                        <a:t>Riesgo Inherente</a:t>
                      </a: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val="10000"/>
                  </a:ext>
                </a:extLst>
              </a:tr>
              <a:tr h="925319">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9pPr>
                    </a:lstStyle>
                    <a:p>
                      <a:pPr marL="0" indent="0" algn="just">
                        <a:buFont typeface="Wingdings" pitchFamily="2" charset="2"/>
                        <a:buNone/>
                      </a:pPr>
                      <a:r>
                        <a:rPr lang="es-ES" sz="1600" b="0" baseline="0" dirty="0">
                          <a:solidFill>
                            <a:srgbClr val="000000"/>
                          </a:solidFill>
                          <a:latin typeface="Work Sans" panose="020B0604020202020204" charset="0"/>
                          <a:cs typeface="Arial"/>
                        </a:rPr>
                        <a:t>Este tipo de riesgo tiene ver exclusivamente con la actividad económica o </a:t>
                      </a:r>
                      <a:r>
                        <a:rPr lang="es-ES" sz="1600" b="0" baseline="0" dirty="0" err="1">
                          <a:solidFill>
                            <a:srgbClr val="000000"/>
                          </a:solidFill>
                          <a:latin typeface="Work Sans" panose="020B0604020202020204" charset="0"/>
                          <a:cs typeface="Arial"/>
                        </a:rPr>
                        <a:t>misionalidad</a:t>
                      </a:r>
                      <a:r>
                        <a:rPr lang="es-ES" sz="1600" b="0" baseline="0" dirty="0">
                          <a:solidFill>
                            <a:srgbClr val="000000"/>
                          </a:solidFill>
                          <a:latin typeface="Work Sans" panose="020B0604020202020204" charset="0"/>
                          <a:cs typeface="Arial"/>
                        </a:rPr>
                        <a:t> de la entidad, naturaleza de volumen tanto de transacciones como de productos y/o servicios, además tiene relevancia la parte gerencial y la calidad de recurso humano con que cuenta la entidad.</a:t>
                      </a:r>
                      <a:endParaRPr lang="es-CO" sz="1600" b="0" baseline="0" dirty="0">
                        <a:solidFill>
                          <a:srgbClr val="000000"/>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55448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285750" indent="-285750" algn="just">
                        <a:buFont typeface="Wingdings" pitchFamily="2" charset="2"/>
                        <a:buChar char="ü"/>
                      </a:pPr>
                      <a:r>
                        <a:rPr lang="es-CO" sz="1600" b="0" dirty="0">
                          <a:solidFill>
                            <a:srgbClr val="000000"/>
                          </a:solidFill>
                          <a:latin typeface="Work Sans" panose="020B0604020202020204" charset="0"/>
                          <a:cs typeface="Arial"/>
                        </a:rPr>
                        <a:t>Tipo de organización</a:t>
                      </a:r>
                    </a:p>
                    <a:p>
                      <a:pPr marL="285750" indent="-285750" algn="just">
                        <a:buFont typeface="Wingdings" pitchFamily="2" charset="2"/>
                        <a:buChar char="ü"/>
                      </a:pPr>
                      <a:r>
                        <a:rPr lang="es-CO" sz="1600" b="0" dirty="0">
                          <a:solidFill>
                            <a:srgbClr val="000000"/>
                          </a:solidFill>
                          <a:latin typeface="Work Sans" panose="020B0604020202020204" charset="0"/>
                          <a:cs typeface="Arial"/>
                        </a:rPr>
                        <a:t>Tamaño</a:t>
                      </a:r>
                      <a:r>
                        <a:rPr lang="es-CO" sz="1600" b="0" baseline="0" dirty="0">
                          <a:solidFill>
                            <a:srgbClr val="000000"/>
                          </a:solidFill>
                          <a:latin typeface="Work Sans" panose="020B0604020202020204" charset="0"/>
                          <a:cs typeface="Arial"/>
                        </a:rPr>
                        <a:t> de la organización</a:t>
                      </a:r>
                    </a:p>
                    <a:p>
                      <a:pPr marL="285750" indent="-285750" algn="just">
                        <a:buFont typeface="Wingdings" pitchFamily="2" charset="2"/>
                        <a:buChar char="ü"/>
                      </a:pPr>
                      <a:r>
                        <a:rPr lang="es-CO" sz="1600" b="0" baseline="0" dirty="0">
                          <a:solidFill>
                            <a:srgbClr val="000000"/>
                          </a:solidFill>
                          <a:latin typeface="Work Sans" panose="020B0604020202020204" charset="0"/>
                          <a:cs typeface="Arial"/>
                        </a:rPr>
                        <a:t>Resistencia a la auditoría</a:t>
                      </a:r>
                    </a:p>
                    <a:p>
                      <a:pPr marL="285750" indent="-285750" algn="just">
                        <a:buFont typeface="Wingdings" pitchFamily="2" charset="2"/>
                        <a:buChar char="ü"/>
                      </a:pPr>
                      <a:r>
                        <a:rPr lang="es-CO" sz="1600" b="0" baseline="0" dirty="0">
                          <a:solidFill>
                            <a:srgbClr val="000000"/>
                          </a:solidFill>
                          <a:latin typeface="Work Sans" panose="020B0604020202020204" charset="0"/>
                          <a:cs typeface="Arial"/>
                        </a:rPr>
                        <a:t>Cultura organizacional</a:t>
                      </a:r>
                    </a:p>
                    <a:p>
                      <a:pPr marL="285750" indent="-285750" algn="just">
                        <a:buFont typeface="Wingdings" pitchFamily="2" charset="2"/>
                        <a:buChar char="ü"/>
                      </a:pPr>
                      <a:r>
                        <a:rPr lang="es-CO" sz="1600" b="0" baseline="0" dirty="0">
                          <a:solidFill>
                            <a:srgbClr val="000000"/>
                          </a:solidFill>
                          <a:latin typeface="Work Sans" panose="020B0604020202020204" charset="0"/>
                          <a:cs typeface="Arial"/>
                        </a:rPr>
                        <a:t>Estilo de gerencia</a:t>
                      </a:r>
                    </a:p>
                    <a:p>
                      <a:pPr marL="285750" indent="-285750" algn="just">
                        <a:buFont typeface="Wingdings" pitchFamily="2" charset="2"/>
                        <a:buChar char="ü"/>
                      </a:pPr>
                      <a:r>
                        <a:rPr lang="es-CO" sz="1600" b="0" baseline="0" dirty="0">
                          <a:solidFill>
                            <a:srgbClr val="000000"/>
                          </a:solidFill>
                          <a:latin typeface="Work Sans" panose="020B0604020202020204" charset="0"/>
                          <a:cs typeface="Arial"/>
                        </a:rPr>
                        <a:t>Estilo de comunicación</a:t>
                      </a: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860021">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indent="0" algn="just">
                        <a:buFont typeface="Wingdings" pitchFamily="2" charset="2"/>
                        <a:buNone/>
                      </a:pPr>
                      <a:r>
                        <a:rPr lang="es-CO" sz="1600" b="1" baseline="0" dirty="0">
                          <a:solidFill>
                            <a:srgbClr val="FF6600"/>
                          </a:solidFill>
                          <a:latin typeface="Work Sans" panose="020B0604020202020204" charset="0"/>
                          <a:cs typeface="Arial"/>
                        </a:rPr>
                        <a:t>NOTA: </a:t>
                      </a:r>
                      <a:r>
                        <a:rPr lang="es-CO" sz="1600" b="0" baseline="0" dirty="0">
                          <a:solidFill>
                            <a:srgbClr val="000000"/>
                          </a:solidFill>
                          <a:latin typeface="Work Sans" panose="020B0604020202020204" charset="0"/>
                          <a:cs typeface="Arial"/>
                        </a:rPr>
                        <a:t>Sobre este tipo de riesgos el auditor no puede influir, lo importante es su conocimiento y valoración.</a:t>
                      </a: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sp>
        <p:nvSpPr>
          <p:cNvPr id="7" name="3 Rectángulo">
            <a:extLst>
              <a:ext uri="{FF2B5EF4-FFF2-40B4-BE49-F238E27FC236}">
                <a16:creationId xmlns:a16="http://schemas.microsoft.com/office/drawing/2014/main" id="{82351511-0B81-4CF5-A9ED-679E4439F9C8}"/>
              </a:ext>
            </a:extLst>
          </p:cNvPr>
          <p:cNvSpPr/>
          <p:nvPr/>
        </p:nvSpPr>
        <p:spPr>
          <a:xfrm>
            <a:off x="-1" y="6377223"/>
            <a:ext cx="6876836" cy="461665"/>
          </a:xfrm>
          <a:prstGeom prst="rect">
            <a:avLst/>
          </a:prstGeom>
        </p:spPr>
        <p:txBody>
          <a:bodyPr wrap="square">
            <a:spAutoFit/>
          </a:bodyPr>
          <a:lstStyle/>
          <a:p>
            <a:pPr defTabSz="914309"/>
            <a:r>
              <a:rPr lang="es-CO" sz="1200" dirty="0">
                <a:solidFill>
                  <a:srgbClr val="073763"/>
                </a:solidFill>
                <a:latin typeface="Work Sans" panose="020B0604020202020204" charset="0"/>
                <a:cs typeface="Arial"/>
                <a:sym typeface="Arial"/>
              </a:rPr>
              <a:t>Fuente: Tomado de: </a:t>
            </a:r>
            <a:r>
              <a:rPr lang="es-CO" sz="1200" dirty="0">
                <a:solidFill>
                  <a:srgbClr val="073763"/>
                </a:solidFill>
                <a:latin typeface="Work Sans" panose="020B0604020202020204" charset="0"/>
                <a:cs typeface="Arial"/>
                <a:sym typeface="Arial"/>
                <a:hlinkClick r:id="" action="ppaction://noaction"/>
              </a:rPr>
              <a:t>https://www.gerencie.com/tipos-de-riesgos-de-auditoria.html</a:t>
            </a:r>
          </a:p>
          <a:p>
            <a:pPr defTabSz="914309"/>
            <a:r>
              <a:rPr lang="es-CO" sz="1200" dirty="0">
                <a:solidFill>
                  <a:srgbClr val="073763"/>
                </a:solidFill>
                <a:latin typeface="Work Sans" panose="020B0604020202020204" charset="0"/>
                <a:cs typeface="Arial"/>
                <a:sym typeface="Arial"/>
                <a:hlinkClick r:id="" action="ppaction://noaction"/>
              </a:rPr>
              <a:t>http://www.oas.org/juridico/PDFs/mesicic4_ven_ries_aud_2014.pdf</a:t>
            </a:r>
            <a:endParaRPr lang="es-CO" sz="1200" dirty="0">
              <a:solidFill>
                <a:srgbClr val="073763"/>
              </a:solidFill>
              <a:latin typeface="Work Sans" panose="020B0604020202020204" charset="0"/>
              <a:cs typeface="Arial"/>
              <a:sym typeface="Arial"/>
            </a:endParaRPr>
          </a:p>
        </p:txBody>
      </p:sp>
      <p:pic>
        <p:nvPicPr>
          <p:cNvPr id="8" name="Imagen 47" descr="banco_iconos_FP-14.png">
            <a:extLst>
              <a:ext uri="{FF2B5EF4-FFF2-40B4-BE49-F238E27FC236}">
                <a16:creationId xmlns:a16="http://schemas.microsoft.com/office/drawing/2014/main" id="{77294110-AE37-4F31-88D5-ED9AE0008998}"/>
              </a:ext>
            </a:extLst>
          </p:cNvPr>
          <p:cNvPicPr>
            <a:picLocks noChangeAspect="1"/>
          </p:cNvPicPr>
          <p:nvPr/>
        </p:nvPicPr>
        <p:blipFill>
          <a:blip r:embed="rId3">
            <a:duotone>
              <a:srgbClr val="6D98FF">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83845" y="2346901"/>
            <a:ext cx="883971" cy="883971"/>
          </a:xfrm>
          <a:prstGeom prst="rect">
            <a:avLst/>
          </a:prstGeom>
        </p:spPr>
      </p:pic>
      <p:grpSp>
        <p:nvGrpSpPr>
          <p:cNvPr id="9" name="Grupo 8">
            <a:extLst>
              <a:ext uri="{FF2B5EF4-FFF2-40B4-BE49-F238E27FC236}">
                <a16:creationId xmlns:a16="http://schemas.microsoft.com/office/drawing/2014/main" id="{CF253AF4-91DC-4F2C-B07D-A1BD745E5850}"/>
              </a:ext>
            </a:extLst>
          </p:cNvPr>
          <p:cNvGrpSpPr/>
          <p:nvPr/>
        </p:nvGrpSpPr>
        <p:grpSpPr>
          <a:xfrm>
            <a:off x="483427" y="2515262"/>
            <a:ext cx="500418" cy="492321"/>
            <a:chOff x="1330657" y="2271601"/>
            <a:chExt cx="375313" cy="369241"/>
          </a:xfrm>
        </p:grpSpPr>
        <p:sp>
          <p:nvSpPr>
            <p:cNvPr id="10" name="Rectángulo 9">
              <a:extLst>
                <a:ext uri="{FF2B5EF4-FFF2-40B4-BE49-F238E27FC236}">
                  <a16:creationId xmlns:a16="http://schemas.microsoft.com/office/drawing/2014/main" id="{452A6700-9EC8-4F51-95FC-A7E785400AAF}"/>
                </a:ext>
              </a:extLst>
            </p:cNvPr>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1</a:t>
              </a:r>
            </a:p>
          </p:txBody>
        </p:sp>
        <p:sp>
          <p:nvSpPr>
            <p:cNvPr id="12" name="Elipse 11">
              <a:extLst>
                <a:ext uri="{FF2B5EF4-FFF2-40B4-BE49-F238E27FC236}">
                  <a16:creationId xmlns:a16="http://schemas.microsoft.com/office/drawing/2014/main" id="{9F37BE79-A1C1-42BF-9F5C-8EB8DF2F3E39}"/>
                </a:ext>
              </a:extLst>
            </p:cNvPr>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302255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80705" y="293753"/>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Análisis Riesgos de Auditoría</a:t>
            </a:r>
            <a:endParaRPr kumimoji="0" lang="es-CO" sz="2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22" name="Conector recto 21"/>
          <p:cNvCxnSpPr/>
          <p:nvPr/>
        </p:nvCxnSpPr>
        <p:spPr>
          <a:xfrm>
            <a:off x="335360" y="848927"/>
            <a:ext cx="11521280" cy="0"/>
          </a:xfrm>
          <a:prstGeom prst="line">
            <a:avLst/>
          </a:prstGeom>
          <a:noFill/>
          <a:ln w="38100" cap="flat" cmpd="sng" algn="ctr">
            <a:solidFill>
              <a:sysClr val="window" lastClr="FFFFFF">
                <a:lumMod val="65000"/>
              </a:sysClr>
            </a:solidFill>
            <a:prstDash val="dash"/>
            <a:miter lim="800000"/>
          </a:ln>
          <a:effectLst/>
        </p:spPr>
      </p:cxnSp>
      <p:graphicFrame>
        <p:nvGraphicFramePr>
          <p:cNvPr id="7" name="4 Tabla">
            <a:extLst>
              <a:ext uri="{FF2B5EF4-FFF2-40B4-BE49-F238E27FC236}">
                <a16:creationId xmlns:a16="http://schemas.microsoft.com/office/drawing/2014/main" id="{7F38F7B5-143C-4912-8ECF-89D1CD8310BD}"/>
              </a:ext>
            </a:extLst>
          </p:cNvPr>
          <p:cNvGraphicFramePr>
            <a:graphicFrameLocks noGrp="1"/>
          </p:cNvGraphicFramePr>
          <p:nvPr>
            <p:extLst/>
          </p:nvPr>
        </p:nvGraphicFramePr>
        <p:xfrm>
          <a:off x="1993539" y="1398749"/>
          <a:ext cx="9335432" cy="4610151"/>
        </p:xfrm>
        <a:graphic>
          <a:graphicData uri="http://schemas.openxmlformats.org/drawingml/2006/table">
            <a:tbl>
              <a:tblPr/>
              <a:tblGrid>
                <a:gridCol w="9335432">
                  <a:extLst>
                    <a:ext uri="{9D8B030D-6E8A-4147-A177-3AD203B41FA5}">
                      <a16:colId xmlns:a16="http://schemas.microsoft.com/office/drawing/2014/main" val="20000"/>
                    </a:ext>
                  </a:extLst>
                </a:gridCol>
              </a:tblGrid>
              <a:tr h="37592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9pPr>
                    </a:lstStyle>
                    <a:p>
                      <a:pPr algn="ctr"/>
                      <a:r>
                        <a:rPr lang="es-CO" sz="1900" b="1" dirty="0">
                          <a:solidFill>
                            <a:srgbClr val="000000"/>
                          </a:solidFill>
                          <a:latin typeface="Work Sans" panose="020B0604020202020204" charset="0"/>
                          <a:cs typeface="Arial"/>
                        </a:rPr>
                        <a:t>Riesgo de</a:t>
                      </a:r>
                      <a:r>
                        <a:rPr lang="es-CO" sz="1900" b="1" baseline="0" dirty="0">
                          <a:solidFill>
                            <a:srgbClr val="000000"/>
                          </a:solidFill>
                          <a:latin typeface="Work Sans" panose="020B0604020202020204" charset="0"/>
                          <a:cs typeface="Arial"/>
                        </a:rPr>
                        <a:t> Control</a:t>
                      </a:r>
                      <a:endParaRPr lang="es-CO" sz="1900" b="1" dirty="0">
                        <a:solidFill>
                          <a:srgbClr val="000000"/>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val="10000"/>
                  </a:ext>
                </a:extLst>
              </a:tr>
              <a:tr h="94488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9pPr>
                    </a:lstStyle>
                    <a:p>
                      <a:pPr marL="0" indent="0" algn="just">
                        <a:buFont typeface="Wingdings" pitchFamily="2" charset="2"/>
                        <a:buNone/>
                      </a:pPr>
                      <a:r>
                        <a:rPr lang="es-ES" sz="1900" b="0" baseline="0" dirty="0">
                          <a:solidFill>
                            <a:srgbClr val="000000"/>
                          </a:solidFill>
                          <a:latin typeface="Work Sans" panose="020B0604020202020204" charset="0"/>
                          <a:cs typeface="Arial"/>
                        </a:rPr>
                        <a:t>Influye de manera muy importante los sistemas de control interno que estén implementados y que en circunstancias lleguen a ser insuficientes o inadecuados para la aplicación y  detección oportuna de irregularidades. </a:t>
                      </a:r>
                      <a:endParaRPr lang="es-CO" sz="1900" b="0" baseline="0" dirty="0">
                        <a:solidFill>
                          <a:srgbClr val="000000"/>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79832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285750" indent="-285750" algn="just">
                        <a:buFont typeface="Wingdings" pitchFamily="2" charset="2"/>
                        <a:buChar char="ü"/>
                      </a:pPr>
                      <a:r>
                        <a:rPr lang="es-CO" sz="1900" b="0" dirty="0">
                          <a:solidFill>
                            <a:srgbClr val="292929"/>
                          </a:solidFill>
                          <a:latin typeface="Work Sans" panose="020B0604020202020204" charset="0"/>
                          <a:cs typeface="Arial"/>
                        </a:rPr>
                        <a:t>Mecanismos de control financiero</a:t>
                      </a:r>
                    </a:p>
                    <a:p>
                      <a:pPr marL="285750" indent="-285750" algn="just">
                        <a:buFont typeface="Wingdings" pitchFamily="2" charset="2"/>
                        <a:buChar char="ü"/>
                      </a:pPr>
                      <a:r>
                        <a:rPr lang="es-CO" sz="1900" b="0" dirty="0">
                          <a:solidFill>
                            <a:srgbClr val="292929"/>
                          </a:solidFill>
                          <a:latin typeface="Work Sans" panose="020B0604020202020204" charset="0"/>
                          <a:cs typeface="Arial"/>
                        </a:rPr>
                        <a:t>Mecanismos</a:t>
                      </a:r>
                      <a:r>
                        <a:rPr lang="es-CO" sz="1900" b="0" baseline="0" dirty="0">
                          <a:solidFill>
                            <a:srgbClr val="292929"/>
                          </a:solidFill>
                          <a:latin typeface="Work Sans" panose="020B0604020202020204" charset="0"/>
                          <a:cs typeface="Arial"/>
                        </a:rPr>
                        <a:t> de control de gestión u operacional</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Información y comunicación</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Ambiente de control</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Supervisión</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Mecanismos de evaluación de riesgos</a:t>
                      </a:r>
                      <a:endParaRPr lang="es-CO" sz="1900" b="0" dirty="0">
                        <a:solidFill>
                          <a:srgbClr val="292929"/>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1440231">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Wingdings" pitchFamily="2" charset="2"/>
                        <a:buNone/>
                        <a:tabLst/>
                        <a:defRPr/>
                      </a:pPr>
                      <a:r>
                        <a:rPr lang="es-CO" sz="1900" b="1" baseline="0" dirty="0">
                          <a:solidFill>
                            <a:srgbClr val="FF6600"/>
                          </a:solidFill>
                          <a:latin typeface="Work Sans" panose="020B0604020202020204" charset="0"/>
                          <a:cs typeface="Arial"/>
                        </a:rPr>
                        <a:t>NOTA: </a:t>
                      </a:r>
                      <a:r>
                        <a:rPr lang="es-CO" sz="1900" b="0" baseline="0" dirty="0">
                          <a:solidFill>
                            <a:srgbClr val="000000"/>
                          </a:solidFill>
                          <a:latin typeface="Work Sans" panose="020B0604020202020204" charset="0"/>
                          <a:cs typeface="Arial"/>
                        </a:rPr>
                        <a:t>Sobre este tipo de riesgos el auditor no puede influir, lo importante es su conocimiento y valoración.</a:t>
                      </a:r>
                      <a:endParaRPr lang="es-CO" sz="1900" b="0" dirty="0">
                        <a:solidFill>
                          <a:srgbClr val="292929"/>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pic>
        <p:nvPicPr>
          <p:cNvPr id="8" name="Imagen 47" descr="banco_iconos_FP-14.png">
            <a:extLst>
              <a:ext uri="{FF2B5EF4-FFF2-40B4-BE49-F238E27FC236}">
                <a16:creationId xmlns:a16="http://schemas.microsoft.com/office/drawing/2014/main" id="{C9453DA7-126B-4E8C-BC8D-B85E04680F12}"/>
              </a:ext>
            </a:extLst>
          </p:cNvPr>
          <p:cNvPicPr>
            <a:picLocks noChangeAspect="1"/>
          </p:cNvPicPr>
          <p:nvPr/>
        </p:nvPicPr>
        <p:blipFill>
          <a:blip r:embed="rId3">
            <a:duotone>
              <a:srgbClr val="6D98FF">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83845" y="1279607"/>
            <a:ext cx="883971" cy="883971"/>
          </a:xfrm>
          <a:prstGeom prst="rect">
            <a:avLst/>
          </a:prstGeom>
        </p:spPr>
      </p:pic>
      <p:sp>
        <p:nvSpPr>
          <p:cNvPr id="9" name="3 Rectángulo">
            <a:extLst>
              <a:ext uri="{FF2B5EF4-FFF2-40B4-BE49-F238E27FC236}">
                <a16:creationId xmlns:a16="http://schemas.microsoft.com/office/drawing/2014/main" id="{AB85B05C-24C7-41FB-9AB6-8F731154F4EC}"/>
              </a:ext>
            </a:extLst>
          </p:cNvPr>
          <p:cNvSpPr/>
          <p:nvPr/>
        </p:nvSpPr>
        <p:spPr>
          <a:xfrm>
            <a:off x="-1" y="6377223"/>
            <a:ext cx="6876836" cy="461665"/>
          </a:xfrm>
          <a:prstGeom prst="rect">
            <a:avLst/>
          </a:prstGeom>
        </p:spPr>
        <p:txBody>
          <a:bodyPr wrap="square">
            <a:spAutoFit/>
          </a:bodyPr>
          <a:lstStyle/>
          <a:p>
            <a:pPr defTabSz="914309"/>
            <a:r>
              <a:rPr lang="es-CO" sz="1200" dirty="0">
                <a:solidFill>
                  <a:srgbClr val="073763"/>
                </a:solidFill>
                <a:latin typeface="Work Sans" panose="020B0604020202020204" charset="0"/>
                <a:cs typeface="Arial"/>
                <a:sym typeface="Arial"/>
              </a:rPr>
              <a:t>Fuente: Tomado de: </a:t>
            </a:r>
            <a:r>
              <a:rPr lang="es-CO" sz="1200" dirty="0">
                <a:solidFill>
                  <a:srgbClr val="073763"/>
                </a:solidFill>
                <a:latin typeface="Work Sans" panose="020B0604020202020204" charset="0"/>
                <a:cs typeface="Arial"/>
                <a:sym typeface="Arial"/>
                <a:hlinkClick r:id="" action="ppaction://noaction"/>
              </a:rPr>
              <a:t>https://www.gerencie.com/tipos-de-riesgos-de-auditoria.html</a:t>
            </a:r>
          </a:p>
          <a:p>
            <a:pPr defTabSz="914309"/>
            <a:r>
              <a:rPr lang="es-CO" sz="1200" dirty="0">
                <a:solidFill>
                  <a:srgbClr val="073763"/>
                </a:solidFill>
                <a:latin typeface="Work Sans" panose="020B0604020202020204" charset="0"/>
                <a:cs typeface="Arial"/>
                <a:sym typeface="Arial"/>
                <a:hlinkClick r:id="" action="ppaction://noaction"/>
              </a:rPr>
              <a:t>http://www.oas.org/juridico/PDFs/mesicic4_ven_ries_aud_2014.pdf</a:t>
            </a:r>
            <a:endParaRPr lang="es-CO" sz="1200" dirty="0">
              <a:solidFill>
                <a:srgbClr val="073763"/>
              </a:solidFill>
              <a:latin typeface="Work Sans" panose="020B0604020202020204" charset="0"/>
              <a:cs typeface="Arial"/>
              <a:sym typeface="Arial"/>
            </a:endParaRPr>
          </a:p>
        </p:txBody>
      </p:sp>
      <p:grpSp>
        <p:nvGrpSpPr>
          <p:cNvPr id="10" name="Grupo 9">
            <a:extLst>
              <a:ext uri="{FF2B5EF4-FFF2-40B4-BE49-F238E27FC236}">
                <a16:creationId xmlns:a16="http://schemas.microsoft.com/office/drawing/2014/main" id="{8ADA1AEE-ED34-460E-80DE-53698B0648EA}"/>
              </a:ext>
            </a:extLst>
          </p:cNvPr>
          <p:cNvGrpSpPr/>
          <p:nvPr/>
        </p:nvGrpSpPr>
        <p:grpSpPr>
          <a:xfrm>
            <a:off x="483427" y="1475431"/>
            <a:ext cx="500418" cy="492321"/>
            <a:chOff x="1330657" y="2271601"/>
            <a:chExt cx="375313" cy="369241"/>
          </a:xfrm>
        </p:grpSpPr>
        <p:sp>
          <p:nvSpPr>
            <p:cNvPr id="12" name="Rectángulo 11">
              <a:extLst>
                <a:ext uri="{FF2B5EF4-FFF2-40B4-BE49-F238E27FC236}">
                  <a16:creationId xmlns:a16="http://schemas.microsoft.com/office/drawing/2014/main" id="{BE44E083-93B0-421B-8AC0-94414A49B000}"/>
                </a:ext>
              </a:extLst>
            </p:cNvPr>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2</a:t>
              </a:r>
            </a:p>
          </p:txBody>
        </p:sp>
        <p:sp>
          <p:nvSpPr>
            <p:cNvPr id="13" name="Elipse 12">
              <a:extLst>
                <a:ext uri="{FF2B5EF4-FFF2-40B4-BE49-F238E27FC236}">
                  <a16:creationId xmlns:a16="http://schemas.microsoft.com/office/drawing/2014/main" id="{321A01F3-652C-4C6D-839C-03C87AD7CCCB}"/>
                </a:ext>
              </a:extLst>
            </p:cNvPr>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25784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80705" y="293753"/>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Análisis Riesgos de Auditoría</a:t>
            </a:r>
            <a:endParaRPr kumimoji="0" lang="es-CO" sz="2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22" name="Conector recto 21"/>
          <p:cNvCxnSpPr/>
          <p:nvPr/>
        </p:nvCxnSpPr>
        <p:spPr>
          <a:xfrm>
            <a:off x="335360" y="848927"/>
            <a:ext cx="11521280" cy="0"/>
          </a:xfrm>
          <a:prstGeom prst="line">
            <a:avLst/>
          </a:prstGeom>
          <a:noFill/>
          <a:ln w="38100" cap="flat" cmpd="sng" algn="ctr">
            <a:solidFill>
              <a:sysClr val="window" lastClr="FFFFFF">
                <a:lumMod val="65000"/>
              </a:sysClr>
            </a:solidFill>
            <a:prstDash val="dash"/>
            <a:miter lim="800000"/>
          </a:ln>
          <a:effectLst/>
        </p:spPr>
      </p:cxnSp>
      <p:graphicFrame>
        <p:nvGraphicFramePr>
          <p:cNvPr id="4" name="4 Tabla">
            <a:extLst>
              <a:ext uri="{FF2B5EF4-FFF2-40B4-BE49-F238E27FC236}">
                <a16:creationId xmlns:a16="http://schemas.microsoft.com/office/drawing/2014/main" id="{2D8D26DB-61CE-4C0B-AF02-41371FEBD650}"/>
              </a:ext>
            </a:extLst>
          </p:cNvPr>
          <p:cNvGraphicFramePr>
            <a:graphicFrameLocks noGrp="1"/>
          </p:cNvGraphicFramePr>
          <p:nvPr>
            <p:extLst/>
          </p:nvPr>
        </p:nvGraphicFramePr>
        <p:xfrm>
          <a:off x="1993540" y="1398747"/>
          <a:ext cx="8403907" cy="4645659"/>
        </p:xfrm>
        <a:graphic>
          <a:graphicData uri="http://schemas.openxmlformats.org/drawingml/2006/table">
            <a:tbl>
              <a:tblPr/>
              <a:tblGrid>
                <a:gridCol w="8403907">
                  <a:extLst>
                    <a:ext uri="{9D8B030D-6E8A-4147-A177-3AD203B41FA5}">
                      <a16:colId xmlns:a16="http://schemas.microsoft.com/office/drawing/2014/main" val="20000"/>
                    </a:ext>
                  </a:extLst>
                </a:gridCol>
              </a:tblGrid>
              <a:tr h="408939">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9pPr>
                    </a:lstStyle>
                    <a:p>
                      <a:pPr algn="ctr"/>
                      <a:r>
                        <a:rPr lang="es-CO" sz="1900" b="1" dirty="0">
                          <a:solidFill>
                            <a:srgbClr val="000000"/>
                          </a:solidFill>
                          <a:latin typeface="Work Sans" panose="020B0604020202020204" charset="0"/>
                          <a:cs typeface="Arial"/>
                        </a:rPr>
                        <a:t>Riesgo de</a:t>
                      </a:r>
                      <a:r>
                        <a:rPr lang="es-CO" sz="1900" b="1" baseline="0" dirty="0">
                          <a:solidFill>
                            <a:srgbClr val="000000"/>
                          </a:solidFill>
                          <a:latin typeface="Work Sans" panose="020B0604020202020204" charset="0"/>
                          <a:cs typeface="Arial"/>
                        </a:rPr>
                        <a:t> Detección</a:t>
                      </a:r>
                      <a:endParaRPr lang="es-CO" sz="1900" b="1" dirty="0">
                        <a:solidFill>
                          <a:srgbClr val="000000"/>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val="10000"/>
                  </a:ext>
                </a:extLst>
              </a:tr>
              <a:tr h="2082800">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Calibri" panose="020F0502020204030204"/>
                          <a:sym typeface="Arial"/>
                        </a:defRPr>
                      </a:lvl9pPr>
                    </a:lstStyle>
                    <a:p>
                      <a:pPr marL="0" indent="0" algn="just">
                        <a:buFont typeface="Wingdings" pitchFamily="2" charset="2"/>
                        <a:buNone/>
                      </a:pPr>
                      <a:r>
                        <a:rPr lang="es-ES" sz="1900" b="0" baseline="0" dirty="0">
                          <a:solidFill>
                            <a:srgbClr val="000000"/>
                          </a:solidFill>
                          <a:latin typeface="Work Sans" panose="020B0604020202020204" charset="0"/>
                          <a:cs typeface="Arial"/>
                        </a:rPr>
                        <a:t>Este tipo de riesgo está directamente relacionado con los procedimientos de auditoría, por lo que se trata de la no detección de la existencia de errores en el proceso realizado.</a:t>
                      </a:r>
                    </a:p>
                    <a:p>
                      <a:pPr marL="0" indent="0" algn="just">
                        <a:buFont typeface="Wingdings" pitchFamily="2" charset="2"/>
                        <a:buNone/>
                      </a:pPr>
                      <a:r>
                        <a:rPr lang="es-ES" sz="1900" b="0" baseline="0" dirty="0">
                          <a:solidFill>
                            <a:srgbClr val="000000"/>
                          </a:solidFill>
                          <a:latin typeface="Work Sans" panose="020B0604020202020204" charset="0"/>
                          <a:cs typeface="Arial"/>
                        </a:rPr>
                        <a:t>La responsabilidad de llevar a cabo una auditoria con procedimientos adecuados es total responsabilidad del grupo auditor, es tan importante este riesgo que bien trabajado contribuye a debilitar el riesgo de control y el riesgo inherente de la entidad.</a:t>
                      </a:r>
                      <a:endParaRPr lang="es-CO" sz="1900" b="0" baseline="0" dirty="0">
                        <a:solidFill>
                          <a:srgbClr val="000000"/>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208280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sym typeface="Arial"/>
                        </a:defRPr>
                      </a:lvl9pPr>
                    </a:lstStyle>
                    <a:p>
                      <a:pPr marL="285750" indent="-285750" algn="just">
                        <a:buFont typeface="Wingdings" pitchFamily="2" charset="2"/>
                        <a:buChar char="ü"/>
                      </a:pPr>
                      <a:r>
                        <a:rPr lang="es-CO" sz="1900" b="0" dirty="0">
                          <a:solidFill>
                            <a:srgbClr val="292929"/>
                          </a:solidFill>
                          <a:latin typeface="Work Sans" panose="020B0604020202020204" charset="0"/>
                          <a:cs typeface="Arial"/>
                        </a:rPr>
                        <a:t>Experticia del auditor</a:t>
                      </a:r>
                    </a:p>
                    <a:p>
                      <a:pPr marL="285750" indent="-285750" algn="just">
                        <a:buFont typeface="Wingdings" pitchFamily="2" charset="2"/>
                        <a:buChar char="ü"/>
                      </a:pPr>
                      <a:r>
                        <a:rPr lang="es-CO" sz="1900" b="0" dirty="0">
                          <a:solidFill>
                            <a:srgbClr val="292929"/>
                          </a:solidFill>
                          <a:latin typeface="Work Sans" panose="020B0604020202020204" charset="0"/>
                          <a:cs typeface="Arial"/>
                        </a:rPr>
                        <a:t>Claridad de</a:t>
                      </a:r>
                      <a:r>
                        <a:rPr lang="es-CO" sz="1900" b="0" baseline="0" dirty="0">
                          <a:solidFill>
                            <a:srgbClr val="292929"/>
                          </a:solidFill>
                          <a:latin typeface="Work Sans" panose="020B0604020202020204" charset="0"/>
                          <a:cs typeface="Arial"/>
                        </a:rPr>
                        <a:t> los objetivos y alcance</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Aptitud y actitud del equipo multidisciplinario</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Planificación y administración de los recursos.</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Conocimiento previo de la unidad a ser auditada</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Conocimiento técnicas de auditoría</a:t>
                      </a:r>
                    </a:p>
                    <a:p>
                      <a:pPr marL="285750" indent="-285750" algn="just">
                        <a:buFont typeface="Wingdings" pitchFamily="2" charset="2"/>
                        <a:buChar char="ü"/>
                      </a:pPr>
                      <a:r>
                        <a:rPr lang="es-CO" sz="1900" b="0" baseline="0" dirty="0">
                          <a:solidFill>
                            <a:srgbClr val="292929"/>
                          </a:solidFill>
                          <a:latin typeface="Work Sans" panose="020B0604020202020204" charset="0"/>
                          <a:cs typeface="Arial"/>
                        </a:rPr>
                        <a:t>Comprensión de la metodología</a:t>
                      </a:r>
                      <a:endParaRPr lang="es-CO" sz="1900" b="0" dirty="0">
                        <a:solidFill>
                          <a:srgbClr val="292929"/>
                        </a:solidFill>
                        <a:latin typeface="Work Sans" panose="020B0604020202020204" charset="0"/>
                        <a:cs typeface="Arial"/>
                      </a:endParaRPr>
                    </a:p>
                  </a:txBody>
                  <a:tcPr anchor="ctr">
                    <a:lnL w="12700" cap="flat" cmpd="sng" algn="ctr">
                      <a:solidFill>
                        <a:srgbClr val="F79646"/>
                      </a:solidFill>
                      <a:prstDash val="sysDot"/>
                      <a:round/>
                      <a:headEnd type="none" w="med" len="med"/>
                      <a:tailEnd type="none" w="med" len="med"/>
                    </a:lnL>
                    <a:lnR w="12700" cap="flat" cmpd="sng" algn="ctr">
                      <a:solidFill>
                        <a:srgbClr val="F79646"/>
                      </a:solidFill>
                      <a:prstDash val="sysDot"/>
                      <a:round/>
                      <a:headEnd type="none" w="med" len="med"/>
                      <a:tailEnd type="none" w="med" len="med"/>
                    </a:lnR>
                    <a:lnT w="12700" cap="flat" cmpd="sng" algn="ctr">
                      <a:solidFill>
                        <a:srgbClr val="F79646"/>
                      </a:solidFill>
                      <a:prstDash val="sysDot"/>
                      <a:round/>
                      <a:headEnd type="none" w="med" len="med"/>
                      <a:tailEnd type="none" w="med" len="med"/>
                    </a:lnT>
                    <a:lnB w="12700" cap="flat" cmpd="sng" algn="ctr">
                      <a:solidFill>
                        <a:srgbClr val="F79646"/>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pic>
        <p:nvPicPr>
          <p:cNvPr id="5" name="Imagen 47" descr="banco_iconos_FP-14.png">
            <a:extLst>
              <a:ext uri="{FF2B5EF4-FFF2-40B4-BE49-F238E27FC236}">
                <a16:creationId xmlns:a16="http://schemas.microsoft.com/office/drawing/2014/main" id="{F6A019A4-C4FE-4E4E-89E4-FFAEC2DEE3FE}"/>
              </a:ext>
            </a:extLst>
          </p:cNvPr>
          <p:cNvPicPr>
            <a:picLocks noChangeAspect="1"/>
          </p:cNvPicPr>
          <p:nvPr/>
        </p:nvPicPr>
        <p:blipFill>
          <a:blip r:embed="rId3">
            <a:duotone>
              <a:srgbClr val="6D98FF">
                <a:shade val="45000"/>
                <a:satMod val="135000"/>
              </a:srgbClr>
              <a:prstClr val="white"/>
            </a:duotone>
            <a:extLst>
              <a:ext uri="{28A0092B-C50C-407E-A947-70E740481C1C}">
                <a14:useLocalDpi xmlns:a14="http://schemas.microsoft.com/office/drawing/2010/main" val="0"/>
              </a:ext>
            </a:extLst>
          </a:blip>
          <a:stretch>
            <a:fillRect/>
          </a:stretch>
        </p:blipFill>
        <p:spPr>
          <a:xfrm rot="5400000">
            <a:off x="983845" y="1279607"/>
            <a:ext cx="883971" cy="883971"/>
          </a:xfrm>
          <a:prstGeom prst="rect">
            <a:avLst/>
          </a:prstGeom>
        </p:spPr>
      </p:pic>
      <p:sp>
        <p:nvSpPr>
          <p:cNvPr id="6" name="3 Rectángulo">
            <a:extLst>
              <a:ext uri="{FF2B5EF4-FFF2-40B4-BE49-F238E27FC236}">
                <a16:creationId xmlns:a16="http://schemas.microsoft.com/office/drawing/2014/main" id="{B70E671A-E4A3-42FF-9704-F876E1AC5C33}"/>
              </a:ext>
            </a:extLst>
          </p:cNvPr>
          <p:cNvSpPr/>
          <p:nvPr/>
        </p:nvSpPr>
        <p:spPr>
          <a:xfrm>
            <a:off x="-1" y="6377223"/>
            <a:ext cx="6876836" cy="461665"/>
          </a:xfrm>
          <a:prstGeom prst="rect">
            <a:avLst/>
          </a:prstGeom>
        </p:spPr>
        <p:txBody>
          <a:bodyPr wrap="square">
            <a:spAutoFit/>
          </a:bodyPr>
          <a:lstStyle/>
          <a:p>
            <a:pPr defTabSz="914309"/>
            <a:r>
              <a:rPr lang="es-CO" sz="1200" dirty="0">
                <a:solidFill>
                  <a:srgbClr val="073763"/>
                </a:solidFill>
                <a:latin typeface="Work Sans" panose="020B0604020202020204" charset="0"/>
                <a:cs typeface="Arial"/>
                <a:sym typeface="Arial"/>
              </a:rPr>
              <a:t>Fuente: Tomado de: </a:t>
            </a:r>
            <a:r>
              <a:rPr lang="es-CO" sz="1200" dirty="0">
                <a:solidFill>
                  <a:srgbClr val="073763"/>
                </a:solidFill>
                <a:latin typeface="Work Sans" panose="020B0604020202020204" charset="0"/>
                <a:cs typeface="Arial"/>
                <a:sym typeface="Arial"/>
                <a:hlinkClick r:id="" action="ppaction://noaction"/>
              </a:rPr>
              <a:t>https://www.gerencie.com/tipos-de-riesgos-de-auditoria.html</a:t>
            </a:r>
          </a:p>
          <a:p>
            <a:pPr defTabSz="914309"/>
            <a:r>
              <a:rPr lang="es-CO" sz="1200" dirty="0">
                <a:solidFill>
                  <a:srgbClr val="073763"/>
                </a:solidFill>
                <a:latin typeface="Work Sans" panose="020B0604020202020204" charset="0"/>
                <a:cs typeface="Arial"/>
                <a:sym typeface="Arial"/>
                <a:hlinkClick r:id="" action="ppaction://noaction"/>
              </a:rPr>
              <a:t>http://www.oas.org/juridico/PDFs/mesicic4_ven_ries_aud_2014.pdf</a:t>
            </a:r>
            <a:endParaRPr lang="es-CO" sz="1200" dirty="0">
              <a:solidFill>
                <a:srgbClr val="073763"/>
              </a:solidFill>
              <a:latin typeface="Work Sans" panose="020B0604020202020204" charset="0"/>
              <a:cs typeface="Arial"/>
              <a:sym typeface="Arial"/>
            </a:endParaRPr>
          </a:p>
        </p:txBody>
      </p:sp>
      <p:grpSp>
        <p:nvGrpSpPr>
          <p:cNvPr id="7" name="Grupo 6">
            <a:extLst>
              <a:ext uri="{FF2B5EF4-FFF2-40B4-BE49-F238E27FC236}">
                <a16:creationId xmlns:a16="http://schemas.microsoft.com/office/drawing/2014/main" id="{647593DD-D4C1-4262-BA06-187F29F09029}"/>
              </a:ext>
            </a:extLst>
          </p:cNvPr>
          <p:cNvGrpSpPr/>
          <p:nvPr/>
        </p:nvGrpSpPr>
        <p:grpSpPr>
          <a:xfrm>
            <a:off x="483427" y="1475431"/>
            <a:ext cx="500418" cy="492321"/>
            <a:chOff x="1330657" y="2271601"/>
            <a:chExt cx="375313" cy="369241"/>
          </a:xfrm>
        </p:grpSpPr>
        <p:sp>
          <p:nvSpPr>
            <p:cNvPr id="8" name="Rectángulo 7">
              <a:extLst>
                <a:ext uri="{FF2B5EF4-FFF2-40B4-BE49-F238E27FC236}">
                  <a16:creationId xmlns:a16="http://schemas.microsoft.com/office/drawing/2014/main" id="{854C0F7D-20C1-4C7C-BA1E-A95315665644}"/>
                </a:ext>
              </a:extLst>
            </p:cNvPr>
            <p:cNvSpPr>
              <a:spLocks noChangeArrowheads="1"/>
            </p:cNvSpPr>
            <p:nvPr/>
          </p:nvSpPr>
          <p:spPr bwMode="auto">
            <a:xfrm>
              <a:off x="1395350" y="2281816"/>
              <a:ext cx="232275" cy="3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1451056" rtl="0" eaLnBrk="1" fontAlgn="auto" latinLnBrk="0" hangingPunct="1">
                <a:lnSpc>
                  <a:spcPct val="100000"/>
                </a:lnSpc>
                <a:spcBef>
                  <a:spcPts val="0"/>
                </a:spcBef>
                <a:spcAft>
                  <a:spcPts val="0"/>
                </a:spcAft>
                <a:buClrTx/>
                <a:buSzTx/>
                <a:buFontTx/>
                <a:buNone/>
                <a:tabLst/>
                <a:defRPr/>
              </a:pPr>
              <a:r>
                <a:rPr kumimoji="0" lang="es-CO" altLang="es-CO" sz="2133" b="1" i="0" u="none" strike="noStrike" kern="1200" cap="none" spc="0" normalizeH="0" baseline="0" noProof="0" dirty="0">
                  <a:ln>
                    <a:noFill/>
                  </a:ln>
                  <a:solidFill>
                    <a:srgbClr val="3B3838"/>
                  </a:solidFill>
                  <a:effectLst/>
                  <a:uLnTx/>
                  <a:uFillTx/>
                  <a:latin typeface="Arial Narrow" panose="020B0606020202030204" pitchFamily="34" charset="0"/>
                  <a:ea typeface="+mn-ea"/>
                  <a:cs typeface="Arial"/>
                  <a:sym typeface="Arial"/>
                </a:rPr>
                <a:t>3</a:t>
              </a:r>
            </a:p>
          </p:txBody>
        </p:sp>
        <p:sp>
          <p:nvSpPr>
            <p:cNvPr id="9" name="Elipse 8">
              <a:extLst>
                <a:ext uri="{FF2B5EF4-FFF2-40B4-BE49-F238E27FC236}">
                  <a16:creationId xmlns:a16="http://schemas.microsoft.com/office/drawing/2014/main" id="{E906C95F-3B2C-428A-8DC5-14BA63DA0604}"/>
                </a:ext>
              </a:extLst>
            </p:cNvPr>
            <p:cNvSpPr/>
            <p:nvPr/>
          </p:nvSpPr>
          <p:spPr>
            <a:xfrm>
              <a:off x="1330657" y="2271601"/>
              <a:ext cx="375313" cy="369241"/>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CO"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267646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380705" y="293753"/>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Análisis para el riesgo inherente y riesgo de control</a:t>
            </a:r>
            <a:endParaRPr kumimoji="0" lang="es-CO" sz="2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cxnSp>
        <p:nvCxnSpPr>
          <p:cNvPr id="22" name="Conector recto 21"/>
          <p:cNvCxnSpPr/>
          <p:nvPr/>
        </p:nvCxnSpPr>
        <p:spPr>
          <a:xfrm>
            <a:off x="335360" y="724640"/>
            <a:ext cx="11521280" cy="0"/>
          </a:xfrm>
          <a:prstGeom prst="line">
            <a:avLst/>
          </a:prstGeom>
          <a:noFill/>
          <a:ln w="38100" cap="flat" cmpd="sng" algn="ctr">
            <a:solidFill>
              <a:sysClr val="window" lastClr="FFFFFF">
                <a:lumMod val="65000"/>
              </a:sysClr>
            </a:solidFill>
            <a:prstDash val="dash"/>
            <a:miter lim="800000"/>
          </a:ln>
          <a:effectLst/>
        </p:spPr>
      </p:cxnSp>
      <p:sp>
        <p:nvSpPr>
          <p:cNvPr id="5" name="3 Rectángulo">
            <a:extLst>
              <a:ext uri="{FF2B5EF4-FFF2-40B4-BE49-F238E27FC236}">
                <a16:creationId xmlns:a16="http://schemas.microsoft.com/office/drawing/2014/main" id="{0BBBC201-772F-4299-BBB5-CBB64090C283}"/>
              </a:ext>
            </a:extLst>
          </p:cNvPr>
          <p:cNvSpPr/>
          <p:nvPr/>
        </p:nvSpPr>
        <p:spPr>
          <a:xfrm>
            <a:off x="-2" y="6377223"/>
            <a:ext cx="11438563" cy="461665"/>
          </a:xfrm>
          <a:prstGeom prst="rect">
            <a:avLst/>
          </a:prstGeom>
        </p:spPr>
        <p:txBody>
          <a:bodyPr wrap="square">
            <a:spAutoFit/>
          </a:bodyPr>
          <a:lstStyle/>
          <a:p>
            <a:pPr defTabSz="914309"/>
            <a:r>
              <a:rPr lang="es-CO" sz="1200" dirty="0">
                <a:solidFill>
                  <a:srgbClr val="073763"/>
                </a:solidFill>
                <a:latin typeface="Work Sans" panose="020B0604020202020204" charset="0"/>
                <a:cs typeface="Arial"/>
                <a:sym typeface="Arial"/>
              </a:rPr>
              <a:t>Fuente: Materialidad y Riesgo de Auditoría. Instituto de Contabilidad y Auditoría de Cuentas.  Ministerio de Economía y de Hacienda de España. Francisco Javier Martínez. 2011 Tomado de: </a:t>
            </a:r>
            <a:r>
              <a:rPr lang="es-CO" sz="1200" dirty="0">
                <a:solidFill>
                  <a:srgbClr val="073763"/>
                </a:solidFill>
                <a:latin typeface="Work Sans" panose="020B0604020202020204" charset="0"/>
                <a:cs typeface="Arial"/>
                <a:sym typeface="Arial"/>
                <a:hlinkClick r:id="rId3"/>
              </a:rPr>
              <a:t>http://www.icac.meh.es/Documentos/PUBLICACIONES/89.pdf</a:t>
            </a:r>
            <a:r>
              <a:rPr lang="es-CO" sz="1200" dirty="0">
                <a:solidFill>
                  <a:srgbClr val="073763"/>
                </a:solidFill>
                <a:latin typeface="Work Sans" panose="020B0604020202020204" charset="0"/>
                <a:cs typeface="Arial"/>
                <a:sym typeface="Arial"/>
              </a:rPr>
              <a:t> </a:t>
            </a:r>
          </a:p>
        </p:txBody>
      </p:sp>
      <p:grpSp>
        <p:nvGrpSpPr>
          <p:cNvPr id="6" name="Grupo 5">
            <a:extLst>
              <a:ext uri="{FF2B5EF4-FFF2-40B4-BE49-F238E27FC236}">
                <a16:creationId xmlns:a16="http://schemas.microsoft.com/office/drawing/2014/main" id="{37B60D73-ED94-4EF1-85CB-A0C498C6AECD}"/>
              </a:ext>
            </a:extLst>
          </p:cNvPr>
          <p:cNvGrpSpPr/>
          <p:nvPr/>
        </p:nvGrpSpPr>
        <p:grpSpPr>
          <a:xfrm>
            <a:off x="266732" y="3530114"/>
            <a:ext cx="1970931" cy="1379709"/>
            <a:chOff x="771843" y="774191"/>
            <a:chExt cx="1478198" cy="809837"/>
          </a:xfrm>
        </p:grpSpPr>
        <p:pic>
          <p:nvPicPr>
            <p:cNvPr id="7" name="Imagen 2">
              <a:extLst>
                <a:ext uri="{FF2B5EF4-FFF2-40B4-BE49-F238E27FC236}">
                  <a16:creationId xmlns:a16="http://schemas.microsoft.com/office/drawing/2014/main" id="{7ED018F0-6815-47FD-BDA0-971FCA34BB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8" name="CuadroTexto 7">
              <a:extLst>
                <a:ext uri="{FF2B5EF4-FFF2-40B4-BE49-F238E27FC236}">
                  <a16:creationId xmlns:a16="http://schemas.microsoft.com/office/drawing/2014/main" id="{4A7E4F5F-A7B0-4C97-B822-6C1FD4BCF35E}"/>
                </a:ext>
              </a:extLst>
            </p:cNvPr>
            <p:cNvSpPr txBox="1"/>
            <p:nvPr/>
          </p:nvSpPr>
          <p:spPr>
            <a:xfrm>
              <a:off x="825219" y="865779"/>
              <a:ext cx="1337080" cy="632286"/>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Comprender la estructura del Sistema Control Interno</a:t>
              </a:r>
            </a:p>
          </p:txBody>
        </p:sp>
      </p:grpSp>
      <p:grpSp>
        <p:nvGrpSpPr>
          <p:cNvPr id="9" name="Grupo 8">
            <a:extLst>
              <a:ext uri="{FF2B5EF4-FFF2-40B4-BE49-F238E27FC236}">
                <a16:creationId xmlns:a16="http://schemas.microsoft.com/office/drawing/2014/main" id="{3913136F-456F-4901-A036-4AA1ADADA6A3}"/>
              </a:ext>
            </a:extLst>
          </p:cNvPr>
          <p:cNvGrpSpPr/>
          <p:nvPr/>
        </p:nvGrpSpPr>
        <p:grpSpPr>
          <a:xfrm>
            <a:off x="3148667" y="2875012"/>
            <a:ext cx="1970931" cy="1079782"/>
            <a:chOff x="771843" y="774191"/>
            <a:chExt cx="1478198" cy="809837"/>
          </a:xfrm>
        </p:grpSpPr>
        <p:pic>
          <p:nvPicPr>
            <p:cNvPr id="10" name="Imagen 2">
              <a:extLst>
                <a:ext uri="{FF2B5EF4-FFF2-40B4-BE49-F238E27FC236}">
                  <a16:creationId xmlns:a16="http://schemas.microsoft.com/office/drawing/2014/main" id="{280B24E1-B354-4E9A-B10D-462FE603E9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12" name="CuadroTexto 11">
              <a:extLst>
                <a:ext uri="{FF2B5EF4-FFF2-40B4-BE49-F238E27FC236}">
                  <a16:creationId xmlns:a16="http://schemas.microsoft.com/office/drawing/2014/main" id="{E4129417-9AB6-4150-B9BC-B3917617A396}"/>
                </a:ext>
              </a:extLst>
            </p:cNvPr>
            <p:cNvSpPr txBox="1"/>
            <p:nvPr/>
          </p:nvSpPr>
          <p:spPr>
            <a:xfrm>
              <a:off x="825219" y="865779"/>
              <a:ext cx="1337080" cy="438581"/>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Evaluar el riesgo de control</a:t>
              </a:r>
            </a:p>
          </p:txBody>
        </p:sp>
      </p:grpSp>
      <p:grpSp>
        <p:nvGrpSpPr>
          <p:cNvPr id="13" name="Grupo 12">
            <a:extLst>
              <a:ext uri="{FF2B5EF4-FFF2-40B4-BE49-F238E27FC236}">
                <a16:creationId xmlns:a16="http://schemas.microsoft.com/office/drawing/2014/main" id="{DFA9FDC6-F3CF-418D-B1EB-391EF52357C7}"/>
              </a:ext>
            </a:extLst>
          </p:cNvPr>
          <p:cNvGrpSpPr/>
          <p:nvPr/>
        </p:nvGrpSpPr>
        <p:grpSpPr>
          <a:xfrm>
            <a:off x="3979464" y="4979793"/>
            <a:ext cx="1970931" cy="1079782"/>
            <a:chOff x="771843" y="774191"/>
            <a:chExt cx="1478198" cy="809837"/>
          </a:xfrm>
        </p:grpSpPr>
        <p:pic>
          <p:nvPicPr>
            <p:cNvPr id="14" name="Imagen 2">
              <a:extLst>
                <a:ext uri="{FF2B5EF4-FFF2-40B4-BE49-F238E27FC236}">
                  <a16:creationId xmlns:a16="http://schemas.microsoft.com/office/drawing/2014/main" id="{485385BD-1C88-40E5-AE00-62E72BE4A3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15" name="CuadroTexto 14">
              <a:extLst>
                <a:ext uri="{FF2B5EF4-FFF2-40B4-BE49-F238E27FC236}">
                  <a16:creationId xmlns:a16="http://schemas.microsoft.com/office/drawing/2014/main" id="{6C45BEF7-A6D8-425C-9B51-CDA572963196}"/>
                </a:ext>
              </a:extLst>
            </p:cNvPr>
            <p:cNvSpPr txBox="1"/>
            <p:nvPr/>
          </p:nvSpPr>
          <p:spPr>
            <a:xfrm>
              <a:off x="825219" y="865779"/>
              <a:ext cx="1337080" cy="623248"/>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Decisión de confiar en los controles</a:t>
              </a:r>
            </a:p>
          </p:txBody>
        </p:sp>
      </p:grpSp>
      <p:grpSp>
        <p:nvGrpSpPr>
          <p:cNvPr id="16" name="Grupo 15">
            <a:extLst>
              <a:ext uri="{FF2B5EF4-FFF2-40B4-BE49-F238E27FC236}">
                <a16:creationId xmlns:a16="http://schemas.microsoft.com/office/drawing/2014/main" id="{0D7F96DB-EFD3-4E39-A1BA-E0BD5B675790}"/>
              </a:ext>
            </a:extLst>
          </p:cNvPr>
          <p:cNvGrpSpPr/>
          <p:nvPr/>
        </p:nvGrpSpPr>
        <p:grpSpPr>
          <a:xfrm>
            <a:off x="6485240" y="2888123"/>
            <a:ext cx="1970931" cy="1079783"/>
            <a:chOff x="771843" y="774191"/>
            <a:chExt cx="1478198" cy="809837"/>
          </a:xfrm>
        </p:grpSpPr>
        <p:pic>
          <p:nvPicPr>
            <p:cNvPr id="17" name="Imagen 2">
              <a:extLst>
                <a:ext uri="{FF2B5EF4-FFF2-40B4-BE49-F238E27FC236}">
                  <a16:creationId xmlns:a16="http://schemas.microsoft.com/office/drawing/2014/main" id="{E15BA91C-9E96-4D8F-99EF-757ACA0756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18" name="CuadroTexto 17">
              <a:extLst>
                <a:ext uri="{FF2B5EF4-FFF2-40B4-BE49-F238E27FC236}">
                  <a16:creationId xmlns:a16="http://schemas.microsoft.com/office/drawing/2014/main" id="{DFF412E4-C57D-4D53-A07B-CE9DEC7A2DF3}"/>
                </a:ext>
              </a:extLst>
            </p:cNvPr>
            <p:cNvSpPr txBox="1"/>
            <p:nvPr/>
          </p:nvSpPr>
          <p:spPr>
            <a:xfrm>
              <a:off x="825219" y="865779"/>
              <a:ext cx="1337080" cy="438581"/>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Efectuar pruebas de procedimiento</a:t>
              </a:r>
            </a:p>
          </p:txBody>
        </p:sp>
      </p:grpSp>
      <p:grpSp>
        <p:nvGrpSpPr>
          <p:cNvPr id="19" name="Grupo 18">
            <a:extLst>
              <a:ext uri="{FF2B5EF4-FFF2-40B4-BE49-F238E27FC236}">
                <a16:creationId xmlns:a16="http://schemas.microsoft.com/office/drawing/2014/main" id="{E24A6BEF-B1A9-466A-9AC4-D4329C8949B9}"/>
              </a:ext>
            </a:extLst>
          </p:cNvPr>
          <p:cNvGrpSpPr/>
          <p:nvPr/>
        </p:nvGrpSpPr>
        <p:grpSpPr>
          <a:xfrm>
            <a:off x="9549503" y="2875012"/>
            <a:ext cx="1970931" cy="1079782"/>
            <a:chOff x="771843" y="774191"/>
            <a:chExt cx="1478198" cy="809837"/>
          </a:xfrm>
        </p:grpSpPr>
        <p:pic>
          <p:nvPicPr>
            <p:cNvPr id="20" name="Imagen 2">
              <a:extLst>
                <a:ext uri="{FF2B5EF4-FFF2-40B4-BE49-F238E27FC236}">
                  <a16:creationId xmlns:a16="http://schemas.microsoft.com/office/drawing/2014/main" id="{D6028262-A165-4ADD-9DD1-84023E2E6D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21" name="CuadroTexto 20">
              <a:extLst>
                <a:ext uri="{FF2B5EF4-FFF2-40B4-BE49-F238E27FC236}">
                  <a16:creationId xmlns:a16="http://schemas.microsoft.com/office/drawing/2014/main" id="{6A7F216A-DB70-4256-8434-598FC70039BB}"/>
                </a:ext>
              </a:extLst>
            </p:cNvPr>
            <p:cNvSpPr txBox="1"/>
            <p:nvPr/>
          </p:nvSpPr>
          <p:spPr>
            <a:xfrm>
              <a:off x="825219" y="865779"/>
              <a:ext cx="1337080" cy="438581"/>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Evaluar el riesgo de control</a:t>
              </a:r>
            </a:p>
          </p:txBody>
        </p:sp>
      </p:grpSp>
      <p:grpSp>
        <p:nvGrpSpPr>
          <p:cNvPr id="23" name="Grupo 22">
            <a:extLst>
              <a:ext uri="{FF2B5EF4-FFF2-40B4-BE49-F238E27FC236}">
                <a16:creationId xmlns:a16="http://schemas.microsoft.com/office/drawing/2014/main" id="{E26552C1-72D5-4672-87F6-4E98CF1464D2}"/>
              </a:ext>
            </a:extLst>
          </p:cNvPr>
          <p:cNvGrpSpPr/>
          <p:nvPr/>
        </p:nvGrpSpPr>
        <p:grpSpPr>
          <a:xfrm>
            <a:off x="6614671" y="5379982"/>
            <a:ext cx="1970931" cy="878884"/>
            <a:chOff x="771843" y="774191"/>
            <a:chExt cx="1478198" cy="809837"/>
          </a:xfrm>
        </p:grpSpPr>
        <p:pic>
          <p:nvPicPr>
            <p:cNvPr id="24" name="Imagen 2">
              <a:extLst>
                <a:ext uri="{FF2B5EF4-FFF2-40B4-BE49-F238E27FC236}">
                  <a16:creationId xmlns:a16="http://schemas.microsoft.com/office/drawing/2014/main" id="{DD0755C0-0B58-4C60-9745-8C87C1057C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25" name="CuadroTexto 24">
              <a:extLst>
                <a:ext uri="{FF2B5EF4-FFF2-40B4-BE49-F238E27FC236}">
                  <a16:creationId xmlns:a16="http://schemas.microsoft.com/office/drawing/2014/main" id="{5CAF19F7-174A-4A35-A71B-EB94E597094B}"/>
                </a:ext>
              </a:extLst>
            </p:cNvPr>
            <p:cNvSpPr txBox="1"/>
            <p:nvPr/>
          </p:nvSpPr>
          <p:spPr>
            <a:xfrm>
              <a:off x="825219" y="865779"/>
              <a:ext cx="1337080" cy="538834"/>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Construir pruebas</a:t>
              </a:r>
            </a:p>
          </p:txBody>
        </p:sp>
      </p:grpSp>
      <p:grpSp>
        <p:nvGrpSpPr>
          <p:cNvPr id="26" name="Grupo 25">
            <a:extLst>
              <a:ext uri="{FF2B5EF4-FFF2-40B4-BE49-F238E27FC236}">
                <a16:creationId xmlns:a16="http://schemas.microsoft.com/office/drawing/2014/main" id="{D0D900B0-8322-4226-AC1E-4BD3E36D8618}"/>
              </a:ext>
            </a:extLst>
          </p:cNvPr>
          <p:cNvGrpSpPr/>
          <p:nvPr/>
        </p:nvGrpSpPr>
        <p:grpSpPr>
          <a:xfrm>
            <a:off x="9610252" y="5379981"/>
            <a:ext cx="1970931" cy="878884"/>
            <a:chOff x="771843" y="774191"/>
            <a:chExt cx="1478198" cy="809837"/>
          </a:xfrm>
        </p:grpSpPr>
        <p:pic>
          <p:nvPicPr>
            <p:cNvPr id="27" name="Imagen 2">
              <a:extLst>
                <a:ext uri="{FF2B5EF4-FFF2-40B4-BE49-F238E27FC236}">
                  <a16:creationId xmlns:a16="http://schemas.microsoft.com/office/drawing/2014/main" id="{E032DC87-A53A-4D50-8521-4ABF64D46C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28" name="CuadroTexto 27">
              <a:extLst>
                <a:ext uri="{FF2B5EF4-FFF2-40B4-BE49-F238E27FC236}">
                  <a16:creationId xmlns:a16="http://schemas.microsoft.com/office/drawing/2014/main" id="{4735DE02-8996-4B03-B984-E8EA9B273E51}"/>
                </a:ext>
              </a:extLst>
            </p:cNvPr>
            <p:cNvSpPr txBox="1"/>
            <p:nvPr/>
          </p:nvSpPr>
          <p:spPr>
            <a:xfrm>
              <a:off x="825219" y="865779"/>
              <a:ext cx="1337080" cy="311956"/>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Efectuar pruebas</a:t>
              </a:r>
            </a:p>
          </p:txBody>
        </p:sp>
      </p:grpSp>
      <p:cxnSp>
        <p:nvCxnSpPr>
          <p:cNvPr id="29" name="Conector angular 33">
            <a:extLst>
              <a:ext uri="{FF2B5EF4-FFF2-40B4-BE49-F238E27FC236}">
                <a16:creationId xmlns:a16="http://schemas.microsoft.com/office/drawing/2014/main" id="{4221F303-54E9-47DD-8DEE-8C1E262500C7}"/>
              </a:ext>
            </a:extLst>
          </p:cNvPr>
          <p:cNvCxnSpPr>
            <a:stCxn id="7" idx="3"/>
          </p:cNvCxnSpPr>
          <p:nvPr/>
        </p:nvCxnSpPr>
        <p:spPr>
          <a:xfrm flipV="1">
            <a:off x="2237663" y="3340088"/>
            <a:ext cx="947452" cy="879880"/>
          </a:xfrm>
          <a:prstGeom prst="bentConnector3">
            <a:avLst/>
          </a:prstGeom>
          <a:noFill/>
          <a:ln w="9525" cap="flat" cmpd="sng" algn="ctr">
            <a:solidFill>
              <a:srgbClr val="FF6600"/>
            </a:solidFill>
            <a:prstDash val="solid"/>
            <a:tailEnd type="triangle"/>
          </a:ln>
          <a:effectLst/>
        </p:spPr>
      </p:cxnSp>
      <p:cxnSp>
        <p:nvCxnSpPr>
          <p:cNvPr id="30" name="Conector angular 35">
            <a:extLst>
              <a:ext uri="{FF2B5EF4-FFF2-40B4-BE49-F238E27FC236}">
                <a16:creationId xmlns:a16="http://schemas.microsoft.com/office/drawing/2014/main" id="{751EE3CA-0003-49CB-A695-35ACBEBDB871}"/>
              </a:ext>
            </a:extLst>
          </p:cNvPr>
          <p:cNvCxnSpPr/>
          <p:nvPr/>
        </p:nvCxnSpPr>
        <p:spPr>
          <a:xfrm rot="16200000" flipH="1">
            <a:off x="2968102" y="4406063"/>
            <a:ext cx="1572533" cy="508543"/>
          </a:xfrm>
          <a:prstGeom prst="bentConnector3">
            <a:avLst>
              <a:gd name="adj1" fmla="val 100485"/>
            </a:avLst>
          </a:prstGeom>
          <a:noFill/>
          <a:ln w="9525" cap="flat" cmpd="sng" algn="ctr">
            <a:solidFill>
              <a:srgbClr val="FF6600"/>
            </a:solidFill>
            <a:prstDash val="solid"/>
            <a:tailEnd type="triangle"/>
          </a:ln>
          <a:effectLst/>
        </p:spPr>
      </p:cxnSp>
      <p:cxnSp>
        <p:nvCxnSpPr>
          <p:cNvPr id="31" name="Conector angular 39">
            <a:extLst>
              <a:ext uri="{FF2B5EF4-FFF2-40B4-BE49-F238E27FC236}">
                <a16:creationId xmlns:a16="http://schemas.microsoft.com/office/drawing/2014/main" id="{92DCA10B-6E49-473B-B898-C261D3B79F2B}"/>
              </a:ext>
            </a:extLst>
          </p:cNvPr>
          <p:cNvCxnSpPr/>
          <p:nvPr/>
        </p:nvCxnSpPr>
        <p:spPr>
          <a:xfrm rot="16200000" flipH="1">
            <a:off x="2572875" y="4219356"/>
            <a:ext cx="1603948" cy="1351573"/>
          </a:xfrm>
          <a:prstGeom prst="bentConnector3">
            <a:avLst>
              <a:gd name="adj1" fmla="val 99496"/>
            </a:avLst>
          </a:prstGeom>
          <a:noFill/>
          <a:ln w="9525" cap="flat" cmpd="sng" algn="ctr">
            <a:solidFill>
              <a:srgbClr val="FF6600"/>
            </a:solidFill>
            <a:prstDash val="solid"/>
            <a:tailEnd type="triangle"/>
          </a:ln>
          <a:effectLst/>
        </p:spPr>
      </p:cxnSp>
      <p:cxnSp>
        <p:nvCxnSpPr>
          <p:cNvPr id="32" name="Conector recto de flecha 31">
            <a:extLst>
              <a:ext uri="{FF2B5EF4-FFF2-40B4-BE49-F238E27FC236}">
                <a16:creationId xmlns:a16="http://schemas.microsoft.com/office/drawing/2014/main" id="{AC57A3BA-821D-4218-B24D-046DC9A796C5}"/>
              </a:ext>
            </a:extLst>
          </p:cNvPr>
          <p:cNvCxnSpPr/>
          <p:nvPr/>
        </p:nvCxnSpPr>
        <p:spPr>
          <a:xfrm flipV="1">
            <a:off x="8468613" y="3340088"/>
            <a:ext cx="1093332" cy="13112"/>
          </a:xfrm>
          <a:prstGeom prst="straightConnector1">
            <a:avLst/>
          </a:prstGeom>
          <a:noFill/>
          <a:ln w="9525" cap="flat" cmpd="sng" algn="ctr">
            <a:solidFill>
              <a:srgbClr val="FF6600"/>
            </a:solidFill>
            <a:prstDash val="solid"/>
            <a:tailEnd type="triangle"/>
          </a:ln>
          <a:effectLst/>
        </p:spPr>
      </p:cxnSp>
      <p:cxnSp>
        <p:nvCxnSpPr>
          <p:cNvPr id="33" name="Conector angular 45">
            <a:extLst>
              <a:ext uri="{FF2B5EF4-FFF2-40B4-BE49-F238E27FC236}">
                <a16:creationId xmlns:a16="http://schemas.microsoft.com/office/drawing/2014/main" id="{D0B9406C-23BD-485F-8200-4E04D7162DEF}"/>
              </a:ext>
            </a:extLst>
          </p:cNvPr>
          <p:cNvCxnSpPr/>
          <p:nvPr/>
        </p:nvCxnSpPr>
        <p:spPr>
          <a:xfrm rot="5400000" flipH="1" flipV="1">
            <a:off x="5182074" y="4433763"/>
            <a:ext cx="2540831" cy="182027"/>
          </a:xfrm>
          <a:prstGeom prst="bentConnector3">
            <a:avLst>
              <a:gd name="adj1" fmla="val 100216"/>
            </a:avLst>
          </a:prstGeom>
          <a:noFill/>
          <a:ln w="9525" cap="flat" cmpd="sng" algn="ctr">
            <a:solidFill>
              <a:srgbClr val="FF6600"/>
            </a:solidFill>
            <a:prstDash val="solid"/>
            <a:tailEnd type="triangle"/>
          </a:ln>
          <a:effectLst/>
        </p:spPr>
      </p:cxnSp>
      <p:cxnSp>
        <p:nvCxnSpPr>
          <p:cNvPr id="34" name="Conector recto de flecha 33">
            <a:extLst>
              <a:ext uri="{FF2B5EF4-FFF2-40B4-BE49-F238E27FC236}">
                <a16:creationId xmlns:a16="http://schemas.microsoft.com/office/drawing/2014/main" id="{4BA5A512-3B67-4B29-887A-BFA5BEB7BD7C}"/>
              </a:ext>
            </a:extLst>
          </p:cNvPr>
          <p:cNvCxnSpPr/>
          <p:nvPr/>
        </p:nvCxnSpPr>
        <p:spPr>
          <a:xfrm>
            <a:off x="6374538" y="5794661"/>
            <a:ext cx="280284" cy="531"/>
          </a:xfrm>
          <a:prstGeom prst="straightConnector1">
            <a:avLst/>
          </a:prstGeom>
          <a:noFill/>
          <a:ln w="9525" cap="flat" cmpd="sng" algn="ctr">
            <a:solidFill>
              <a:srgbClr val="FF6600"/>
            </a:solidFill>
            <a:prstDash val="solid"/>
            <a:tailEnd type="triangle"/>
          </a:ln>
          <a:effectLst/>
        </p:spPr>
      </p:cxnSp>
      <p:cxnSp>
        <p:nvCxnSpPr>
          <p:cNvPr id="35" name="Conector recto de flecha 34">
            <a:extLst>
              <a:ext uri="{FF2B5EF4-FFF2-40B4-BE49-F238E27FC236}">
                <a16:creationId xmlns:a16="http://schemas.microsoft.com/office/drawing/2014/main" id="{E41364AE-B2A1-4CC1-B438-CB9ABAA5296C}"/>
              </a:ext>
            </a:extLst>
          </p:cNvPr>
          <p:cNvCxnSpPr/>
          <p:nvPr/>
        </p:nvCxnSpPr>
        <p:spPr>
          <a:xfrm flipV="1">
            <a:off x="8539781" y="5770645"/>
            <a:ext cx="1093332" cy="13112"/>
          </a:xfrm>
          <a:prstGeom prst="straightConnector1">
            <a:avLst/>
          </a:prstGeom>
          <a:noFill/>
          <a:ln w="9525" cap="flat" cmpd="sng" algn="ctr">
            <a:solidFill>
              <a:srgbClr val="FF6600"/>
            </a:solidFill>
            <a:prstDash val="solid"/>
            <a:tailEnd type="triangle"/>
          </a:ln>
          <a:effectLst/>
        </p:spPr>
      </p:cxnSp>
      <p:cxnSp>
        <p:nvCxnSpPr>
          <p:cNvPr id="36" name="Conector angular 59">
            <a:extLst>
              <a:ext uri="{FF2B5EF4-FFF2-40B4-BE49-F238E27FC236}">
                <a16:creationId xmlns:a16="http://schemas.microsoft.com/office/drawing/2014/main" id="{633E77A0-3721-4333-BDC8-C0E3C4F2A0CF}"/>
              </a:ext>
            </a:extLst>
          </p:cNvPr>
          <p:cNvCxnSpPr>
            <a:stCxn id="10" idx="3"/>
            <a:endCxn id="14" idx="3"/>
          </p:cNvCxnSpPr>
          <p:nvPr/>
        </p:nvCxnSpPr>
        <p:spPr>
          <a:xfrm>
            <a:off x="5119598" y="3414903"/>
            <a:ext cx="830797" cy="2104781"/>
          </a:xfrm>
          <a:prstGeom prst="bentConnector3">
            <a:avLst>
              <a:gd name="adj1" fmla="val 117918"/>
            </a:avLst>
          </a:prstGeom>
          <a:noFill/>
          <a:ln w="9525" cap="flat" cmpd="sng" algn="ctr">
            <a:solidFill>
              <a:srgbClr val="FF6600"/>
            </a:solidFill>
            <a:prstDash val="solid"/>
          </a:ln>
          <a:effectLst/>
        </p:spPr>
      </p:cxnSp>
      <p:cxnSp>
        <p:nvCxnSpPr>
          <p:cNvPr id="37" name="Conector recto de flecha 36">
            <a:extLst>
              <a:ext uri="{FF2B5EF4-FFF2-40B4-BE49-F238E27FC236}">
                <a16:creationId xmlns:a16="http://schemas.microsoft.com/office/drawing/2014/main" id="{2A22641D-226D-477F-BD70-3492765661EB}"/>
              </a:ext>
            </a:extLst>
          </p:cNvPr>
          <p:cNvCxnSpPr/>
          <p:nvPr/>
        </p:nvCxnSpPr>
        <p:spPr>
          <a:xfrm flipV="1">
            <a:off x="6094545" y="5265483"/>
            <a:ext cx="279992" cy="13112"/>
          </a:xfrm>
          <a:prstGeom prst="straightConnector1">
            <a:avLst/>
          </a:prstGeom>
          <a:noFill/>
          <a:ln w="9525" cap="flat" cmpd="sng" algn="ctr">
            <a:solidFill>
              <a:srgbClr val="FF6600"/>
            </a:solidFill>
            <a:prstDash val="solid"/>
            <a:tailEnd type="triangle"/>
          </a:ln>
          <a:effectLst/>
        </p:spPr>
      </p:cxnSp>
      <p:cxnSp>
        <p:nvCxnSpPr>
          <p:cNvPr id="38" name="Conector angular 64">
            <a:extLst>
              <a:ext uri="{FF2B5EF4-FFF2-40B4-BE49-F238E27FC236}">
                <a16:creationId xmlns:a16="http://schemas.microsoft.com/office/drawing/2014/main" id="{B6E05B44-85B5-41D0-A1BC-ED235CC139F3}"/>
              </a:ext>
            </a:extLst>
          </p:cNvPr>
          <p:cNvCxnSpPr>
            <a:stCxn id="20" idx="2"/>
            <a:endCxn id="24" idx="0"/>
          </p:cNvCxnSpPr>
          <p:nvPr/>
        </p:nvCxnSpPr>
        <p:spPr>
          <a:xfrm rot="5400000">
            <a:off x="8354959" y="3199971"/>
            <a:ext cx="1425188" cy="2934832"/>
          </a:xfrm>
          <a:prstGeom prst="bentConnector3">
            <a:avLst/>
          </a:prstGeom>
          <a:noFill/>
          <a:ln w="9525" cap="flat" cmpd="sng" algn="ctr">
            <a:solidFill>
              <a:srgbClr val="FF6600"/>
            </a:solidFill>
            <a:prstDash val="solid"/>
            <a:tailEnd type="triangle"/>
          </a:ln>
          <a:effectLst/>
        </p:spPr>
      </p:cxnSp>
      <p:grpSp>
        <p:nvGrpSpPr>
          <p:cNvPr id="39" name="Grupo 38">
            <a:extLst>
              <a:ext uri="{FF2B5EF4-FFF2-40B4-BE49-F238E27FC236}">
                <a16:creationId xmlns:a16="http://schemas.microsoft.com/office/drawing/2014/main" id="{A2F864D0-19F7-479E-A0AE-89ADF8299A68}"/>
              </a:ext>
            </a:extLst>
          </p:cNvPr>
          <p:cNvGrpSpPr/>
          <p:nvPr/>
        </p:nvGrpSpPr>
        <p:grpSpPr>
          <a:xfrm>
            <a:off x="9140039" y="447923"/>
            <a:ext cx="2995643" cy="2385272"/>
            <a:chOff x="4359728" y="203510"/>
            <a:chExt cx="2523502" cy="1882921"/>
          </a:xfrm>
        </p:grpSpPr>
        <p:pic>
          <p:nvPicPr>
            <p:cNvPr id="40" name="Imagen 39">
              <a:extLst>
                <a:ext uri="{FF2B5EF4-FFF2-40B4-BE49-F238E27FC236}">
                  <a16:creationId xmlns:a16="http://schemas.microsoft.com/office/drawing/2014/main" id="{E82DB486-54AB-4DAD-888B-4F4C280DC745}"/>
                </a:ext>
              </a:extLst>
            </p:cNvPr>
            <p:cNvPicPr>
              <a:picLocks noChangeAspect="1"/>
            </p:cNvPicPr>
            <p:nvPr/>
          </p:nvPicPr>
          <p:blipFill>
            <a:blip r:embed="rId5"/>
            <a:stretch>
              <a:fillRect/>
            </a:stretch>
          </p:blipFill>
          <p:spPr>
            <a:xfrm>
              <a:off x="4359728" y="203510"/>
              <a:ext cx="2523502" cy="1882921"/>
            </a:xfrm>
            <a:prstGeom prst="rect">
              <a:avLst/>
            </a:prstGeom>
          </p:spPr>
        </p:pic>
        <p:sp>
          <p:nvSpPr>
            <p:cNvPr id="41" name="CuadroTexto 40">
              <a:extLst>
                <a:ext uri="{FF2B5EF4-FFF2-40B4-BE49-F238E27FC236}">
                  <a16:creationId xmlns:a16="http://schemas.microsoft.com/office/drawing/2014/main" id="{13402B45-C937-4CB5-A772-CAD8B285ED2A}"/>
                </a:ext>
              </a:extLst>
            </p:cNvPr>
            <p:cNvSpPr txBox="1"/>
            <p:nvPr/>
          </p:nvSpPr>
          <p:spPr>
            <a:xfrm>
              <a:off x="4499010" y="338482"/>
              <a:ext cx="2278406" cy="1142203"/>
            </a:xfrm>
            <a:prstGeom prst="rect">
              <a:avLst/>
            </a:prstGeom>
            <a:noFill/>
          </p:spPr>
          <p:txBody>
            <a:bodyPr wrap="square" rtlCol="0">
              <a:spAutoFit/>
            </a:bodyPr>
            <a:lstStyle/>
            <a:p>
              <a:pPr algn="just" defTabSz="1219170">
                <a:buClr>
                  <a:srgbClr val="000000"/>
                </a:buClr>
              </a:pPr>
              <a:r>
                <a:rPr lang="es-CO" sz="1467" kern="0" dirty="0">
                  <a:solidFill>
                    <a:srgbClr val="FEFFFF"/>
                  </a:solidFill>
                  <a:latin typeface="Arial Narrow" panose="020B0606020202030204" pitchFamily="34" charset="0"/>
                  <a:cs typeface="Arial"/>
                  <a:sym typeface="Arial"/>
                </a:rPr>
                <a:t>Entre más baja sea la confianza en el SCI, el auditor deberá considerar pruebas de mayor profundidad o bien muestras más amplias que le permitan disminuir el riesgo de detección.</a:t>
              </a:r>
            </a:p>
          </p:txBody>
        </p:sp>
      </p:grpSp>
    </p:spTree>
    <p:extLst>
      <p:ext uri="{BB962C8B-B14F-4D97-AF65-F5344CB8AC3E}">
        <p14:creationId xmlns:p14="http://schemas.microsoft.com/office/powerpoint/2010/main" val="32086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cto 21"/>
          <p:cNvCxnSpPr/>
          <p:nvPr/>
        </p:nvCxnSpPr>
        <p:spPr>
          <a:xfrm>
            <a:off x="335360" y="848927"/>
            <a:ext cx="11521280" cy="0"/>
          </a:xfrm>
          <a:prstGeom prst="line">
            <a:avLst/>
          </a:prstGeom>
          <a:noFill/>
          <a:ln w="38100" cap="flat" cmpd="sng" algn="ctr">
            <a:solidFill>
              <a:sysClr val="window" lastClr="FFFFFF">
                <a:lumMod val="65000"/>
              </a:sysClr>
            </a:solidFill>
            <a:prstDash val="dash"/>
            <a:miter lim="800000"/>
          </a:ln>
          <a:effectLst/>
        </p:spPr>
      </p:cxnSp>
      <p:sp>
        <p:nvSpPr>
          <p:cNvPr id="4" name="3 Rectángulo">
            <a:extLst>
              <a:ext uri="{FF2B5EF4-FFF2-40B4-BE49-F238E27FC236}">
                <a16:creationId xmlns:a16="http://schemas.microsoft.com/office/drawing/2014/main" id="{F22E39D8-9116-4BCE-8E31-0B963CE7CBB4}"/>
              </a:ext>
            </a:extLst>
          </p:cNvPr>
          <p:cNvSpPr/>
          <p:nvPr/>
        </p:nvSpPr>
        <p:spPr>
          <a:xfrm>
            <a:off x="-2" y="6377223"/>
            <a:ext cx="11438563" cy="461665"/>
          </a:xfrm>
          <a:prstGeom prst="rect">
            <a:avLst/>
          </a:prstGeom>
        </p:spPr>
        <p:txBody>
          <a:bodyPr wrap="square">
            <a:spAutoFit/>
          </a:bodyPr>
          <a:lstStyle/>
          <a:p>
            <a:pPr defTabSz="914309"/>
            <a:r>
              <a:rPr lang="es-CO" sz="1200" dirty="0">
                <a:solidFill>
                  <a:srgbClr val="073763"/>
                </a:solidFill>
                <a:latin typeface="Work Sans" panose="020B0604020202020204" charset="0"/>
                <a:cs typeface="Arial"/>
                <a:sym typeface="Arial"/>
              </a:rPr>
              <a:t>Fuente: Materialidad y Riesgo de Auditoría. Instituto de Contabilidad y Auditoría de Cuentas.  Ministerio de Economía y de Hacienda de España. Francisco Javier Martínez. 2011 Tomado de: </a:t>
            </a:r>
            <a:r>
              <a:rPr lang="es-CO" sz="1200" dirty="0">
                <a:solidFill>
                  <a:srgbClr val="073763"/>
                </a:solidFill>
                <a:latin typeface="Work Sans" panose="020B0604020202020204" charset="0"/>
                <a:cs typeface="Arial"/>
                <a:sym typeface="Arial"/>
                <a:hlinkClick r:id="rId3"/>
              </a:rPr>
              <a:t>http://www.icac.meh.es/Documentos/PUBLICACIONES/89.pdf</a:t>
            </a:r>
            <a:r>
              <a:rPr lang="es-CO" sz="1200" dirty="0">
                <a:solidFill>
                  <a:srgbClr val="073763"/>
                </a:solidFill>
                <a:latin typeface="Work Sans" panose="020B0604020202020204" charset="0"/>
                <a:cs typeface="Arial"/>
                <a:sym typeface="Arial"/>
              </a:rPr>
              <a:t> </a:t>
            </a:r>
          </a:p>
        </p:txBody>
      </p:sp>
      <p:grpSp>
        <p:nvGrpSpPr>
          <p:cNvPr id="5" name="Grupo 4">
            <a:extLst>
              <a:ext uri="{FF2B5EF4-FFF2-40B4-BE49-F238E27FC236}">
                <a16:creationId xmlns:a16="http://schemas.microsoft.com/office/drawing/2014/main" id="{6C86BB2C-92F9-4BA3-B6F7-11E1E10171A1}"/>
              </a:ext>
            </a:extLst>
          </p:cNvPr>
          <p:cNvGrpSpPr/>
          <p:nvPr/>
        </p:nvGrpSpPr>
        <p:grpSpPr>
          <a:xfrm>
            <a:off x="1081255" y="1613939"/>
            <a:ext cx="1970931" cy="1207338"/>
            <a:chOff x="771843" y="774191"/>
            <a:chExt cx="1478198" cy="809837"/>
          </a:xfrm>
        </p:grpSpPr>
        <p:pic>
          <p:nvPicPr>
            <p:cNvPr id="6" name="Imagen 2">
              <a:extLst>
                <a:ext uri="{FF2B5EF4-FFF2-40B4-BE49-F238E27FC236}">
                  <a16:creationId xmlns:a16="http://schemas.microsoft.com/office/drawing/2014/main" id="{F0558332-3562-4209-913D-88FF54FF4A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7" name="CuadroTexto 6">
              <a:extLst>
                <a:ext uri="{FF2B5EF4-FFF2-40B4-BE49-F238E27FC236}">
                  <a16:creationId xmlns:a16="http://schemas.microsoft.com/office/drawing/2014/main" id="{1CFE5A30-F3FD-48C8-A34D-0190DAF94B23}"/>
                </a:ext>
              </a:extLst>
            </p:cNvPr>
            <p:cNvSpPr txBox="1"/>
            <p:nvPr/>
          </p:nvSpPr>
          <p:spPr>
            <a:xfrm>
              <a:off x="825219" y="865779"/>
              <a:ext cx="1337080" cy="557402"/>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Riesgo específico del Sector</a:t>
              </a:r>
            </a:p>
          </p:txBody>
        </p:sp>
      </p:grpSp>
      <p:grpSp>
        <p:nvGrpSpPr>
          <p:cNvPr id="8" name="Grupo 7">
            <a:extLst>
              <a:ext uri="{FF2B5EF4-FFF2-40B4-BE49-F238E27FC236}">
                <a16:creationId xmlns:a16="http://schemas.microsoft.com/office/drawing/2014/main" id="{CD611F3F-EED4-47E1-B280-F710D05F6ACD}"/>
              </a:ext>
            </a:extLst>
          </p:cNvPr>
          <p:cNvGrpSpPr/>
          <p:nvPr/>
        </p:nvGrpSpPr>
        <p:grpSpPr>
          <a:xfrm>
            <a:off x="1081255" y="2900941"/>
            <a:ext cx="1970931" cy="1207337"/>
            <a:chOff x="771843" y="774191"/>
            <a:chExt cx="1478198" cy="809837"/>
          </a:xfrm>
        </p:grpSpPr>
        <p:pic>
          <p:nvPicPr>
            <p:cNvPr id="9" name="Imagen 2">
              <a:extLst>
                <a:ext uri="{FF2B5EF4-FFF2-40B4-BE49-F238E27FC236}">
                  <a16:creationId xmlns:a16="http://schemas.microsoft.com/office/drawing/2014/main" id="{F79818DC-952A-4B31-891D-57DC62A1D4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10" name="CuadroTexto 9">
              <a:extLst>
                <a:ext uri="{FF2B5EF4-FFF2-40B4-BE49-F238E27FC236}">
                  <a16:creationId xmlns:a16="http://schemas.microsoft.com/office/drawing/2014/main" id="{75853587-6AA6-4019-85DB-B16E839FE9B6}"/>
                </a:ext>
              </a:extLst>
            </p:cNvPr>
            <p:cNvSpPr txBox="1"/>
            <p:nvPr/>
          </p:nvSpPr>
          <p:spPr>
            <a:xfrm>
              <a:off x="825219" y="865779"/>
              <a:ext cx="1337080" cy="557402"/>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Riesgo específico de la entidad</a:t>
              </a:r>
            </a:p>
          </p:txBody>
        </p:sp>
      </p:grpSp>
      <p:grpSp>
        <p:nvGrpSpPr>
          <p:cNvPr id="12" name="Grupo 11">
            <a:extLst>
              <a:ext uri="{FF2B5EF4-FFF2-40B4-BE49-F238E27FC236}">
                <a16:creationId xmlns:a16="http://schemas.microsoft.com/office/drawing/2014/main" id="{E78439DB-6CA9-47F7-9CF1-2FE8C0B89B5D}"/>
              </a:ext>
            </a:extLst>
          </p:cNvPr>
          <p:cNvGrpSpPr/>
          <p:nvPr/>
        </p:nvGrpSpPr>
        <p:grpSpPr>
          <a:xfrm>
            <a:off x="1081255" y="4365514"/>
            <a:ext cx="1970931" cy="546817"/>
            <a:chOff x="771843" y="774191"/>
            <a:chExt cx="1478198" cy="809837"/>
          </a:xfrm>
        </p:grpSpPr>
        <p:pic>
          <p:nvPicPr>
            <p:cNvPr id="13" name="Imagen 2">
              <a:extLst>
                <a:ext uri="{FF2B5EF4-FFF2-40B4-BE49-F238E27FC236}">
                  <a16:creationId xmlns:a16="http://schemas.microsoft.com/office/drawing/2014/main" id="{2CCC5FA6-B663-4FD3-AC39-87C3B062EB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14" name="CuadroTexto 13">
              <a:extLst>
                <a:ext uri="{FF2B5EF4-FFF2-40B4-BE49-F238E27FC236}">
                  <a16:creationId xmlns:a16="http://schemas.microsoft.com/office/drawing/2014/main" id="{0A103BE3-E1BA-4650-9486-BAED9BE20F8C}"/>
                </a:ext>
              </a:extLst>
            </p:cNvPr>
            <p:cNvSpPr txBox="1"/>
            <p:nvPr/>
          </p:nvSpPr>
          <p:spPr>
            <a:xfrm>
              <a:off x="825219" y="865778"/>
              <a:ext cx="1337080" cy="501399"/>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Complejidad</a:t>
              </a:r>
            </a:p>
          </p:txBody>
        </p:sp>
      </p:grpSp>
      <p:grpSp>
        <p:nvGrpSpPr>
          <p:cNvPr id="15" name="Grupo 14">
            <a:extLst>
              <a:ext uri="{FF2B5EF4-FFF2-40B4-BE49-F238E27FC236}">
                <a16:creationId xmlns:a16="http://schemas.microsoft.com/office/drawing/2014/main" id="{3D917F5A-9E5A-468D-8767-9349252EF2A4}"/>
              </a:ext>
            </a:extLst>
          </p:cNvPr>
          <p:cNvGrpSpPr/>
          <p:nvPr/>
        </p:nvGrpSpPr>
        <p:grpSpPr>
          <a:xfrm>
            <a:off x="4105627" y="1684981"/>
            <a:ext cx="1970931" cy="991131"/>
            <a:chOff x="771843" y="774191"/>
            <a:chExt cx="1478198" cy="809837"/>
          </a:xfrm>
        </p:grpSpPr>
        <p:pic>
          <p:nvPicPr>
            <p:cNvPr id="16" name="Imagen 2">
              <a:extLst>
                <a:ext uri="{FF2B5EF4-FFF2-40B4-BE49-F238E27FC236}">
                  <a16:creationId xmlns:a16="http://schemas.microsoft.com/office/drawing/2014/main" id="{5ED6510A-7EBE-4D7D-9704-E1E1EEAF5D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17" name="CuadroTexto 16">
              <a:extLst>
                <a:ext uri="{FF2B5EF4-FFF2-40B4-BE49-F238E27FC236}">
                  <a16:creationId xmlns:a16="http://schemas.microsoft.com/office/drawing/2014/main" id="{8A340F66-4E8E-4AD3-846A-87F0138E2014}"/>
                </a:ext>
              </a:extLst>
            </p:cNvPr>
            <p:cNvSpPr txBox="1"/>
            <p:nvPr/>
          </p:nvSpPr>
          <p:spPr>
            <a:xfrm>
              <a:off x="825219" y="865778"/>
              <a:ext cx="1337080" cy="276627"/>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Riesgo inherente</a:t>
              </a:r>
            </a:p>
          </p:txBody>
        </p:sp>
      </p:grpSp>
      <p:grpSp>
        <p:nvGrpSpPr>
          <p:cNvPr id="18" name="Grupo 17">
            <a:extLst>
              <a:ext uri="{FF2B5EF4-FFF2-40B4-BE49-F238E27FC236}">
                <a16:creationId xmlns:a16="http://schemas.microsoft.com/office/drawing/2014/main" id="{22B46E4E-BDEC-4CCF-B4B6-E8C76E129B58}"/>
              </a:ext>
            </a:extLst>
          </p:cNvPr>
          <p:cNvGrpSpPr/>
          <p:nvPr/>
        </p:nvGrpSpPr>
        <p:grpSpPr>
          <a:xfrm>
            <a:off x="6484704" y="3588541"/>
            <a:ext cx="1970931" cy="727644"/>
            <a:chOff x="771843" y="774191"/>
            <a:chExt cx="1478198" cy="809837"/>
          </a:xfrm>
        </p:grpSpPr>
        <p:pic>
          <p:nvPicPr>
            <p:cNvPr id="19" name="Imagen 2">
              <a:extLst>
                <a:ext uri="{FF2B5EF4-FFF2-40B4-BE49-F238E27FC236}">
                  <a16:creationId xmlns:a16="http://schemas.microsoft.com/office/drawing/2014/main" id="{AE1B0884-1516-4044-8FB6-D7DCE67A94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20" name="CuadroTexto 19">
              <a:extLst>
                <a:ext uri="{FF2B5EF4-FFF2-40B4-BE49-F238E27FC236}">
                  <a16:creationId xmlns:a16="http://schemas.microsoft.com/office/drawing/2014/main" id="{3455F69D-5186-4641-BA8C-11459F0F7CFF}"/>
                </a:ext>
              </a:extLst>
            </p:cNvPr>
            <p:cNvSpPr txBox="1"/>
            <p:nvPr/>
          </p:nvSpPr>
          <p:spPr>
            <a:xfrm>
              <a:off x="825219" y="865779"/>
              <a:ext cx="1337080" cy="376796"/>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Riesgo de control</a:t>
              </a:r>
            </a:p>
          </p:txBody>
        </p:sp>
      </p:grpSp>
      <p:grpSp>
        <p:nvGrpSpPr>
          <p:cNvPr id="21" name="Grupo 20">
            <a:extLst>
              <a:ext uri="{FF2B5EF4-FFF2-40B4-BE49-F238E27FC236}">
                <a16:creationId xmlns:a16="http://schemas.microsoft.com/office/drawing/2014/main" id="{624CA9F2-A82A-416B-A3AD-8C866A9765F6}"/>
              </a:ext>
            </a:extLst>
          </p:cNvPr>
          <p:cNvGrpSpPr/>
          <p:nvPr/>
        </p:nvGrpSpPr>
        <p:grpSpPr>
          <a:xfrm>
            <a:off x="9183269" y="1758703"/>
            <a:ext cx="1970931" cy="991131"/>
            <a:chOff x="771843" y="774191"/>
            <a:chExt cx="1478198" cy="809837"/>
          </a:xfrm>
        </p:grpSpPr>
        <p:pic>
          <p:nvPicPr>
            <p:cNvPr id="23" name="Imagen 2">
              <a:extLst>
                <a:ext uri="{FF2B5EF4-FFF2-40B4-BE49-F238E27FC236}">
                  <a16:creationId xmlns:a16="http://schemas.microsoft.com/office/drawing/2014/main" id="{6CE411B6-A19F-4E7C-B607-408CE4BB52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24" name="CuadroTexto 23">
              <a:extLst>
                <a:ext uri="{FF2B5EF4-FFF2-40B4-BE49-F238E27FC236}">
                  <a16:creationId xmlns:a16="http://schemas.microsoft.com/office/drawing/2014/main" id="{A4EB1C39-36CD-48CF-B0C9-D0EAE8D1320C}"/>
                </a:ext>
              </a:extLst>
            </p:cNvPr>
            <p:cNvSpPr txBox="1"/>
            <p:nvPr/>
          </p:nvSpPr>
          <p:spPr>
            <a:xfrm>
              <a:off x="825219" y="865778"/>
              <a:ext cx="1337080" cy="477810"/>
            </a:xfrm>
            <a:prstGeom prst="rect">
              <a:avLst/>
            </a:prstGeom>
            <a:noFill/>
          </p:spPr>
          <p:txBody>
            <a:bodyPr wrap="square" rtlCol="0">
              <a:spAutoFit/>
            </a:bodyPr>
            <a:lstStyle/>
            <a:p>
              <a:pPr algn="ctr" defTabSz="1219170">
                <a:buClr>
                  <a:srgbClr val="000000"/>
                </a:buClr>
              </a:pPr>
              <a:r>
                <a:rPr lang="es-CO" sz="1600" kern="0" dirty="0">
                  <a:solidFill>
                    <a:srgbClr val="000000"/>
                  </a:solidFill>
                  <a:latin typeface="Work Sans" panose="020B0604020202020204" charset="0"/>
                  <a:cs typeface="Arial"/>
                  <a:sym typeface="Arial"/>
                </a:rPr>
                <a:t>Controles Internos</a:t>
              </a:r>
            </a:p>
          </p:txBody>
        </p:sp>
      </p:grpSp>
      <p:grpSp>
        <p:nvGrpSpPr>
          <p:cNvPr id="25" name="Grupo 24">
            <a:extLst>
              <a:ext uri="{FF2B5EF4-FFF2-40B4-BE49-F238E27FC236}">
                <a16:creationId xmlns:a16="http://schemas.microsoft.com/office/drawing/2014/main" id="{AE968201-B581-4642-9B8F-F4B9DA2324F8}"/>
              </a:ext>
            </a:extLst>
          </p:cNvPr>
          <p:cNvGrpSpPr/>
          <p:nvPr/>
        </p:nvGrpSpPr>
        <p:grpSpPr>
          <a:xfrm>
            <a:off x="4176795" y="4775482"/>
            <a:ext cx="7207813" cy="631261"/>
            <a:chOff x="771843" y="774191"/>
            <a:chExt cx="1478198" cy="809837"/>
          </a:xfrm>
        </p:grpSpPr>
        <p:pic>
          <p:nvPicPr>
            <p:cNvPr id="26" name="Imagen 2">
              <a:extLst>
                <a:ext uri="{FF2B5EF4-FFF2-40B4-BE49-F238E27FC236}">
                  <a16:creationId xmlns:a16="http://schemas.microsoft.com/office/drawing/2014/main" id="{7FECF2DA-46C6-4494-AF17-36B7DB6503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82" t="64610" r="50115" b="11586"/>
            <a:stretch/>
          </p:blipFill>
          <p:spPr>
            <a:xfrm>
              <a:off x="771843" y="774191"/>
              <a:ext cx="1478198" cy="809837"/>
            </a:xfrm>
            <a:prstGeom prst="rect">
              <a:avLst/>
            </a:prstGeom>
          </p:spPr>
        </p:pic>
        <p:sp>
          <p:nvSpPr>
            <p:cNvPr id="27" name="CuadroTexto 26">
              <a:extLst>
                <a:ext uri="{FF2B5EF4-FFF2-40B4-BE49-F238E27FC236}">
                  <a16:creationId xmlns:a16="http://schemas.microsoft.com/office/drawing/2014/main" id="{1301C585-7012-4D34-B60B-FC57681EB620}"/>
                </a:ext>
              </a:extLst>
            </p:cNvPr>
            <p:cNvSpPr txBox="1"/>
            <p:nvPr/>
          </p:nvSpPr>
          <p:spPr>
            <a:xfrm>
              <a:off x="825219" y="865776"/>
              <a:ext cx="1337080" cy="539537"/>
            </a:xfrm>
            <a:prstGeom prst="rect">
              <a:avLst/>
            </a:prstGeom>
            <a:noFill/>
          </p:spPr>
          <p:txBody>
            <a:bodyPr wrap="square" rtlCol="0">
              <a:spAutoFit/>
            </a:bodyPr>
            <a:lstStyle/>
            <a:p>
              <a:pPr algn="ctr" defTabSz="1219170">
                <a:buClr>
                  <a:srgbClr val="000000"/>
                </a:buClr>
              </a:pPr>
              <a:r>
                <a:rPr lang="es-CO" sz="2133" kern="0" dirty="0">
                  <a:solidFill>
                    <a:srgbClr val="000000"/>
                  </a:solidFill>
                  <a:latin typeface="Work Sans" panose="020B0604020202020204" charset="0"/>
                  <a:cs typeface="Arial"/>
                  <a:sym typeface="Arial"/>
                </a:rPr>
                <a:t>Estrategia de Auditoría</a:t>
              </a:r>
            </a:p>
          </p:txBody>
        </p:sp>
      </p:grpSp>
      <p:cxnSp>
        <p:nvCxnSpPr>
          <p:cNvPr id="28" name="Conector angular 3">
            <a:extLst>
              <a:ext uri="{FF2B5EF4-FFF2-40B4-BE49-F238E27FC236}">
                <a16:creationId xmlns:a16="http://schemas.microsoft.com/office/drawing/2014/main" id="{E10C09E8-E590-4B42-8842-C9EA74FE67A9}"/>
              </a:ext>
            </a:extLst>
          </p:cNvPr>
          <p:cNvCxnSpPr/>
          <p:nvPr/>
        </p:nvCxnSpPr>
        <p:spPr>
          <a:xfrm>
            <a:off x="2981299" y="2217608"/>
            <a:ext cx="16933" cy="2421315"/>
          </a:xfrm>
          <a:prstGeom prst="bentConnector3">
            <a:avLst>
              <a:gd name="adj1" fmla="val 1800000"/>
            </a:avLst>
          </a:prstGeom>
          <a:noFill/>
          <a:ln w="9525" cap="flat" cmpd="sng" algn="ctr">
            <a:solidFill>
              <a:srgbClr val="FF6600"/>
            </a:solidFill>
            <a:prstDash val="solid"/>
          </a:ln>
          <a:effectLst/>
        </p:spPr>
      </p:cxnSp>
      <p:cxnSp>
        <p:nvCxnSpPr>
          <p:cNvPr id="29" name="Conector recto 28">
            <a:extLst>
              <a:ext uri="{FF2B5EF4-FFF2-40B4-BE49-F238E27FC236}">
                <a16:creationId xmlns:a16="http://schemas.microsoft.com/office/drawing/2014/main" id="{4F273D88-A37C-4B57-91E6-49DBA65EB433}"/>
              </a:ext>
            </a:extLst>
          </p:cNvPr>
          <p:cNvCxnSpPr/>
          <p:nvPr/>
        </p:nvCxnSpPr>
        <p:spPr>
          <a:xfrm flipV="1">
            <a:off x="2967122" y="3504609"/>
            <a:ext cx="321105" cy="1"/>
          </a:xfrm>
          <a:prstGeom prst="line">
            <a:avLst/>
          </a:prstGeom>
          <a:noFill/>
          <a:ln w="9525" cap="flat" cmpd="sng" algn="ctr">
            <a:solidFill>
              <a:srgbClr val="FF6600"/>
            </a:solidFill>
            <a:prstDash val="solid"/>
          </a:ln>
          <a:effectLst/>
        </p:spPr>
      </p:cxnSp>
      <p:cxnSp>
        <p:nvCxnSpPr>
          <p:cNvPr id="30" name="Conector angular 34">
            <a:extLst>
              <a:ext uri="{FF2B5EF4-FFF2-40B4-BE49-F238E27FC236}">
                <a16:creationId xmlns:a16="http://schemas.microsoft.com/office/drawing/2014/main" id="{5630565C-06BB-44D9-9767-171B537D3533}"/>
              </a:ext>
            </a:extLst>
          </p:cNvPr>
          <p:cNvCxnSpPr>
            <a:endCxn id="16" idx="1"/>
          </p:cNvCxnSpPr>
          <p:nvPr/>
        </p:nvCxnSpPr>
        <p:spPr>
          <a:xfrm flipV="1">
            <a:off x="3288227" y="2180548"/>
            <a:ext cx="817400" cy="720393"/>
          </a:xfrm>
          <a:prstGeom prst="bentConnector3">
            <a:avLst/>
          </a:prstGeom>
          <a:noFill/>
          <a:ln w="9525" cap="flat" cmpd="sng" algn="ctr">
            <a:solidFill>
              <a:srgbClr val="FF6600"/>
            </a:solidFill>
            <a:prstDash val="solid"/>
            <a:tailEnd type="triangle"/>
          </a:ln>
          <a:effectLst/>
        </p:spPr>
      </p:cxnSp>
      <p:cxnSp>
        <p:nvCxnSpPr>
          <p:cNvPr id="31" name="Conector angular 39">
            <a:extLst>
              <a:ext uri="{FF2B5EF4-FFF2-40B4-BE49-F238E27FC236}">
                <a16:creationId xmlns:a16="http://schemas.microsoft.com/office/drawing/2014/main" id="{FA70D20B-7314-4E02-9EFD-1E2E692E9490}"/>
              </a:ext>
            </a:extLst>
          </p:cNvPr>
          <p:cNvCxnSpPr>
            <a:stCxn id="16" idx="2"/>
          </p:cNvCxnSpPr>
          <p:nvPr/>
        </p:nvCxnSpPr>
        <p:spPr>
          <a:xfrm rot="16200000" flipH="1">
            <a:off x="7520218" y="246986"/>
            <a:ext cx="388257" cy="5246508"/>
          </a:xfrm>
          <a:prstGeom prst="bentConnector2">
            <a:avLst/>
          </a:prstGeom>
          <a:noFill/>
          <a:ln w="9525" cap="flat" cmpd="sng" algn="ctr">
            <a:solidFill>
              <a:srgbClr val="FF6600"/>
            </a:solidFill>
            <a:prstDash val="solid"/>
          </a:ln>
          <a:effectLst/>
        </p:spPr>
      </p:cxnSp>
      <p:cxnSp>
        <p:nvCxnSpPr>
          <p:cNvPr id="32" name="Conector recto 31">
            <a:extLst>
              <a:ext uri="{FF2B5EF4-FFF2-40B4-BE49-F238E27FC236}">
                <a16:creationId xmlns:a16="http://schemas.microsoft.com/office/drawing/2014/main" id="{A314A6E7-B565-471B-B15D-28E25B4882AC}"/>
              </a:ext>
            </a:extLst>
          </p:cNvPr>
          <p:cNvCxnSpPr/>
          <p:nvPr/>
        </p:nvCxnSpPr>
        <p:spPr>
          <a:xfrm>
            <a:off x="10337600" y="2676112"/>
            <a:ext cx="0" cy="388256"/>
          </a:xfrm>
          <a:prstGeom prst="line">
            <a:avLst/>
          </a:prstGeom>
          <a:noFill/>
          <a:ln w="9525" cap="flat" cmpd="sng" algn="ctr">
            <a:solidFill>
              <a:srgbClr val="FF6600"/>
            </a:solidFill>
            <a:prstDash val="solid"/>
          </a:ln>
          <a:effectLst/>
        </p:spPr>
      </p:cxnSp>
      <p:cxnSp>
        <p:nvCxnSpPr>
          <p:cNvPr id="33" name="Conector recto de flecha 32">
            <a:extLst>
              <a:ext uri="{FF2B5EF4-FFF2-40B4-BE49-F238E27FC236}">
                <a16:creationId xmlns:a16="http://schemas.microsoft.com/office/drawing/2014/main" id="{C79E9F42-ECE3-42E2-A4D4-F20A62BAE170}"/>
              </a:ext>
            </a:extLst>
          </p:cNvPr>
          <p:cNvCxnSpPr/>
          <p:nvPr/>
        </p:nvCxnSpPr>
        <p:spPr>
          <a:xfrm>
            <a:off x="7459721" y="3064369"/>
            <a:ext cx="0" cy="554799"/>
          </a:xfrm>
          <a:prstGeom prst="straightConnector1">
            <a:avLst/>
          </a:prstGeom>
          <a:noFill/>
          <a:ln w="9525" cap="flat" cmpd="sng" algn="ctr">
            <a:solidFill>
              <a:srgbClr val="FF6600"/>
            </a:solidFill>
            <a:prstDash val="solid"/>
            <a:tailEnd type="triangle"/>
          </a:ln>
          <a:effectLst/>
        </p:spPr>
      </p:cxnSp>
      <p:cxnSp>
        <p:nvCxnSpPr>
          <p:cNvPr id="34" name="Conector recto de flecha 33">
            <a:extLst>
              <a:ext uri="{FF2B5EF4-FFF2-40B4-BE49-F238E27FC236}">
                <a16:creationId xmlns:a16="http://schemas.microsoft.com/office/drawing/2014/main" id="{01254D8E-E761-4CB1-9E8F-2B380F196B0E}"/>
              </a:ext>
            </a:extLst>
          </p:cNvPr>
          <p:cNvCxnSpPr/>
          <p:nvPr/>
        </p:nvCxnSpPr>
        <p:spPr>
          <a:xfrm>
            <a:off x="7459721" y="4233593"/>
            <a:ext cx="0" cy="554799"/>
          </a:xfrm>
          <a:prstGeom prst="straightConnector1">
            <a:avLst/>
          </a:prstGeom>
          <a:noFill/>
          <a:ln w="9525" cap="flat" cmpd="sng" algn="ctr">
            <a:solidFill>
              <a:srgbClr val="FF6600"/>
            </a:solidFill>
            <a:prstDash val="solid"/>
            <a:tailEnd type="triangle"/>
          </a:ln>
          <a:effectLst/>
        </p:spPr>
      </p:cxnSp>
      <p:cxnSp>
        <p:nvCxnSpPr>
          <p:cNvPr id="35" name="Conector recto de flecha 34">
            <a:extLst>
              <a:ext uri="{FF2B5EF4-FFF2-40B4-BE49-F238E27FC236}">
                <a16:creationId xmlns:a16="http://schemas.microsoft.com/office/drawing/2014/main" id="{068DD3EF-D98F-4E45-B0D7-69BA57B83936}"/>
              </a:ext>
            </a:extLst>
          </p:cNvPr>
          <p:cNvCxnSpPr/>
          <p:nvPr/>
        </p:nvCxnSpPr>
        <p:spPr>
          <a:xfrm>
            <a:off x="4799856" y="2596143"/>
            <a:ext cx="0" cy="2223332"/>
          </a:xfrm>
          <a:prstGeom prst="straightConnector1">
            <a:avLst/>
          </a:prstGeom>
          <a:noFill/>
          <a:ln w="9525" cap="flat" cmpd="sng" algn="ctr">
            <a:solidFill>
              <a:srgbClr val="FF6600"/>
            </a:solidFill>
            <a:prstDash val="solid"/>
            <a:tailEnd type="triangle"/>
          </a:ln>
          <a:effectLst/>
        </p:spPr>
      </p:cxnSp>
      <p:cxnSp>
        <p:nvCxnSpPr>
          <p:cNvPr id="36" name="Conector recto de flecha 35">
            <a:extLst>
              <a:ext uri="{FF2B5EF4-FFF2-40B4-BE49-F238E27FC236}">
                <a16:creationId xmlns:a16="http://schemas.microsoft.com/office/drawing/2014/main" id="{951F39E5-78C1-45E7-8FC9-CC58B194CD33}"/>
              </a:ext>
            </a:extLst>
          </p:cNvPr>
          <p:cNvCxnSpPr/>
          <p:nvPr/>
        </p:nvCxnSpPr>
        <p:spPr>
          <a:xfrm>
            <a:off x="10613325" y="2676110"/>
            <a:ext cx="0" cy="2123153"/>
          </a:xfrm>
          <a:prstGeom prst="straightConnector1">
            <a:avLst/>
          </a:prstGeom>
          <a:noFill/>
          <a:ln w="9525" cap="flat" cmpd="sng" algn="ctr">
            <a:solidFill>
              <a:srgbClr val="FF6600"/>
            </a:solidFill>
            <a:prstDash val="solid"/>
            <a:tailEnd type="triangle"/>
          </a:ln>
          <a:effectLst/>
        </p:spPr>
      </p:cxnSp>
      <p:sp>
        <p:nvSpPr>
          <p:cNvPr id="68" name="CuadroTexto 15">
            <a:extLst>
              <a:ext uri="{FF2B5EF4-FFF2-40B4-BE49-F238E27FC236}">
                <a16:creationId xmlns:a16="http://schemas.microsoft.com/office/drawing/2014/main" id="{2F8F80C9-4813-4481-AC06-835309C87517}"/>
              </a:ext>
            </a:extLst>
          </p:cNvPr>
          <p:cNvSpPr txBox="1">
            <a:spLocks noChangeArrowheads="1"/>
          </p:cNvSpPr>
          <p:nvPr/>
        </p:nvSpPr>
        <p:spPr bwMode="auto">
          <a:xfrm>
            <a:off x="380705" y="293753"/>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Análisis para el riesgo inherente y riesgo de control</a:t>
            </a:r>
            <a:endParaRPr kumimoji="0" lang="es-CO" sz="2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sym typeface="Arial"/>
            </a:endParaRPr>
          </a:p>
        </p:txBody>
      </p:sp>
    </p:spTree>
    <p:extLst>
      <p:ext uri="{BB962C8B-B14F-4D97-AF65-F5344CB8AC3E}">
        <p14:creationId xmlns:p14="http://schemas.microsoft.com/office/powerpoint/2010/main" val="4073460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F20CC25-D86D-4E47-AED2-5F2F14C678A7}"/>
              </a:ext>
            </a:extLst>
          </p:cNvPr>
          <p:cNvGraphicFramePr>
            <a:graphicFrameLocks noGrp="1"/>
          </p:cNvGraphicFramePr>
          <p:nvPr>
            <p:extLst>
              <p:ext uri="{D42A27DB-BD31-4B8C-83A1-F6EECF244321}">
                <p14:modId xmlns:p14="http://schemas.microsoft.com/office/powerpoint/2010/main" val="2770170022"/>
              </p:ext>
            </p:extLst>
          </p:nvPr>
        </p:nvGraphicFramePr>
        <p:xfrm>
          <a:off x="274558" y="1255679"/>
          <a:ext cx="11532743" cy="4619246"/>
        </p:xfrm>
        <a:graphic>
          <a:graphicData uri="http://schemas.openxmlformats.org/drawingml/2006/table">
            <a:tbl>
              <a:tblPr firstRow="1" firstCol="1" bandRow="1"/>
              <a:tblGrid>
                <a:gridCol w="2521908">
                  <a:extLst>
                    <a:ext uri="{9D8B030D-6E8A-4147-A177-3AD203B41FA5}">
                      <a16:colId xmlns:a16="http://schemas.microsoft.com/office/drawing/2014/main" val="2437417273"/>
                    </a:ext>
                  </a:extLst>
                </a:gridCol>
                <a:gridCol w="3533313">
                  <a:extLst>
                    <a:ext uri="{9D8B030D-6E8A-4147-A177-3AD203B41FA5}">
                      <a16:colId xmlns:a16="http://schemas.microsoft.com/office/drawing/2014/main" val="1382432123"/>
                    </a:ext>
                  </a:extLst>
                </a:gridCol>
                <a:gridCol w="5477522">
                  <a:extLst>
                    <a:ext uri="{9D8B030D-6E8A-4147-A177-3AD203B41FA5}">
                      <a16:colId xmlns:a16="http://schemas.microsoft.com/office/drawing/2014/main" val="3808422441"/>
                    </a:ext>
                  </a:extLst>
                </a:gridCol>
              </a:tblGrid>
              <a:tr h="60946">
                <a:tc>
                  <a:txBody>
                    <a:bodyPr/>
                    <a:lstStyle/>
                    <a:p>
                      <a:pPr algn="ctr">
                        <a:lnSpc>
                          <a:spcPct val="150000"/>
                        </a:lnSpc>
                        <a:spcAft>
                          <a:spcPts val="0"/>
                        </a:spcAft>
                      </a:pPr>
                      <a:r>
                        <a:rPr lang="es-MX" sz="11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Tecnología de información y comunicación (TIC)</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MX" sz="11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Posible Utilización</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MX" sz="11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Factores de riesgo</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253388"/>
                  </a:ext>
                </a:extLst>
              </a:tr>
              <a:tr h="549305">
                <a:tc rowSpan="2">
                  <a:txBody>
                    <a:bodyPr/>
                    <a:lstStyle/>
                    <a:p>
                      <a:pPr algn="ctr">
                        <a:lnSpc>
                          <a:spcPct val="150000"/>
                        </a:lnSpc>
                        <a:spcAft>
                          <a:spcPts val="0"/>
                        </a:spcAft>
                      </a:pPr>
                      <a:r>
                        <a:rPr lang="en-US"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Video llamada (ej: Skype, WebEx, Zoom, Meet, Teams)</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Realizar entrevistas y recorridos por el sitio</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Infracciones a la confidencialidad y seguridad, verificación de la identidad de la persona,</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Baja calidad en la comunicación, La posibilidad de observar a la entidad de un modo más autónomo y libre es menor, dado que el auditor no controla la cámara. </a:t>
                      </a: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La posibilidad de observar las reacciones del personal auditado puede no ser tan eficaz.</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939958"/>
                  </a:ext>
                </a:extLst>
              </a:tr>
              <a:tr h="619068">
                <a:tc vMerge="1">
                  <a:txBody>
                    <a:bodyPr/>
                    <a:lstStyle/>
                    <a:p>
                      <a:endParaRPr lang="es-CO"/>
                    </a:p>
                  </a:txBody>
                  <a:tcPr/>
                </a:tc>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Revisión de documentos con la intervención del personal auditado</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Infracciones a la confidencialidad y seguridad.</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Posibles dificultades para responder a consultas relativas a la documentación.</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Incremento de tiempo (posible necesidad de tiempo adicional).</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Posible manipulación de datos.</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Peor interacción con los auditados.</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Disminución de la calidad de la información recopilada.</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330762"/>
                  </a:ext>
                </a:extLst>
              </a:tr>
              <a:tr h="200491">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Estudios, investigaciones, aplicaciones</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Completar cuestionarios y listas de comprobación</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Garantías de autenticidad de la información.</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Necesidad de desarrollo de cuestionarios y que el auditado los responda.</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39144"/>
                  </a:ext>
                </a:extLst>
              </a:tr>
              <a:tr h="480967">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Revisión documentos (no en tiempo real) (ej. Revisión de documentación en web)</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Revisar registros, procedimientos, diagramas de flujo, procedimientos, etc.</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Seguridad y confidencialidad: Dificultad en la revisión documental por el proceso (ej.: el acceso remoto y navegación por la web de la entidad).</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Incremento de tiempo (proceso intensivo en tiempo).</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Posible manipulación de datos.</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Falta de interacción con los auditados que no permite aclaración de dudas.</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201692"/>
                  </a:ext>
                </a:extLst>
              </a:tr>
            </a:tbl>
          </a:graphicData>
        </a:graphic>
      </p:graphicFrame>
      <p:cxnSp>
        <p:nvCxnSpPr>
          <p:cNvPr id="14" name="Conector recto 13">
            <a:extLst>
              <a:ext uri="{FF2B5EF4-FFF2-40B4-BE49-F238E27FC236}">
                <a16:creationId xmlns:a16="http://schemas.microsoft.com/office/drawing/2014/main" id="{136A7FD3-BC51-4ABA-8ECB-9D932164FF3A}"/>
              </a:ext>
            </a:extLst>
          </p:cNvPr>
          <p:cNvCxnSpPr/>
          <p:nvPr/>
        </p:nvCxnSpPr>
        <p:spPr>
          <a:xfrm>
            <a:off x="229213" y="706885"/>
            <a:ext cx="11521280" cy="0"/>
          </a:xfrm>
          <a:prstGeom prst="line">
            <a:avLst/>
          </a:prstGeom>
          <a:noFill/>
          <a:ln w="38100" cap="flat" cmpd="sng" algn="ctr">
            <a:solidFill>
              <a:sysClr val="window" lastClr="FFFFFF">
                <a:lumMod val="65000"/>
              </a:sysClr>
            </a:solidFill>
            <a:prstDash val="dash"/>
            <a:miter lim="800000"/>
          </a:ln>
          <a:effectLst/>
        </p:spPr>
      </p:cxnSp>
      <p:sp>
        <p:nvSpPr>
          <p:cNvPr id="15" name="CuadroTexto 15">
            <a:extLst>
              <a:ext uri="{FF2B5EF4-FFF2-40B4-BE49-F238E27FC236}">
                <a16:creationId xmlns:a16="http://schemas.microsoft.com/office/drawing/2014/main" id="{74BD87CE-C2E9-459D-AF3F-310BD193CBF3}"/>
              </a:ext>
            </a:extLst>
          </p:cNvPr>
          <p:cNvSpPr txBox="1">
            <a:spLocks noChangeArrowheads="1"/>
          </p:cNvSpPr>
          <p:nvPr/>
        </p:nvSpPr>
        <p:spPr bwMode="auto">
          <a:xfrm>
            <a:off x="274558" y="151711"/>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Factores de Riesgo por uso de TIC</a:t>
            </a:r>
          </a:p>
        </p:txBody>
      </p:sp>
    </p:spTree>
    <p:extLst>
      <p:ext uri="{BB962C8B-B14F-4D97-AF65-F5344CB8AC3E}">
        <p14:creationId xmlns:p14="http://schemas.microsoft.com/office/powerpoint/2010/main" val="204946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 y="2570"/>
            <a:ext cx="12178964" cy="6853712"/>
          </a:xfrm>
          <a:prstGeom prst="rect">
            <a:avLst/>
          </a:prstGeom>
        </p:spPr>
      </p:pic>
      <p:sp>
        <p:nvSpPr>
          <p:cNvPr id="5" name="CuadroTexto 4"/>
          <p:cNvSpPr txBox="1"/>
          <p:nvPr/>
        </p:nvSpPr>
        <p:spPr>
          <a:xfrm>
            <a:off x="6430179" y="1053080"/>
            <a:ext cx="5531972" cy="1569660"/>
          </a:xfrm>
          <a:prstGeom prst="rect">
            <a:avLst/>
          </a:prstGeom>
          <a:noFill/>
        </p:spPr>
        <p:txBody>
          <a:bodyPr wrap="square" rtlCol="0">
            <a:spAutoFit/>
          </a:bodyPr>
          <a:lstStyle/>
          <a:p>
            <a:pPr lvl="0"/>
            <a:r>
              <a:rPr lang="es-MX" sz="3200" b="1" dirty="0">
                <a:solidFill>
                  <a:prstClr val="white"/>
                </a:solidFill>
                <a:latin typeface="Arial" panose="020B0604020202020204" pitchFamily="34" charset="0"/>
                <a:cs typeface="Arial" panose="020B0604020202020204" pitchFamily="34" charset="0"/>
              </a:rPr>
              <a:t>Alineación MIPG -Dimensión 7 Control Interno </a:t>
            </a:r>
          </a:p>
        </p:txBody>
      </p:sp>
      <p:sp>
        <p:nvSpPr>
          <p:cNvPr id="6" name="Rectángulo 5"/>
          <p:cNvSpPr/>
          <p:nvPr/>
        </p:nvSpPr>
        <p:spPr>
          <a:xfrm>
            <a:off x="6549359" y="2599881"/>
            <a:ext cx="58893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42;p22">
            <a:extLst>
              <a:ext uri="{FF2B5EF4-FFF2-40B4-BE49-F238E27FC236}">
                <a16:creationId xmlns:a16="http://schemas.microsoft.com/office/drawing/2014/main" id="{F3E6245C-7736-4FB5-8DCF-0612DF1CCF9D}"/>
              </a:ext>
            </a:extLst>
          </p:cNvPr>
          <p:cNvSpPr txBox="1">
            <a:spLocks/>
          </p:cNvSpPr>
          <p:nvPr/>
        </p:nvSpPr>
        <p:spPr>
          <a:xfrm>
            <a:off x="2818579" y="1741481"/>
            <a:ext cx="3611600" cy="858400"/>
          </a:xfrm>
          <a:prstGeom prst="rect">
            <a:avLst/>
          </a:prstGeom>
          <a:noFill/>
          <a:ln>
            <a:noFill/>
          </a:ln>
        </p:spPr>
        <p:txBody>
          <a:bodyPr spcFirstLastPara="1" vert="horz" wrap="square" lIns="91344" tIns="45699" rIns="91344" bIns="4569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9600" b="1" dirty="0">
                <a:solidFill>
                  <a:schemeClr val="bg1"/>
                </a:solidFill>
                <a:latin typeface="Work Sans"/>
                <a:ea typeface="Work Sans"/>
                <a:cs typeface="Work Sans"/>
                <a:sym typeface="Work Sans"/>
              </a:rPr>
              <a:t>01.</a:t>
            </a:r>
          </a:p>
        </p:txBody>
      </p:sp>
    </p:spTree>
    <p:extLst>
      <p:ext uri="{BB962C8B-B14F-4D97-AF65-F5344CB8AC3E}">
        <p14:creationId xmlns:p14="http://schemas.microsoft.com/office/powerpoint/2010/main" val="2981494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F20CC25-D86D-4E47-AED2-5F2F14C678A7}"/>
              </a:ext>
            </a:extLst>
          </p:cNvPr>
          <p:cNvGraphicFramePr>
            <a:graphicFrameLocks noGrp="1"/>
          </p:cNvGraphicFramePr>
          <p:nvPr>
            <p:extLst>
              <p:ext uri="{D42A27DB-BD31-4B8C-83A1-F6EECF244321}">
                <p14:modId xmlns:p14="http://schemas.microsoft.com/office/powerpoint/2010/main" val="1236706220"/>
              </p:ext>
            </p:extLst>
          </p:nvPr>
        </p:nvGraphicFramePr>
        <p:xfrm>
          <a:off x="398846" y="1983649"/>
          <a:ext cx="11532743" cy="2670938"/>
        </p:xfrm>
        <a:graphic>
          <a:graphicData uri="http://schemas.openxmlformats.org/drawingml/2006/table">
            <a:tbl>
              <a:tblPr firstRow="1" firstCol="1" bandRow="1"/>
              <a:tblGrid>
                <a:gridCol w="2521908">
                  <a:extLst>
                    <a:ext uri="{9D8B030D-6E8A-4147-A177-3AD203B41FA5}">
                      <a16:colId xmlns:a16="http://schemas.microsoft.com/office/drawing/2014/main" val="2437417273"/>
                    </a:ext>
                  </a:extLst>
                </a:gridCol>
                <a:gridCol w="3533313">
                  <a:extLst>
                    <a:ext uri="{9D8B030D-6E8A-4147-A177-3AD203B41FA5}">
                      <a16:colId xmlns:a16="http://schemas.microsoft.com/office/drawing/2014/main" val="1382432123"/>
                    </a:ext>
                  </a:extLst>
                </a:gridCol>
                <a:gridCol w="5477522">
                  <a:extLst>
                    <a:ext uri="{9D8B030D-6E8A-4147-A177-3AD203B41FA5}">
                      <a16:colId xmlns:a16="http://schemas.microsoft.com/office/drawing/2014/main" val="3808422441"/>
                    </a:ext>
                  </a:extLst>
                </a:gridCol>
              </a:tblGrid>
              <a:tr h="60946">
                <a:tc>
                  <a:txBody>
                    <a:bodyPr/>
                    <a:lstStyle/>
                    <a:p>
                      <a:pPr algn="ctr">
                        <a:lnSpc>
                          <a:spcPct val="150000"/>
                        </a:lnSpc>
                        <a:spcAft>
                          <a:spcPts val="0"/>
                        </a:spcAft>
                      </a:pPr>
                      <a:r>
                        <a:rPr lang="es-MX" sz="11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Tecnología de información y comunicación (TIC)</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MX" sz="11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Posible Utilización</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MX" sz="11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Factores de riesgo</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253388"/>
                  </a:ext>
                </a:extLst>
              </a:tr>
              <a:tr h="270254">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Video ( en tiempo real) (ej.: drones, live stream)</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Monitorizar trabajo remoto o de alto riesgo visita guiada al sitio posibilidad de ver procesos y operaciones de alto riesgo</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Presenciar procesos en funcionamiento.</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Riesgos inherentes al uso y presencia del equipo necesario</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Ej.: Caída de drones, dificultad al utilizar equipos, climatología desfavorable.</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080015"/>
                  </a:ext>
                </a:extLst>
              </a:tr>
              <a:tr h="340017">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Video (no en tiempo real) (ej.: Cámaras de vigilancia, grabaciones de video tomadas para la auditoria)</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Monitorización de actividades que no se llevan a cabo durante la auditoria.</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Videos de procesos.</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Grabaciones de voz en Call Centers</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Seminarios de formación grabados.</a:t>
                      </a:r>
                      <a:endParaRPr lang="es-CO" sz="11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Seguridad y confidencialidad</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Calidad de imagen</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Visión completa de la instalación, equipos y condiciones.</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MX"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Veracidad de los datos.</a:t>
                      </a:r>
                      <a:endParaRPr lang="es-CO" sz="11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20929" marR="20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085796"/>
                  </a:ext>
                </a:extLst>
              </a:tr>
            </a:tbl>
          </a:graphicData>
        </a:graphic>
      </p:graphicFrame>
      <p:cxnSp>
        <p:nvCxnSpPr>
          <p:cNvPr id="14" name="Conector recto 13">
            <a:extLst>
              <a:ext uri="{FF2B5EF4-FFF2-40B4-BE49-F238E27FC236}">
                <a16:creationId xmlns:a16="http://schemas.microsoft.com/office/drawing/2014/main" id="{136A7FD3-BC51-4ABA-8ECB-9D932164FF3A}"/>
              </a:ext>
            </a:extLst>
          </p:cNvPr>
          <p:cNvCxnSpPr/>
          <p:nvPr/>
        </p:nvCxnSpPr>
        <p:spPr>
          <a:xfrm>
            <a:off x="229213" y="706885"/>
            <a:ext cx="11521280" cy="0"/>
          </a:xfrm>
          <a:prstGeom prst="line">
            <a:avLst/>
          </a:prstGeom>
          <a:noFill/>
          <a:ln w="38100" cap="flat" cmpd="sng" algn="ctr">
            <a:solidFill>
              <a:sysClr val="window" lastClr="FFFFFF">
                <a:lumMod val="65000"/>
              </a:sysClr>
            </a:solidFill>
            <a:prstDash val="dash"/>
            <a:miter lim="800000"/>
          </a:ln>
          <a:effectLst/>
        </p:spPr>
      </p:cxnSp>
      <p:sp>
        <p:nvSpPr>
          <p:cNvPr id="15" name="CuadroTexto 15">
            <a:extLst>
              <a:ext uri="{FF2B5EF4-FFF2-40B4-BE49-F238E27FC236}">
                <a16:creationId xmlns:a16="http://schemas.microsoft.com/office/drawing/2014/main" id="{74BD87CE-C2E9-459D-AF3F-310BD193CBF3}"/>
              </a:ext>
            </a:extLst>
          </p:cNvPr>
          <p:cNvSpPr txBox="1">
            <a:spLocks noChangeArrowheads="1"/>
          </p:cNvSpPr>
          <p:nvPr/>
        </p:nvSpPr>
        <p:spPr bwMode="auto">
          <a:xfrm>
            <a:off x="274558" y="151711"/>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Factores de Riesgo por uso de TIC</a:t>
            </a:r>
          </a:p>
        </p:txBody>
      </p:sp>
      <p:sp>
        <p:nvSpPr>
          <p:cNvPr id="3" name="Rectángulo 2">
            <a:extLst>
              <a:ext uri="{FF2B5EF4-FFF2-40B4-BE49-F238E27FC236}">
                <a16:creationId xmlns:a16="http://schemas.microsoft.com/office/drawing/2014/main" id="{C6E615A6-A339-4ECE-94A4-904C64686878}"/>
              </a:ext>
            </a:extLst>
          </p:cNvPr>
          <p:cNvSpPr/>
          <p:nvPr/>
        </p:nvSpPr>
        <p:spPr>
          <a:xfrm>
            <a:off x="487622" y="4801470"/>
            <a:ext cx="3856184" cy="273921"/>
          </a:xfrm>
          <a:prstGeom prst="rect">
            <a:avLst/>
          </a:prstGeom>
        </p:spPr>
        <p:txBody>
          <a:bodyPr wrap="none">
            <a:spAutoFit/>
          </a:bodyPr>
          <a:lstStyle/>
          <a:p>
            <a:pPr algn="just">
              <a:lnSpc>
                <a:spcPct val="150000"/>
              </a:lnSpc>
              <a:spcAft>
                <a:spcPts val="800"/>
              </a:spcAft>
            </a:pPr>
            <a:r>
              <a:rPr lang="es-MX" sz="900" spc="80" dirty="0">
                <a:solidFill>
                  <a:srgbClr val="595959"/>
                </a:solidFill>
                <a:latin typeface="Arial Narrow" panose="020B0606020202030204" pitchFamily="34" charset="0"/>
                <a:ea typeface="Verdana" panose="020B0604030504040204" pitchFamily="34" charset="0"/>
                <a:cs typeface="Arial" panose="020B0604020202020204" pitchFamily="34" charset="0"/>
              </a:rPr>
              <a:t>Fuente: Guía de auditorías en remoto - G-ENAC-23 Rev. 1 Mayo 2020)</a:t>
            </a:r>
            <a:endParaRPr lang="es-CO" sz="900" spc="80" dirty="0">
              <a:solidFill>
                <a:srgbClr val="595959"/>
              </a:solidFill>
              <a:latin typeface="Arial Narrow" panose="020B060602020203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185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92D2208-803A-47F8-B4B6-E89AB3C1C1D5}"/>
              </a:ext>
            </a:extLst>
          </p:cNvPr>
          <p:cNvGraphicFramePr>
            <a:graphicFrameLocks noGrp="1"/>
          </p:cNvGraphicFramePr>
          <p:nvPr>
            <p:extLst>
              <p:ext uri="{D42A27DB-BD31-4B8C-83A1-F6EECF244321}">
                <p14:modId xmlns:p14="http://schemas.microsoft.com/office/powerpoint/2010/main" val="2698754237"/>
              </p:ext>
            </p:extLst>
          </p:nvPr>
        </p:nvGraphicFramePr>
        <p:xfrm>
          <a:off x="489751" y="1484625"/>
          <a:ext cx="11212497" cy="4146551"/>
        </p:xfrm>
        <a:graphic>
          <a:graphicData uri="http://schemas.openxmlformats.org/drawingml/2006/table">
            <a:tbl>
              <a:tblPr firstRow="1" firstCol="1" bandRow="1"/>
              <a:tblGrid>
                <a:gridCol w="4483223">
                  <a:extLst>
                    <a:ext uri="{9D8B030D-6E8A-4147-A177-3AD203B41FA5}">
                      <a16:colId xmlns:a16="http://schemas.microsoft.com/office/drawing/2014/main" val="2043071155"/>
                    </a:ext>
                  </a:extLst>
                </a:gridCol>
                <a:gridCol w="6729274">
                  <a:extLst>
                    <a:ext uri="{9D8B030D-6E8A-4147-A177-3AD203B41FA5}">
                      <a16:colId xmlns:a16="http://schemas.microsoft.com/office/drawing/2014/main" val="1784902235"/>
                    </a:ext>
                  </a:extLst>
                </a:gridCol>
              </a:tblGrid>
              <a:tr h="211730">
                <a:tc>
                  <a:txBody>
                    <a:bodyPr/>
                    <a:lstStyle/>
                    <a:p>
                      <a:pPr algn="ctr">
                        <a:lnSpc>
                          <a:spcPct val="150000"/>
                        </a:lnSpc>
                        <a:spcAft>
                          <a:spcPts val="0"/>
                        </a:spcAft>
                      </a:pPr>
                      <a:r>
                        <a:rPr lang="es-ES"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Confidencialidad, seguridad de la información y protección de datos (CSPD)</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CO"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Utilización de TIC</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CO"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37616878"/>
                  </a:ext>
                </a:extLst>
              </a:tr>
              <a:tr h="211730">
                <a:tc rowSpan="2">
                  <a:txBody>
                    <a:bodyPr/>
                    <a:lstStyle/>
                    <a:p>
                      <a:pPr marL="342900" lvl="0" indent="-342900" algn="l">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Asegurar un acuerdo entre el auditor y auditado sobre los aspectos relativos a CSPD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p>
                    <a:p>
                      <a:pPr algn="just">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Hay una conexión online estable y de buena calidad.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CO" sz="1200" b="1"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449567"/>
                  </a:ext>
                </a:extLst>
              </a:tr>
              <a:tr h="327404">
                <a:tc vMerge="1">
                  <a:txBody>
                    <a:bodyPr/>
                    <a:lstStyle/>
                    <a:p>
                      <a:endParaRPr lang="es-CO"/>
                    </a:p>
                  </a:txBody>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Las TIC permiten acceder a información documentada relevante incluyendo software, bases de datos, registros, etc.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CO" sz="1200" b="1"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20902"/>
                  </a:ext>
                </a:extLst>
              </a:tr>
              <a:tr h="312650">
                <a:tc rowSpan="2">
                  <a:txBody>
                    <a:bodyPr/>
                    <a:lstStyle/>
                    <a:p>
                      <a:pPr marL="342900" lvl="0" indent="-342900" algn="l">
                        <a:lnSpc>
                          <a:spcPct val="150000"/>
                        </a:lnSpc>
                        <a:spcAft>
                          <a:spcPts val="0"/>
                        </a:spcAft>
                        <a:buFont typeface="Symbol" panose="05050102010706020507" pitchFamily="18" charset="2"/>
                        <a:buBlip>
                          <a:blip r:embed="rId3"/>
                        </a:buBlip>
                        <a:tabLst>
                          <a:tab pos="457200" algn="l"/>
                        </a:tabLs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Documentar dichos acuerdos</a:t>
                      </a: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Es posible realizar la verificación de identidad de las personas entrevistadas, preferentemente con imagen</a:t>
                      </a:r>
                      <a:r>
                        <a:rPr lang="es-ES" sz="1200" b="1"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95990"/>
                  </a:ext>
                </a:extLst>
              </a:tr>
              <a:tr h="281888">
                <a:tc vMerge="1">
                  <a:txBody>
                    <a:bodyPr/>
                    <a:lstStyle/>
                    <a:p>
                      <a:endParaRPr lang="es-CO"/>
                    </a:p>
                  </a:txBody>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Si fuera relevante la observación de instalaciones, procesos, actividades, etc., se puede realizar mediante video o mediante el uso de drones.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597692"/>
                  </a:ext>
                </a:extLst>
              </a:tr>
              <a:tr h="98724">
                <a:tc>
                  <a:txBody>
                    <a:bodyPr/>
                    <a:lstStyle/>
                    <a:p>
                      <a:pPr algn="ctr">
                        <a:lnSpc>
                          <a:spcPct val="150000"/>
                        </a:lnSpc>
                        <a:spcAft>
                          <a:spcPts val="0"/>
                        </a:spcAft>
                      </a:pPr>
                      <a:r>
                        <a:rPr lang="es-ES"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Personal en la Entidad</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ES"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Operaciones y actividades de la entidad</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2546983"/>
                  </a:ext>
                </a:extLst>
              </a:tr>
              <a:tr h="550780">
                <a:tc>
                  <a:txBody>
                    <a:bodyPr/>
                    <a:lstStyle/>
                    <a:p>
                      <a:pPr marL="342900" lvl="0" indent="-342900" algn="l">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Es posible contactar y realizar entrevistas con personal relevante de la entidad.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Si la entidad o alguna de sus sedes no está en funcionamiento, debido a situaciones de contingencia, los procesos/actividades que se estén llevando a cabo remotamente son representativos y permite el cumplimiento de los objetivos de la auditoría.</a:t>
                      </a:r>
                      <a:endPar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p>
                  </a:txBody>
                  <a:tcPr marL="33902" marR="3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130866"/>
                  </a:ext>
                </a:extLst>
              </a:tr>
            </a:tbl>
          </a:graphicData>
        </a:graphic>
      </p:graphicFrame>
      <p:cxnSp>
        <p:nvCxnSpPr>
          <p:cNvPr id="4" name="Conector recto 3">
            <a:extLst>
              <a:ext uri="{FF2B5EF4-FFF2-40B4-BE49-F238E27FC236}">
                <a16:creationId xmlns:a16="http://schemas.microsoft.com/office/drawing/2014/main" id="{341A6861-95CF-4733-A366-2332674BB04A}"/>
              </a:ext>
            </a:extLst>
          </p:cNvPr>
          <p:cNvCxnSpPr/>
          <p:nvPr/>
        </p:nvCxnSpPr>
        <p:spPr>
          <a:xfrm>
            <a:off x="229213" y="706885"/>
            <a:ext cx="11521280" cy="0"/>
          </a:xfrm>
          <a:prstGeom prst="line">
            <a:avLst/>
          </a:prstGeom>
          <a:noFill/>
          <a:ln w="38100" cap="flat" cmpd="sng" algn="ctr">
            <a:solidFill>
              <a:sysClr val="window" lastClr="FFFFFF">
                <a:lumMod val="65000"/>
              </a:sysClr>
            </a:solidFill>
            <a:prstDash val="dash"/>
            <a:miter lim="800000"/>
          </a:ln>
          <a:effectLst/>
        </p:spPr>
      </p:cxnSp>
      <p:sp>
        <p:nvSpPr>
          <p:cNvPr id="5" name="CuadroTexto 15">
            <a:extLst>
              <a:ext uri="{FF2B5EF4-FFF2-40B4-BE49-F238E27FC236}">
                <a16:creationId xmlns:a16="http://schemas.microsoft.com/office/drawing/2014/main" id="{E270D5D1-66BF-4CA8-882E-7133B263CF71}"/>
              </a:ext>
            </a:extLst>
          </p:cNvPr>
          <p:cNvSpPr txBox="1">
            <a:spLocks noChangeArrowheads="1"/>
          </p:cNvSpPr>
          <p:nvPr/>
        </p:nvSpPr>
        <p:spPr bwMode="auto">
          <a:xfrm>
            <a:off x="274558" y="151711"/>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Aspectos a tener en cuenta para análisis riesgos auditoría remota</a:t>
            </a:r>
          </a:p>
        </p:txBody>
      </p:sp>
    </p:spTree>
    <p:extLst>
      <p:ext uri="{BB962C8B-B14F-4D97-AF65-F5344CB8AC3E}">
        <p14:creationId xmlns:p14="http://schemas.microsoft.com/office/powerpoint/2010/main" val="1650235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92D2208-803A-47F8-B4B6-E89AB3C1C1D5}"/>
              </a:ext>
            </a:extLst>
          </p:cNvPr>
          <p:cNvGraphicFramePr>
            <a:graphicFrameLocks noGrp="1"/>
          </p:cNvGraphicFramePr>
          <p:nvPr>
            <p:extLst>
              <p:ext uri="{D42A27DB-BD31-4B8C-83A1-F6EECF244321}">
                <p14:modId xmlns:p14="http://schemas.microsoft.com/office/powerpoint/2010/main" val="2045705837"/>
              </p:ext>
            </p:extLst>
          </p:nvPr>
        </p:nvGraphicFramePr>
        <p:xfrm>
          <a:off x="383604" y="1830854"/>
          <a:ext cx="11212497" cy="2639251"/>
        </p:xfrm>
        <a:graphic>
          <a:graphicData uri="http://schemas.openxmlformats.org/drawingml/2006/table">
            <a:tbl>
              <a:tblPr firstRow="1" firstCol="1" bandRow="1"/>
              <a:tblGrid>
                <a:gridCol w="4483223">
                  <a:extLst>
                    <a:ext uri="{9D8B030D-6E8A-4147-A177-3AD203B41FA5}">
                      <a16:colId xmlns:a16="http://schemas.microsoft.com/office/drawing/2014/main" val="2043071155"/>
                    </a:ext>
                  </a:extLst>
                </a:gridCol>
                <a:gridCol w="6729274">
                  <a:extLst>
                    <a:ext uri="{9D8B030D-6E8A-4147-A177-3AD203B41FA5}">
                      <a16:colId xmlns:a16="http://schemas.microsoft.com/office/drawing/2014/main" val="1784902235"/>
                    </a:ext>
                  </a:extLst>
                </a:gridCol>
              </a:tblGrid>
              <a:tr h="211730">
                <a:tc>
                  <a:txBody>
                    <a:bodyPr/>
                    <a:lstStyle/>
                    <a:p>
                      <a:pPr algn="ctr">
                        <a:lnSpc>
                          <a:spcPct val="150000"/>
                        </a:lnSpc>
                        <a:spcAft>
                          <a:spcPts val="0"/>
                        </a:spcAft>
                      </a:pPr>
                      <a:r>
                        <a:rPr lang="es-ES"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Confidencialidad, seguridad de la información y protección de datos (CSPD)</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CO"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Utilización de TIC</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ctr">
                        <a:lnSpc>
                          <a:spcPct val="150000"/>
                        </a:lnSpc>
                        <a:spcAft>
                          <a:spcPts val="0"/>
                        </a:spcAft>
                      </a:pPr>
                      <a:r>
                        <a:rPr lang="es-CO"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37616878"/>
                  </a:ext>
                </a:extLst>
              </a:tr>
              <a:tr h="98724">
                <a:tc>
                  <a:txBody>
                    <a:bodyPr/>
                    <a:lstStyle/>
                    <a:p>
                      <a:pPr algn="ctr">
                        <a:lnSpc>
                          <a:spcPct val="150000"/>
                        </a:lnSpc>
                        <a:spcAft>
                          <a:spcPts val="0"/>
                        </a:spcAft>
                      </a:pPr>
                      <a:r>
                        <a:rPr lang="es-ES" sz="1200" b="1" spc="80">
                          <a:solidFill>
                            <a:srgbClr val="FFFFFF"/>
                          </a:solidFill>
                          <a:effectLst/>
                          <a:latin typeface="Arial Narrow" panose="020B0606020202030204" pitchFamily="34" charset="0"/>
                          <a:ea typeface="Verdana" panose="020B0604030504040204" pitchFamily="34" charset="0"/>
                          <a:cs typeface="Arial" panose="020B0604020202020204" pitchFamily="34" charset="0"/>
                        </a:rPr>
                        <a:t>Complejidad de la entidad y tipo de auditoría</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s-ES" sz="1200" b="1" spc="80" dirty="0">
                          <a:solidFill>
                            <a:srgbClr val="FFFFFF"/>
                          </a:solidFill>
                          <a:effectLst/>
                          <a:latin typeface="Arial Narrow" panose="020B0606020202030204" pitchFamily="34" charset="0"/>
                          <a:ea typeface="Verdana" panose="020B0604030504040204" pitchFamily="34" charset="0"/>
                          <a:cs typeface="Arial" panose="020B0604020202020204" pitchFamily="34" charset="0"/>
                        </a:rPr>
                        <a:t>Conclusiones sobre la viabilidad</a:t>
                      </a:r>
                      <a:endPar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94964453"/>
                  </a:ext>
                </a:extLst>
              </a:tr>
              <a:tr h="211761">
                <a:tc rowSpan="3">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En caso de organizaciones, procesos, productos o servicios complejos y donde los objetivos de la auditoría requieran una auditoría amplia y un muestreo de mayor tamaño, se debería realizar un análisis detallado de la viabilidad de realizar auditorías en remoto que evalúen completamente a la entidad conforme a todos los requisitos necesarios. </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algn="just">
                        <a:lnSpc>
                          <a:spcPct val="150000"/>
                        </a:lnSpc>
                        <a:spcAft>
                          <a:spcPts val="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Si se pueden lograr los objetivos de la auditoria en remoto – Proceder a realizar la auditoria en remoto.</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51560"/>
                  </a:ext>
                </a:extLst>
              </a:tr>
              <a:tr h="324767">
                <a:tc vMerge="1">
                  <a:txBody>
                    <a:bodyPr/>
                    <a:lstStyle/>
                    <a:p>
                      <a:endParaRPr lang="es-CO"/>
                    </a:p>
                  </a:txBody>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Si se pueden lograr los objetivos parcialmente mediante la auditoria en remoto – Se puede hacer parcialmente la auditoría en remoto y complementarla posteriormente con una visita in situ.</a:t>
                      </a:r>
                      <a:endPar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445281"/>
                  </a:ext>
                </a:extLst>
              </a:tr>
              <a:tr h="98755">
                <a:tc vMerge="1">
                  <a:txBody>
                    <a:bodyPr/>
                    <a:lstStyle/>
                    <a:p>
                      <a:endParaRPr lang="es-CO"/>
                    </a:p>
                  </a:txBody>
                  <a:tcPr/>
                </a:tc>
                <a:tc>
                  <a:txBody>
                    <a:bodyPr/>
                    <a:lstStyle/>
                    <a:p>
                      <a:pPr marL="342900" lvl="0" indent="-342900" algn="just">
                        <a:lnSpc>
                          <a:spcPct val="150000"/>
                        </a:lnSpc>
                        <a:spcAft>
                          <a:spcPts val="0"/>
                        </a:spcAft>
                        <a:buFont typeface="Symbol" panose="05050102010706020507" pitchFamily="18" charset="2"/>
                        <a:buBlip>
                          <a:blip r:embed="rId3"/>
                        </a:buBlip>
                        <a:tabLst>
                          <a:tab pos="457200" algn="l"/>
                        </a:tabLst>
                      </a:pPr>
                      <a:r>
                        <a:rPr lang="es-ES"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rPr>
                        <a:t>Validar el análisis de riesgos con el responsable del Plan anual de auditoria </a:t>
                      </a:r>
                      <a:endParaRPr lang="es-CO" sz="1200" spc="80" dirty="0">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txBody>
                  <a:tcPr marL="33902" marR="339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05828"/>
                  </a:ext>
                </a:extLst>
              </a:tr>
            </a:tbl>
          </a:graphicData>
        </a:graphic>
      </p:graphicFrame>
      <p:cxnSp>
        <p:nvCxnSpPr>
          <p:cNvPr id="4" name="Conector recto 3">
            <a:extLst>
              <a:ext uri="{FF2B5EF4-FFF2-40B4-BE49-F238E27FC236}">
                <a16:creationId xmlns:a16="http://schemas.microsoft.com/office/drawing/2014/main" id="{341A6861-95CF-4733-A366-2332674BB04A}"/>
              </a:ext>
            </a:extLst>
          </p:cNvPr>
          <p:cNvCxnSpPr/>
          <p:nvPr/>
        </p:nvCxnSpPr>
        <p:spPr>
          <a:xfrm>
            <a:off x="229213" y="706885"/>
            <a:ext cx="11521280" cy="0"/>
          </a:xfrm>
          <a:prstGeom prst="line">
            <a:avLst/>
          </a:prstGeom>
          <a:noFill/>
          <a:ln w="38100" cap="flat" cmpd="sng" algn="ctr">
            <a:solidFill>
              <a:sysClr val="window" lastClr="FFFFFF">
                <a:lumMod val="65000"/>
              </a:sysClr>
            </a:solidFill>
            <a:prstDash val="dash"/>
            <a:miter lim="800000"/>
          </a:ln>
          <a:effectLst/>
        </p:spPr>
      </p:cxnSp>
      <p:sp>
        <p:nvSpPr>
          <p:cNvPr id="5" name="CuadroTexto 15">
            <a:extLst>
              <a:ext uri="{FF2B5EF4-FFF2-40B4-BE49-F238E27FC236}">
                <a16:creationId xmlns:a16="http://schemas.microsoft.com/office/drawing/2014/main" id="{E270D5D1-66BF-4CA8-882E-7133B263CF71}"/>
              </a:ext>
            </a:extLst>
          </p:cNvPr>
          <p:cNvSpPr txBox="1">
            <a:spLocks noChangeArrowheads="1"/>
          </p:cNvSpPr>
          <p:nvPr/>
        </p:nvSpPr>
        <p:spPr bwMode="auto">
          <a:xfrm>
            <a:off x="274558" y="151711"/>
            <a:ext cx="10905994" cy="430887"/>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pPr lvl="0">
              <a:defRPr/>
            </a:pPr>
            <a:r>
              <a:rPr lang="es-MX" sz="2200" dirty="0">
                <a:sym typeface="Arial"/>
              </a:rPr>
              <a:t>Aspectos a tener en cuenta para análisis riesgos auditoría remota</a:t>
            </a:r>
          </a:p>
        </p:txBody>
      </p:sp>
      <p:sp>
        <p:nvSpPr>
          <p:cNvPr id="3" name="Rectángulo 2">
            <a:extLst>
              <a:ext uri="{FF2B5EF4-FFF2-40B4-BE49-F238E27FC236}">
                <a16:creationId xmlns:a16="http://schemas.microsoft.com/office/drawing/2014/main" id="{1C3B7958-7A92-43FC-9C88-71C0E43310DC}"/>
              </a:ext>
            </a:extLst>
          </p:cNvPr>
          <p:cNvSpPr/>
          <p:nvPr/>
        </p:nvSpPr>
        <p:spPr>
          <a:xfrm>
            <a:off x="311724" y="4552669"/>
            <a:ext cx="3856184" cy="273921"/>
          </a:xfrm>
          <a:prstGeom prst="rect">
            <a:avLst/>
          </a:prstGeom>
        </p:spPr>
        <p:txBody>
          <a:bodyPr wrap="none">
            <a:spAutoFit/>
          </a:bodyPr>
          <a:lstStyle/>
          <a:p>
            <a:pPr algn="just">
              <a:lnSpc>
                <a:spcPct val="150000"/>
              </a:lnSpc>
              <a:spcAft>
                <a:spcPts val="800"/>
              </a:spcAft>
            </a:pPr>
            <a:r>
              <a:rPr lang="es-CO" sz="900" spc="80" dirty="0">
                <a:solidFill>
                  <a:srgbClr val="595959"/>
                </a:solidFill>
                <a:latin typeface="Arial Narrow" panose="020B0606020202030204" pitchFamily="34" charset="0"/>
                <a:ea typeface="Verdana" panose="020B0604030504040204" pitchFamily="34" charset="0"/>
                <a:cs typeface="Arial" panose="020B0604020202020204" pitchFamily="34" charset="0"/>
              </a:rPr>
              <a:t>Fuente: Guía de auditorías en remoto - G-ENAC-23 Rev. 1 Mayo 2020)</a:t>
            </a:r>
            <a:endParaRPr lang="es-CO" sz="1200" spc="80" dirty="0">
              <a:solidFill>
                <a:srgbClr val="595959"/>
              </a:solidFill>
              <a:latin typeface="Arial Narrow" panose="020B060602020203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1390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 y="2570"/>
            <a:ext cx="12178964" cy="6853712"/>
          </a:xfrm>
          <a:prstGeom prst="rect">
            <a:avLst/>
          </a:prstGeom>
        </p:spPr>
      </p:pic>
      <p:sp>
        <p:nvSpPr>
          <p:cNvPr id="5" name="CuadroTexto 4"/>
          <p:cNvSpPr txBox="1"/>
          <p:nvPr/>
        </p:nvSpPr>
        <p:spPr>
          <a:xfrm>
            <a:off x="6549359" y="1815050"/>
            <a:ext cx="4994378" cy="584775"/>
          </a:xfrm>
          <a:prstGeom prst="rect">
            <a:avLst/>
          </a:prstGeom>
          <a:noFill/>
        </p:spPr>
        <p:txBody>
          <a:bodyPr wrap="square" rtlCol="0">
            <a:spAutoFit/>
          </a:bodyPr>
          <a:lstStyle/>
          <a:p>
            <a:pPr lvl="0"/>
            <a:r>
              <a:rPr lang="es-MX" sz="3200" b="1" dirty="0">
                <a:solidFill>
                  <a:prstClr val="white"/>
                </a:solidFill>
                <a:latin typeface="Arial" panose="020B0604020202020204" pitchFamily="34" charset="0"/>
                <a:cs typeface="Arial" panose="020B0604020202020204" pitchFamily="34" charset="0"/>
              </a:rPr>
              <a:t>Panel Preguntas</a:t>
            </a:r>
            <a:endParaRPr kumimoji="0" lang="es-MX"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ángulo 5"/>
          <p:cNvSpPr/>
          <p:nvPr/>
        </p:nvSpPr>
        <p:spPr>
          <a:xfrm>
            <a:off x="6549359" y="2599881"/>
            <a:ext cx="58893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42;p22">
            <a:extLst>
              <a:ext uri="{FF2B5EF4-FFF2-40B4-BE49-F238E27FC236}">
                <a16:creationId xmlns:a16="http://schemas.microsoft.com/office/drawing/2014/main" id="{F3E6245C-7736-4FB5-8DCF-0612DF1CCF9D}"/>
              </a:ext>
            </a:extLst>
          </p:cNvPr>
          <p:cNvSpPr txBox="1">
            <a:spLocks/>
          </p:cNvSpPr>
          <p:nvPr/>
        </p:nvSpPr>
        <p:spPr>
          <a:xfrm>
            <a:off x="2818579" y="1741481"/>
            <a:ext cx="3611600" cy="858400"/>
          </a:xfrm>
          <a:prstGeom prst="rect">
            <a:avLst/>
          </a:prstGeom>
          <a:noFill/>
          <a:ln>
            <a:noFill/>
          </a:ln>
        </p:spPr>
        <p:txBody>
          <a:bodyPr spcFirstLastPara="1" vert="horz" wrap="square" lIns="91344" tIns="45699" rIns="91344" bIns="4569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CO" sz="9600" b="1" i="0" u="none" strike="noStrike" kern="1200" cap="none" spc="0" normalizeH="0" baseline="0" noProof="0" dirty="0">
                <a:ln>
                  <a:noFill/>
                </a:ln>
                <a:solidFill>
                  <a:prstClr val="white"/>
                </a:solidFill>
                <a:effectLst/>
                <a:uLnTx/>
                <a:uFillTx/>
                <a:latin typeface="Work Sans"/>
                <a:ea typeface="Work Sans"/>
                <a:cs typeface="Work Sans"/>
                <a:sym typeface="Work Sans"/>
              </a:rPr>
              <a:t>03.</a:t>
            </a:r>
          </a:p>
        </p:txBody>
      </p:sp>
    </p:spTree>
    <p:extLst>
      <p:ext uri="{BB962C8B-B14F-4D97-AF65-F5344CB8AC3E}">
        <p14:creationId xmlns:p14="http://schemas.microsoft.com/office/powerpoint/2010/main" val="22965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 y="4093"/>
            <a:ext cx="12178962" cy="6850666"/>
          </a:xfrm>
          <a:prstGeom prst="rect">
            <a:avLst/>
          </a:prstGeom>
        </p:spPr>
      </p:pic>
    </p:spTree>
    <p:extLst>
      <p:ext uri="{BB962C8B-B14F-4D97-AF65-F5344CB8AC3E}">
        <p14:creationId xmlns:p14="http://schemas.microsoft.com/office/powerpoint/2010/main" val="157169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82" t="8255" r="4312" b="12284"/>
          <a:stretch/>
        </p:blipFill>
        <p:spPr bwMode="auto">
          <a:xfrm>
            <a:off x="773743" y="370966"/>
            <a:ext cx="10234863" cy="57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o 3"/>
          <p:cNvGrpSpPr/>
          <p:nvPr/>
        </p:nvGrpSpPr>
        <p:grpSpPr>
          <a:xfrm>
            <a:off x="5" y="5943600"/>
            <a:ext cx="2674187" cy="802293"/>
            <a:chOff x="2133600" y="3582250"/>
            <a:chExt cx="3246783" cy="1003819"/>
          </a:xfrm>
        </p:grpSpPr>
        <p:sp>
          <p:nvSpPr>
            <p:cNvPr id="5" name="Rectángulo 4"/>
            <p:cNvSpPr/>
            <p:nvPr/>
          </p:nvSpPr>
          <p:spPr>
            <a:xfrm>
              <a:off x="2133600" y="3697357"/>
              <a:ext cx="3246783" cy="80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82" rtl="0" eaLnBrk="1" fontAlgn="auto" latinLnBrk="0" hangingPunct="1">
                <a:lnSpc>
                  <a:spcPct val="100000"/>
                </a:lnSpc>
                <a:spcBef>
                  <a:spcPts val="0"/>
                </a:spcBef>
                <a:spcAft>
                  <a:spcPts val="0"/>
                </a:spcAft>
                <a:buClrTx/>
                <a:buSzTx/>
                <a:buFontTx/>
                <a:buNone/>
                <a:tabLst/>
                <a:defRPr/>
              </a:pPr>
              <a:endParaRPr kumimoji="0" lang="es-CO" sz="1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1" descr="logo_mipg_FINAL_tell-02.png">
              <a:extLst>
                <a:ext uri="{FF2B5EF4-FFF2-40B4-BE49-F238E27FC236}">
                  <a16:creationId xmlns:a16="http://schemas.microsoft.com/office/drawing/2014/main" id="{03C17C48-D86B-4BC0-A883-44A06770DF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914" t="29308" r="18827" b="30978"/>
            <a:stretch/>
          </p:blipFill>
          <p:spPr>
            <a:xfrm>
              <a:off x="2266122" y="3582250"/>
              <a:ext cx="2895601" cy="1003819"/>
            </a:xfrm>
            <a:prstGeom prst="rect">
              <a:avLst/>
            </a:prstGeom>
          </p:spPr>
        </p:pic>
      </p:grpSp>
      <p:sp>
        <p:nvSpPr>
          <p:cNvPr id="8" name="24 Rectángulo"/>
          <p:cNvSpPr/>
          <p:nvPr/>
        </p:nvSpPr>
        <p:spPr>
          <a:xfrm>
            <a:off x="8639799" y="855"/>
            <a:ext cx="3552201" cy="1938988"/>
          </a:xfrm>
          <a:prstGeom prst="rect">
            <a:avLst/>
          </a:prstGeom>
        </p:spPr>
        <p:txBody>
          <a:bodyPr wrap="square" lIns="91412" tIns="45718" rIns="91412" bIns="45718">
            <a:spAutoFit/>
          </a:bodyPr>
          <a:lstStyle/>
          <a:p>
            <a:pPr marL="0" marR="0" lvl="0" indent="0" algn="ctr" defTabSz="685574"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225" normalizeH="0" baseline="0" noProof="0" dirty="0">
                <a:ln>
                  <a:noFill/>
                </a:ln>
                <a:solidFill>
                  <a:srgbClr val="ED7D31"/>
                </a:solidFill>
                <a:effectLst/>
                <a:uLnTx/>
                <a:uFillTx/>
                <a:latin typeface="Arial Narrow" charset="0"/>
                <a:ea typeface="Arial Narrow" charset="0"/>
                <a:cs typeface="Arial Narrow" charset="0"/>
                <a:sym typeface="Arial"/>
              </a:rPr>
              <a:t>MIPG</a:t>
            </a:r>
            <a:r>
              <a:rPr kumimoji="0" lang="es-CO" sz="2400" b="1" i="0" u="none" strike="noStrike" kern="1200" cap="none" spc="225" normalizeH="0" baseline="0" noProof="0" dirty="0">
                <a:ln>
                  <a:noFill/>
                </a:ln>
                <a:solidFill>
                  <a:srgbClr val="333732"/>
                </a:solidFill>
                <a:effectLst/>
                <a:uLnTx/>
                <a:uFillTx/>
                <a:latin typeface="Arial Narrow" charset="0"/>
                <a:ea typeface="Arial Narrow" charset="0"/>
                <a:cs typeface="Arial Narrow" charset="0"/>
                <a:sym typeface="Arial"/>
              </a:rPr>
              <a:t> </a:t>
            </a:r>
            <a:r>
              <a:rPr kumimoji="0" lang="es-CO" sz="2400" b="1" i="0" u="none" strike="noStrike" kern="1200" cap="none" spc="225" normalizeH="0" baseline="0" noProof="0" dirty="0">
                <a:ln>
                  <a:noFill/>
                </a:ln>
                <a:solidFill>
                  <a:prstClr val="black">
                    <a:lumMod val="75000"/>
                    <a:lumOff val="25000"/>
                  </a:prstClr>
                </a:solidFill>
                <a:effectLst/>
                <a:uLnTx/>
                <a:uFillTx/>
                <a:latin typeface="Arial Narrow" charset="0"/>
                <a:ea typeface="Arial Narrow" charset="0"/>
                <a:cs typeface="Arial Narrow" charset="0"/>
                <a:sym typeface="Arial"/>
              </a:rPr>
              <a:t>se implementa a través de </a:t>
            </a:r>
            <a:r>
              <a:rPr kumimoji="0" lang="es-CO" sz="2400" b="1" i="0" u="none" strike="noStrike" kern="1200" cap="none" spc="225" normalizeH="0" baseline="0" noProof="0" dirty="0">
                <a:ln>
                  <a:noFill/>
                </a:ln>
                <a:solidFill>
                  <a:srgbClr val="ED7D31"/>
                </a:solidFill>
                <a:effectLst/>
                <a:uLnTx/>
                <a:uFillTx/>
                <a:latin typeface="Arial Narrow" charset="0"/>
                <a:ea typeface="Arial Narrow" charset="0"/>
                <a:cs typeface="Arial Narrow" charset="0"/>
                <a:sym typeface="Arial"/>
              </a:rPr>
              <a:t>7</a:t>
            </a:r>
            <a:r>
              <a:rPr kumimoji="0" lang="es-CO" sz="2400" b="1" i="0" u="none" strike="noStrike" kern="1200" cap="none" spc="225" normalizeH="0" baseline="0" noProof="0" dirty="0">
                <a:ln>
                  <a:noFill/>
                </a:ln>
                <a:solidFill>
                  <a:prstClr val="black">
                    <a:lumMod val="75000"/>
                    <a:lumOff val="25000"/>
                  </a:prstClr>
                </a:solidFill>
                <a:effectLst/>
                <a:uLnTx/>
                <a:uFillTx/>
                <a:latin typeface="Arial Narrow" charset="0"/>
                <a:ea typeface="Arial Narrow" charset="0"/>
                <a:cs typeface="Arial Narrow" charset="0"/>
                <a:sym typeface="Arial"/>
              </a:rPr>
              <a:t> dimensiones operativas la 7ª es Control Interno</a:t>
            </a:r>
          </a:p>
        </p:txBody>
      </p:sp>
    </p:spTree>
    <p:extLst>
      <p:ext uri="{BB962C8B-B14F-4D97-AF65-F5344CB8AC3E}">
        <p14:creationId xmlns:p14="http://schemas.microsoft.com/office/powerpoint/2010/main" val="146431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1"/>
            <a:ext cx="12188952" cy="6859715"/>
          </a:xfrm>
          <a:prstGeom prst="rect">
            <a:avLst/>
          </a:prstGeom>
        </p:spPr>
      </p:pic>
      <p:pic>
        <p:nvPicPr>
          <p:cNvPr id="28" name="Imagen 27"/>
          <p:cNvPicPr>
            <a:picLocks noChangeAspect="1"/>
          </p:cNvPicPr>
          <p:nvPr/>
        </p:nvPicPr>
        <p:blipFill rotWithShape="1">
          <a:blip r:embed="rId3" cstate="print">
            <a:extLst>
              <a:ext uri="{28A0092B-C50C-407E-A947-70E740481C1C}">
                <a14:useLocalDpi xmlns:a14="http://schemas.microsoft.com/office/drawing/2010/main" val="0"/>
              </a:ext>
            </a:extLst>
          </a:blip>
          <a:srcRect r="89894" b="82045"/>
          <a:stretch/>
        </p:blipFill>
        <p:spPr>
          <a:xfrm>
            <a:off x="3057" y="1"/>
            <a:ext cx="1231863" cy="1231643"/>
          </a:xfrm>
          <a:prstGeom prst="rect">
            <a:avLst/>
          </a:prstGeom>
        </p:spPr>
      </p:pic>
      <p:grpSp>
        <p:nvGrpSpPr>
          <p:cNvPr id="29" name="Grupo 28"/>
          <p:cNvGrpSpPr/>
          <p:nvPr/>
        </p:nvGrpSpPr>
        <p:grpSpPr>
          <a:xfrm>
            <a:off x="917297" y="2369983"/>
            <a:ext cx="5203587" cy="849087"/>
            <a:chOff x="917295" y="2369976"/>
            <a:chExt cx="5203587" cy="849086"/>
          </a:xfrm>
        </p:grpSpPr>
        <p:pic>
          <p:nvPicPr>
            <p:cNvPr id="30" name="Imagen 29"/>
            <p:cNvPicPr>
              <a:picLocks noChangeAspect="1"/>
            </p:cNvPicPr>
            <p:nvPr/>
          </p:nvPicPr>
          <p:blipFill rotWithShape="1">
            <a:blip r:embed="rId4" cstate="print">
              <a:extLst>
                <a:ext uri="{28A0092B-C50C-407E-A947-70E740481C1C}">
                  <a14:useLocalDpi xmlns:a14="http://schemas.microsoft.com/office/drawing/2010/main" val="0"/>
                </a:ext>
              </a:extLst>
            </a:blip>
            <a:srcRect l="18195" t="34549" r="49807" b="53073"/>
            <a:stretch/>
          </p:blipFill>
          <p:spPr>
            <a:xfrm>
              <a:off x="2220686" y="2369976"/>
              <a:ext cx="3900196" cy="849086"/>
            </a:xfrm>
            <a:prstGeom prst="rect">
              <a:avLst/>
            </a:prstGeom>
          </p:spPr>
        </p:pic>
        <p:sp>
          <p:nvSpPr>
            <p:cNvPr id="31" name="Rectángulo 30"/>
            <p:cNvSpPr/>
            <p:nvPr/>
          </p:nvSpPr>
          <p:spPr>
            <a:xfrm>
              <a:off x="917295" y="2785960"/>
              <a:ext cx="1489510" cy="338554"/>
            </a:xfrm>
            <a:prstGeom prst="rect">
              <a:avLst/>
            </a:prstGeom>
          </p:spPr>
          <p:txBody>
            <a:bodyPr wrap="none">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Línea Estratégica</a:t>
              </a:r>
            </a:p>
          </p:txBody>
        </p:sp>
      </p:grpSp>
      <p:grpSp>
        <p:nvGrpSpPr>
          <p:cNvPr id="32" name="Grupo 31"/>
          <p:cNvGrpSpPr/>
          <p:nvPr/>
        </p:nvGrpSpPr>
        <p:grpSpPr>
          <a:xfrm>
            <a:off x="6606073" y="474601"/>
            <a:ext cx="2948475" cy="2539187"/>
            <a:chOff x="6606072" y="474602"/>
            <a:chExt cx="2948475" cy="2539186"/>
          </a:xfrm>
        </p:grpSpPr>
        <p:pic>
          <p:nvPicPr>
            <p:cNvPr id="33" name="Imagen 32"/>
            <p:cNvPicPr>
              <a:picLocks noChangeAspect="1"/>
            </p:cNvPicPr>
            <p:nvPr/>
          </p:nvPicPr>
          <p:blipFill rotWithShape="1">
            <a:blip r:embed="rId5" cstate="print">
              <a:extLst>
                <a:ext uri="{28A0092B-C50C-407E-A947-70E740481C1C}">
                  <a14:useLocalDpi xmlns:a14="http://schemas.microsoft.com/office/drawing/2010/main" val="0"/>
                </a:ext>
              </a:extLst>
            </a:blip>
            <a:srcRect l="54172" t="9793" r="37407" b="56065"/>
            <a:stretch/>
          </p:blipFill>
          <p:spPr>
            <a:xfrm>
              <a:off x="6606072" y="671804"/>
              <a:ext cx="1026369" cy="2341984"/>
            </a:xfrm>
            <a:prstGeom prst="rect">
              <a:avLst/>
            </a:prstGeom>
          </p:spPr>
        </p:pic>
        <p:sp>
          <p:nvSpPr>
            <p:cNvPr id="34" name="Rectángulo 33"/>
            <p:cNvSpPr/>
            <p:nvPr/>
          </p:nvSpPr>
          <p:spPr>
            <a:xfrm>
              <a:off x="7442719" y="474602"/>
              <a:ext cx="2111828" cy="338554"/>
            </a:xfrm>
            <a:prstGeom prst="rect">
              <a:avLst/>
            </a:prstGeom>
          </p:spPr>
          <p:txBody>
            <a:bodyPr wrap="square">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 Línea de Defensa</a:t>
              </a:r>
            </a:p>
          </p:txBody>
        </p:sp>
      </p:grpSp>
      <p:grpSp>
        <p:nvGrpSpPr>
          <p:cNvPr id="35" name="Grupo 34"/>
          <p:cNvGrpSpPr/>
          <p:nvPr/>
        </p:nvGrpSpPr>
        <p:grpSpPr>
          <a:xfrm>
            <a:off x="7669764" y="1763488"/>
            <a:ext cx="4412603" cy="1105629"/>
            <a:chOff x="7669763" y="1763486"/>
            <a:chExt cx="4412602" cy="1105628"/>
          </a:xfrm>
        </p:grpSpPr>
        <p:pic>
          <p:nvPicPr>
            <p:cNvPr id="36" name="Imagen 35"/>
            <p:cNvPicPr>
              <a:picLocks noChangeAspect="1"/>
            </p:cNvPicPr>
            <p:nvPr/>
          </p:nvPicPr>
          <p:blipFill rotWithShape="1">
            <a:blip r:embed="rId4" cstate="print">
              <a:extLst>
                <a:ext uri="{28A0092B-C50C-407E-A947-70E740481C1C}">
                  <a14:useLocalDpi xmlns:a14="http://schemas.microsoft.com/office/drawing/2010/main" val="0"/>
                </a:ext>
              </a:extLst>
            </a:blip>
            <a:srcRect l="62899" t="25708" r="10462" b="61370"/>
            <a:stretch/>
          </p:blipFill>
          <p:spPr>
            <a:xfrm>
              <a:off x="7669763" y="1763486"/>
              <a:ext cx="3247054" cy="886408"/>
            </a:xfrm>
            <a:prstGeom prst="rect">
              <a:avLst/>
            </a:prstGeom>
          </p:spPr>
        </p:pic>
        <p:sp>
          <p:nvSpPr>
            <p:cNvPr id="37" name="Rectángulo 36"/>
            <p:cNvSpPr/>
            <p:nvPr/>
          </p:nvSpPr>
          <p:spPr>
            <a:xfrm>
              <a:off x="9900557" y="2284340"/>
              <a:ext cx="2181808" cy="584774"/>
            </a:xfrm>
            <a:prstGeom prst="rect">
              <a:avLst/>
            </a:prstGeom>
          </p:spPr>
          <p:txBody>
            <a:bodyPr wrap="square">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2 Línea de Defensa</a:t>
              </a:r>
            </a:p>
            <a:p>
              <a:pPr marL="0" marR="0" lvl="0" indent="0" algn="l" defTabSz="914264"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grpSp>
      <p:grpSp>
        <p:nvGrpSpPr>
          <p:cNvPr id="38" name="Grupo 37"/>
          <p:cNvGrpSpPr/>
          <p:nvPr/>
        </p:nvGrpSpPr>
        <p:grpSpPr>
          <a:xfrm>
            <a:off x="8658817" y="3769571"/>
            <a:ext cx="4089919" cy="1123525"/>
            <a:chOff x="8658808" y="3769568"/>
            <a:chExt cx="4089919" cy="1123524"/>
          </a:xfrm>
        </p:grpSpPr>
        <p:pic>
          <p:nvPicPr>
            <p:cNvPr id="39" name="Imagen 38"/>
            <p:cNvPicPr>
              <a:picLocks noChangeAspect="1"/>
            </p:cNvPicPr>
            <p:nvPr/>
          </p:nvPicPr>
          <p:blipFill rotWithShape="1">
            <a:blip r:embed="rId6" cstate="print">
              <a:extLst>
                <a:ext uri="{28A0092B-C50C-407E-A947-70E740481C1C}">
                  <a14:useLocalDpi xmlns:a14="http://schemas.microsoft.com/office/drawing/2010/main" val="0"/>
                </a:ext>
              </a:extLst>
            </a:blip>
            <a:srcRect l="71013" t="54952" r="9160" b="33486"/>
            <a:stretch/>
          </p:blipFill>
          <p:spPr>
            <a:xfrm>
              <a:off x="8658808" y="3769568"/>
              <a:ext cx="2416629" cy="793102"/>
            </a:xfrm>
            <a:prstGeom prst="rect">
              <a:avLst/>
            </a:prstGeom>
          </p:spPr>
        </p:pic>
        <p:sp>
          <p:nvSpPr>
            <p:cNvPr id="40" name="Rectángulo 39"/>
            <p:cNvSpPr/>
            <p:nvPr/>
          </p:nvSpPr>
          <p:spPr>
            <a:xfrm>
              <a:off x="9853127" y="4308318"/>
              <a:ext cx="2895600" cy="584774"/>
            </a:xfrm>
            <a:prstGeom prst="rect">
              <a:avLst/>
            </a:prstGeom>
          </p:spPr>
          <p:txBody>
            <a:bodyPr wrap="square">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3 Línea de Defensa</a:t>
              </a:r>
            </a:p>
            <a:p>
              <a:pPr marL="0" marR="0" lvl="0" indent="0" algn="l" defTabSz="914264"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grpSp>
      <p:sp>
        <p:nvSpPr>
          <p:cNvPr id="41" name="TextBox 8"/>
          <p:cNvSpPr txBox="1"/>
          <p:nvPr/>
        </p:nvSpPr>
        <p:spPr>
          <a:xfrm>
            <a:off x="1310325" y="518369"/>
            <a:ext cx="6919275" cy="430887"/>
          </a:xfrm>
          <a:prstGeom prst="rect">
            <a:avLst/>
          </a:prstGeom>
          <a:noFill/>
        </p:spPr>
        <p:txBody>
          <a:bodyPr wrap="square" lIns="121904" tIns="60952" rIns="121904" bIns="60952" rtlCol="0" anchor="ctr">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ES_tradnl" sz="2000" b="1" i="0" u="sng" strike="noStrike" kern="1400" cap="none" spc="100" normalizeH="0" baseline="0" noProof="0" dirty="0">
                <a:ln>
                  <a:noFill/>
                </a:ln>
                <a:solidFill>
                  <a:prstClr val="black">
                    <a:lumMod val="85000"/>
                    <a:lumOff val="15000"/>
                  </a:prstClr>
                </a:solidFill>
                <a:effectLst/>
                <a:uLnTx/>
                <a:uFillTx/>
                <a:latin typeface="Arial Black" panose="020B0A04020102020204" pitchFamily="34" charset="0"/>
                <a:ea typeface="+mn-ea"/>
                <a:cs typeface="Arial" panose="020B0604020202020204" pitchFamily="34" charset="0"/>
              </a:rPr>
              <a:t>Control Interno</a:t>
            </a:r>
            <a:endParaRPr kumimoji="0" lang="en-US" sz="2000" b="0" i="0" u="none" strike="noStrike" kern="1400" cap="none" spc="100" normalizeH="0" baseline="0" noProof="0" dirty="0">
              <a:ln>
                <a:noFill/>
              </a:ln>
              <a:solidFill>
                <a:prstClr val="black">
                  <a:lumMod val="85000"/>
                  <a:lumOff val="15000"/>
                </a:prstClr>
              </a:solidFill>
              <a:effectLst/>
              <a:uLnTx/>
              <a:uFillTx/>
              <a:latin typeface="Arial Black" panose="020B0A04020102020204" pitchFamily="34" charset="0"/>
              <a:ea typeface="+mn-ea"/>
              <a:cs typeface="Arial" panose="020B0604020202020204" pitchFamily="34" charset="0"/>
            </a:endParaRPr>
          </a:p>
        </p:txBody>
      </p:sp>
      <p:sp>
        <p:nvSpPr>
          <p:cNvPr id="42" name="TextBox 8"/>
          <p:cNvSpPr txBox="1"/>
          <p:nvPr/>
        </p:nvSpPr>
        <p:spPr>
          <a:xfrm>
            <a:off x="1310328" y="274982"/>
            <a:ext cx="3052917" cy="353937"/>
          </a:xfrm>
          <a:prstGeom prst="rect">
            <a:avLst/>
          </a:prstGeom>
          <a:noFill/>
        </p:spPr>
        <p:txBody>
          <a:bodyPr wrap="square" lIns="121904" tIns="60952" rIns="121904" bIns="60952" rtlCol="0" anchor="ctr">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ES_tradnl" sz="1500" b="1" i="0" u="none" strike="noStrike" kern="1400" cap="none" spc="300" normalizeH="0" baseline="0" noProof="0" dirty="0">
                <a:ln>
                  <a:noFill/>
                </a:ln>
                <a:solidFill>
                  <a:prstClr val="black">
                    <a:lumMod val="65000"/>
                    <a:lumOff val="35000"/>
                  </a:prstClr>
                </a:solidFill>
                <a:effectLst/>
                <a:uLnTx/>
                <a:uFillTx/>
                <a:latin typeface="Arial Narrow" panose="020B0606020202030204" pitchFamily="34" charset="0"/>
                <a:ea typeface="+mn-ea"/>
                <a:cs typeface="Arial" panose="020B0604020202020204" pitchFamily="34" charset="0"/>
              </a:rPr>
              <a:t>DIMENSIÓN 7</a:t>
            </a:r>
            <a:endParaRPr kumimoji="0" lang="en-US" sz="1500" b="1" i="0" u="none" strike="noStrike" kern="1400" cap="none" spc="300" normalizeH="0" baseline="0" noProof="0" dirty="0">
              <a:ln>
                <a:noFill/>
              </a:ln>
              <a:solidFill>
                <a:prstClr val="black">
                  <a:lumMod val="65000"/>
                  <a:lumOff val="35000"/>
                </a:prstClr>
              </a:solidFill>
              <a:effectLst/>
              <a:uLnTx/>
              <a:uFillTx/>
              <a:latin typeface="Arial Narrow" panose="020B0606020202030204" pitchFamily="34" charset="0"/>
              <a:ea typeface="+mn-ea"/>
              <a:cs typeface="Arial" panose="020B0604020202020204" pitchFamily="34" charset="0"/>
            </a:endParaRPr>
          </a:p>
        </p:txBody>
      </p:sp>
      <p:grpSp>
        <p:nvGrpSpPr>
          <p:cNvPr id="43" name="6 Grupo"/>
          <p:cNvGrpSpPr/>
          <p:nvPr/>
        </p:nvGrpSpPr>
        <p:grpSpPr>
          <a:xfrm>
            <a:off x="3959996" y="3374952"/>
            <a:ext cx="4476405" cy="1501517"/>
            <a:chOff x="3959995" y="3374950"/>
            <a:chExt cx="4476405" cy="1501517"/>
          </a:xfrm>
        </p:grpSpPr>
        <p:sp>
          <p:nvSpPr>
            <p:cNvPr id="44" name="25 Rectángulo"/>
            <p:cNvSpPr/>
            <p:nvPr/>
          </p:nvSpPr>
          <p:spPr>
            <a:xfrm rot="20996348">
              <a:off x="6172849" y="4539235"/>
              <a:ext cx="1685879" cy="23489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26 Rectángulo"/>
            <p:cNvSpPr/>
            <p:nvPr/>
          </p:nvSpPr>
          <p:spPr>
            <a:xfrm>
              <a:off x="5534108" y="4583775"/>
              <a:ext cx="370667" cy="29269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30 Rectángulo"/>
            <p:cNvSpPr/>
            <p:nvPr/>
          </p:nvSpPr>
          <p:spPr>
            <a:xfrm rot="750452">
              <a:off x="4327617" y="4418681"/>
              <a:ext cx="1032344" cy="29269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33 CuadroTexto"/>
            <p:cNvSpPr txBox="1"/>
            <p:nvPr/>
          </p:nvSpPr>
          <p:spPr>
            <a:xfrm>
              <a:off x="3959995" y="3374950"/>
              <a:ext cx="4476405" cy="1420749"/>
            </a:xfrm>
            <a:prstGeom prst="rect">
              <a:avLst/>
            </a:prstGeom>
            <a:noFill/>
          </p:spPr>
          <p:txBody>
            <a:bodyPr wrap="none" rtlCol="0">
              <a:prstTxWarp prst="textArchDown">
                <a:avLst>
                  <a:gd name="adj" fmla="val 2662648"/>
                </a:avLst>
              </a:prstTxWarp>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5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mn-ea"/>
                  <a:cs typeface="+mn-cs"/>
                </a:rPr>
                <a:t>VALORES, TRANSPARENCIA Y CAMBIO CULTURAL</a:t>
              </a:r>
            </a:p>
          </p:txBody>
        </p:sp>
      </p:grpSp>
      <p:grpSp>
        <p:nvGrpSpPr>
          <p:cNvPr id="48" name="Grupo 47"/>
          <p:cNvGrpSpPr/>
          <p:nvPr/>
        </p:nvGrpSpPr>
        <p:grpSpPr>
          <a:xfrm>
            <a:off x="22476" y="3697166"/>
            <a:ext cx="3340360" cy="1916041"/>
            <a:chOff x="2901820" y="4432041"/>
            <a:chExt cx="3340360" cy="1916041"/>
          </a:xfrm>
        </p:grpSpPr>
        <p:pic>
          <p:nvPicPr>
            <p:cNvPr id="49" name="Imagen 48"/>
            <p:cNvPicPr>
              <a:picLocks noChangeAspect="1"/>
            </p:cNvPicPr>
            <p:nvPr/>
          </p:nvPicPr>
          <p:blipFill rotWithShape="1">
            <a:blip r:embed="rId7" cstate="print">
              <a:extLst>
                <a:ext uri="{28A0092B-C50C-407E-A947-70E740481C1C}">
                  <a14:useLocalDpi xmlns:a14="http://schemas.microsoft.com/office/drawing/2010/main" val="0"/>
                </a:ext>
              </a:extLst>
            </a:blip>
            <a:srcRect l="23782" t="64610" r="50115" b="11586"/>
            <a:stretch/>
          </p:blipFill>
          <p:spPr>
            <a:xfrm>
              <a:off x="2901820" y="4432041"/>
              <a:ext cx="3181739" cy="1916041"/>
            </a:xfrm>
            <a:prstGeom prst="rect">
              <a:avLst/>
            </a:prstGeom>
          </p:spPr>
        </p:pic>
        <p:sp>
          <p:nvSpPr>
            <p:cNvPr id="50" name="Rectángulo 49"/>
            <p:cNvSpPr/>
            <p:nvPr/>
          </p:nvSpPr>
          <p:spPr>
            <a:xfrm>
              <a:off x="3141307" y="4578406"/>
              <a:ext cx="3100873" cy="1600438"/>
            </a:xfrm>
            <a:prstGeom prst="rect">
              <a:avLst/>
            </a:prstGeom>
          </p:spPr>
          <p:txBody>
            <a:bodyPr wrap="square">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Componentes:</a:t>
              </a:r>
            </a:p>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1. Ambiente de Control</a:t>
              </a:r>
            </a:p>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2. Evaluación del Riesgo</a:t>
              </a:r>
            </a:p>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3. Actividades de Control</a:t>
              </a:r>
            </a:p>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4. Información y Comunicación</a:t>
              </a:r>
            </a:p>
            <a:p>
              <a:pPr marL="0" marR="0" lvl="0" indent="0" algn="l" defTabSz="914264"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5. Actividades de Monitoreo</a:t>
              </a:r>
            </a:p>
          </p:txBody>
        </p:sp>
      </p:grpSp>
      <p:sp>
        <p:nvSpPr>
          <p:cNvPr id="2" name="Rectángulo 1"/>
          <p:cNvSpPr/>
          <p:nvPr/>
        </p:nvSpPr>
        <p:spPr>
          <a:xfrm>
            <a:off x="280731" y="5079895"/>
            <a:ext cx="2427300" cy="302528"/>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1027035" y="5933110"/>
            <a:ext cx="10342326" cy="892552"/>
          </a:xfrm>
          <a:prstGeom prst="rect">
            <a:avLst/>
          </a:prstGeom>
          <a:ln w="19050">
            <a:solidFill>
              <a:schemeClr val="accent4">
                <a:lumMod val="50000"/>
              </a:schemeClr>
            </a:solidFill>
          </a:ln>
        </p:spPr>
        <p:txBody>
          <a:bodyPr wrap="square">
            <a:spAutoFit/>
          </a:bodyPr>
          <a:lstStyle/>
          <a:p>
            <a:pPr algn="just"/>
            <a:r>
              <a:rPr lang="es-CO" sz="1300" dirty="0">
                <a:latin typeface="Arial Narrow" panose="020B0606020202030204" pitchFamily="34" charset="0"/>
                <a:ea typeface="Times" panose="02020603050405020304" pitchFamily="18" charset="0"/>
              </a:rPr>
              <a:t>Su propósito es desarrollar las actividades de supervisión continua (controles permanentes) en el día a día de las actividades, así como evaluaciones periódicas (autoevaluación, auditorías) que permiten valorar: </a:t>
            </a:r>
            <a:r>
              <a:rPr lang="es-CO" sz="1300" b="1" dirty="0">
                <a:solidFill>
                  <a:schemeClr val="accent4">
                    <a:lumMod val="75000"/>
                  </a:schemeClr>
                </a:solidFill>
                <a:latin typeface="Arial Narrow" panose="020B0606020202030204" pitchFamily="34" charset="0"/>
                <a:ea typeface="Times" panose="02020603050405020304" pitchFamily="18" charset="0"/>
              </a:rPr>
              <a:t>(i) la efectividad del control interno de la entidad pública; (ii) la eficiencia, eficacia y efectividad de los procesos; (iii) el nivel de ejecución de los planes, programas y proyectos; (iv) los resultados de la gestión</a:t>
            </a:r>
            <a:r>
              <a:rPr lang="es-CO" sz="1300" dirty="0">
                <a:latin typeface="Arial Narrow" panose="020B0606020202030204" pitchFamily="34" charset="0"/>
                <a:ea typeface="Times" panose="02020603050405020304" pitchFamily="18" charset="0"/>
              </a:rPr>
              <a:t>, con el propósito de detectar desviaciones, establecer tendencias, y generar recomendaciones para orientar las acciones de mejoramiento de la entidad pública</a:t>
            </a:r>
            <a:endParaRPr lang="es-CO" sz="1300" dirty="0">
              <a:latin typeface="Arial Narrow" panose="020B0606020202030204" pitchFamily="34" charset="0"/>
            </a:endParaRPr>
          </a:p>
        </p:txBody>
      </p:sp>
      <p:cxnSp>
        <p:nvCxnSpPr>
          <p:cNvPr id="5" name="Conector angular 4"/>
          <p:cNvCxnSpPr>
            <a:endCxn id="3" idx="1"/>
          </p:cNvCxnSpPr>
          <p:nvPr/>
        </p:nvCxnSpPr>
        <p:spPr>
          <a:xfrm rot="16200000" flipH="1">
            <a:off x="266722" y="5619073"/>
            <a:ext cx="985960" cy="534666"/>
          </a:xfrm>
          <a:prstGeom prst="bentConnector2">
            <a:avLst/>
          </a:prstGeom>
          <a:ln w="28575">
            <a:solidFill>
              <a:schemeClr val="accent4">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4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b="57761"/>
          <a:stretch/>
        </p:blipFill>
        <p:spPr>
          <a:xfrm>
            <a:off x="6431858" y="-64436"/>
            <a:ext cx="3366535" cy="1066485"/>
          </a:xfrm>
          <a:prstGeom prst="rect">
            <a:avLst/>
          </a:prstGeom>
        </p:spPr>
      </p:pic>
      <p:cxnSp>
        <p:nvCxnSpPr>
          <p:cNvPr id="35" name="Conector recto 34"/>
          <p:cNvCxnSpPr/>
          <p:nvPr/>
        </p:nvCxnSpPr>
        <p:spPr>
          <a:xfrm>
            <a:off x="244547" y="1107557"/>
            <a:ext cx="11521280" cy="0"/>
          </a:xfrm>
          <a:prstGeom prst="line">
            <a:avLst/>
          </a:prstGeom>
          <a:noFill/>
          <a:ln w="38100" cap="flat" cmpd="sng" algn="ctr">
            <a:solidFill>
              <a:sysClr val="window" lastClr="FFFFFF">
                <a:lumMod val="65000"/>
              </a:sysClr>
            </a:solidFill>
            <a:prstDash val="dash"/>
            <a:miter lim="800000"/>
          </a:ln>
          <a:effectLst/>
        </p:spPr>
      </p:cxnSp>
      <p:grpSp>
        <p:nvGrpSpPr>
          <p:cNvPr id="19" name="Grupo 18">
            <a:extLst>
              <a:ext uri="{FF2B5EF4-FFF2-40B4-BE49-F238E27FC236}">
                <a16:creationId xmlns:a16="http://schemas.microsoft.com/office/drawing/2014/main" id="{1D729EE7-20D0-4386-A716-A2FC1F5E7C9C}"/>
              </a:ext>
            </a:extLst>
          </p:cNvPr>
          <p:cNvGrpSpPr/>
          <p:nvPr/>
        </p:nvGrpSpPr>
        <p:grpSpPr>
          <a:xfrm>
            <a:off x="5513464" y="1594460"/>
            <a:ext cx="4077865" cy="4587127"/>
            <a:chOff x="2928136" y="1157865"/>
            <a:chExt cx="3031516" cy="3434684"/>
          </a:xfrm>
        </p:grpSpPr>
        <p:pic>
          <p:nvPicPr>
            <p:cNvPr id="20" name="Imagen 19">
              <a:extLst>
                <a:ext uri="{FF2B5EF4-FFF2-40B4-BE49-F238E27FC236}">
                  <a16:creationId xmlns:a16="http://schemas.microsoft.com/office/drawing/2014/main" id="{8645C2CB-2898-464A-8663-BBFBA4290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136" y="1157865"/>
              <a:ext cx="3031516" cy="3434684"/>
            </a:xfrm>
            <a:prstGeom prst="rect">
              <a:avLst/>
            </a:prstGeom>
          </p:spPr>
        </p:pic>
        <p:sp>
          <p:nvSpPr>
            <p:cNvPr id="21" name="Rectángulo 20">
              <a:extLst>
                <a:ext uri="{FF2B5EF4-FFF2-40B4-BE49-F238E27FC236}">
                  <a16:creationId xmlns:a16="http://schemas.microsoft.com/office/drawing/2014/main" id="{7849C696-5B39-4429-B263-14E5E3A7AE72}"/>
                </a:ext>
              </a:extLst>
            </p:cNvPr>
            <p:cNvSpPr/>
            <p:nvPr/>
          </p:nvSpPr>
          <p:spPr>
            <a:xfrm>
              <a:off x="3236359" y="1536169"/>
              <a:ext cx="996593" cy="84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867"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Defensa</a:t>
              </a:r>
            </a:p>
          </p:txBody>
        </p:sp>
        <p:sp>
          <p:nvSpPr>
            <p:cNvPr id="24" name="Rectángulo 23">
              <a:extLst>
                <a:ext uri="{FF2B5EF4-FFF2-40B4-BE49-F238E27FC236}">
                  <a16:creationId xmlns:a16="http://schemas.microsoft.com/office/drawing/2014/main" id="{42E5389F-6685-4CF0-9159-D392114E97F0}"/>
                </a:ext>
              </a:extLst>
            </p:cNvPr>
            <p:cNvSpPr/>
            <p:nvPr/>
          </p:nvSpPr>
          <p:spPr>
            <a:xfrm>
              <a:off x="4104706" y="2877067"/>
              <a:ext cx="1438381" cy="115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0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Arial"/>
                </a:rPr>
                <a:t>Protección de Valor</a:t>
              </a:r>
            </a:p>
          </p:txBody>
        </p:sp>
      </p:grpSp>
      <p:sp>
        <p:nvSpPr>
          <p:cNvPr id="3" name="Más 2"/>
          <p:cNvSpPr/>
          <p:nvPr/>
        </p:nvSpPr>
        <p:spPr>
          <a:xfrm>
            <a:off x="5585614" y="3803942"/>
            <a:ext cx="771793" cy="788398"/>
          </a:xfrm>
          <a:prstGeom prst="mathPlus">
            <a:avLst/>
          </a:prstGeom>
          <a:solidFill>
            <a:srgbClr val="15959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ángulo 3"/>
          <p:cNvSpPr/>
          <p:nvPr/>
        </p:nvSpPr>
        <p:spPr>
          <a:xfrm>
            <a:off x="2243351" y="3360734"/>
            <a:ext cx="3234038"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333333"/>
                </a:solidFill>
                <a:effectLst/>
                <a:uLnTx/>
                <a:uFillTx/>
                <a:latin typeface="Work Sans"/>
                <a:ea typeface="+mn-ea"/>
                <a:cs typeface="+mn-cs"/>
              </a:rPr>
              <a:t>Centrarse en la contribución de la gestión de riesgos a la obtención de objetivos y la creación de valor, así como en cuestiones de </a:t>
            </a:r>
            <a:r>
              <a:rPr kumimoji="0" lang="es-ES" sz="2000" b="1" i="0" u="none" strike="noStrike" kern="1200" cap="none" spc="0" normalizeH="0" baseline="0" noProof="0" dirty="0">
                <a:ln>
                  <a:noFill/>
                </a:ln>
                <a:solidFill>
                  <a:srgbClr val="E5661D"/>
                </a:solidFill>
                <a:effectLst/>
                <a:uLnTx/>
                <a:uFillTx/>
                <a:latin typeface="Work Sans"/>
                <a:ea typeface="+mn-ea"/>
                <a:cs typeface="+mn-cs"/>
              </a:rPr>
              <a:t>"defensa" y protección del valor.</a:t>
            </a:r>
            <a:endParaRPr kumimoji="0" lang="es-CO" sz="2000" b="1" i="0" u="none" strike="noStrike" kern="1200" cap="none" spc="0" normalizeH="0" baseline="0" noProof="0" dirty="0">
              <a:ln>
                <a:noFill/>
              </a:ln>
              <a:solidFill>
                <a:srgbClr val="E5661D"/>
              </a:solidFill>
              <a:effectLst/>
              <a:uLnTx/>
              <a:uFillTx/>
              <a:latin typeface="Work Sans"/>
              <a:ea typeface="+mn-ea"/>
              <a:cs typeface="+mn-cs"/>
            </a:endParaRPr>
          </a:p>
        </p:txBody>
      </p:sp>
      <p:sp>
        <p:nvSpPr>
          <p:cNvPr id="26" name="Rectángulo 25"/>
          <p:cNvSpPr/>
          <p:nvPr/>
        </p:nvSpPr>
        <p:spPr>
          <a:xfrm>
            <a:off x="175513" y="6410566"/>
            <a:ext cx="8648131"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073763"/>
                </a:solidFill>
                <a:effectLst/>
                <a:uLnTx/>
                <a:uFillTx/>
                <a:latin typeface="Arial Narrow" panose="020B0606020202030204" pitchFamily="34" charset="0"/>
                <a:ea typeface="+mn-ea"/>
                <a:cs typeface="+mn-cs"/>
              </a:rPr>
              <a:t>Fuente: Documento El Modelo de las Tres Líneas del IIA 2020 -Una actualización de las tres líneas de defensa. FLAI, IIA GLOBAL.</a:t>
            </a:r>
            <a:endParaRPr kumimoji="0" lang="es-CO" sz="1300" b="0" i="0" u="none" strike="noStrike" kern="1200" cap="none" spc="0" normalizeH="0" baseline="0" noProof="0" dirty="0">
              <a:ln>
                <a:noFill/>
              </a:ln>
              <a:solidFill>
                <a:srgbClr val="073763"/>
              </a:solidFill>
              <a:effectLst/>
              <a:uLnTx/>
              <a:uFillTx/>
              <a:latin typeface="Arial Narrow" panose="020B0606020202030204" pitchFamily="34" charset="0"/>
              <a:ea typeface="+mn-ea"/>
              <a:cs typeface="+mn-cs"/>
            </a:endParaRPr>
          </a:p>
        </p:txBody>
      </p:sp>
      <p:sp>
        <p:nvSpPr>
          <p:cNvPr id="13" name="Rectángulo 12"/>
          <p:cNvSpPr/>
          <p:nvPr/>
        </p:nvSpPr>
        <p:spPr>
          <a:xfrm>
            <a:off x="335360" y="414524"/>
            <a:ext cx="10828686" cy="584775"/>
          </a:xfrm>
          <a:prstGeom prst="rect">
            <a:avLst/>
          </a:prstGeom>
        </p:spPr>
        <p:txBody>
          <a:bodyPr wrap="squar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Modelo de las Líneas (Instituto</a:t>
            </a:r>
            <a:r>
              <a:rPr kumimoji="0" lang="es-CO" sz="3200" b="0" i="0" u="none" strike="noStrike" kern="1200" cap="none" spc="0" normalizeH="0" noProof="0" dirty="0">
                <a:ln>
                  <a:noFill/>
                </a:ln>
                <a:solidFill>
                  <a:srgbClr val="002060"/>
                </a:solidFill>
                <a:effectLst/>
                <a:uLnTx/>
                <a:uFillTx/>
                <a:latin typeface="Arial Black" panose="020B0A04020102020204" pitchFamily="34" charset="0"/>
                <a:ea typeface="+mn-ea"/>
                <a:cs typeface="+mn-cs"/>
              </a:rPr>
              <a:t> de Auditores)</a:t>
            </a:r>
            <a:endPar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45823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7738" y="309290"/>
            <a:ext cx="3075052" cy="1569660"/>
          </a:xfrm>
          <a:prstGeom prst="rect">
            <a:avLst/>
          </a:prstGeom>
        </p:spPr>
        <p:txBody>
          <a:bodyPr wrap="square">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a:noFill/>
                </a:ln>
                <a:solidFill>
                  <a:srgbClr val="002060"/>
                </a:solidFill>
                <a:effectLst/>
                <a:uLnTx/>
                <a:uFillTx/>
                <a:latin typeface="Arial Black" panose="020B0A04020102020204" pitchFamily="34" charset="0"/>
                <a:ea typeface="+mn-ea"/>
                <a:cs typeface="+mn-cs"/>
              </a:rPr>
              <a:t>Operatividad Líneas de Defensa</a:t>
            </a:r>
          </a:p>
        </p:txBody>
      </p:sp>
      <p:grpSp>
        <p:nvGrpSpPr>
          <p:cNvPr id="25" name="Grupo 24"/>
          <p:cNvGrpSpPr/>
          <p:nvPr/>
        </p:nvGrpSpPr>
        <p:grpSpPr>
          <a:xfrm>
            <a:off x="3381577" y="4529707"/>
            <a:ext cx="6976725" cy="2099258"/>
            <a:chOff x="1584100" y="1236372"/>
            <a:chExt cx="6976725" cy="2099258"/>
          </a:xfrm>
        </p:grpSpPr>
        <p:sp>
          <p:nvSpPr>
            <p:cNvPr id="26" name="Rectángulo 25"/>
            <p:cNvSpPr/>
            <p:nvPr/>
          </p:nvSpPr>
          <p:spPr>
            <a:xfrm>
              <a:off x="6503831" y="1236372"/>
              <a:ext cx="2056994" cy="2086377"/>
            </a:xfrm>
            <a:prstGeom prst="rect">
              <a:avLst/>
            </a:prstGeom>
            <a:solidFill>
              <a:srgbClr val="0073AC"/>
            </a:solidFill>
            <a:ln w="12700" cap="flat" cmpd="sng" algn="ctr">
              <a:solidFill>
                <a:srgbClr val="00669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CuadroTexto 26"/>
            <p:cNvSpPr txBox="1"/>
            <p:nvPr/>
          </p:nvSpPr>
          <p:spPr>
            <a:xfrm>
              <a:off x="6503831" y="1272622"/>
              <a:ext cx="14553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white"/>
                  </a:solidFill>
                  <a:effectLst/>
                  <a:uLnTx/>
                  <a:uFillTx/>
                  <a:latin typeface="Impact" panose="020B0806030902050204" pitchFamily="34" charset="0"/>
                  <a:ea typeface="+mn-ea"/>
                  <a:cs typeface="+mn-cs"/>
                </a:rPr>
                <a:t>3ª Línea de Defensa</a:t>
              </a:r>
            </a:p>
          </p:txBody>
        </p:sp>
        <p:sp>
          <p:nvSpPr>
            <p:cNvPr id="28" name="Rectángulo 27"/>
            <p:cNvSpPr/>
            <p:nvPr/>
          </p:nvSpPr>
          <p:spPr>
            <a:xfrm>
              <a:off x="3940935" y="2047742"/>
              <a:ext cx="2562896" cy="1287888"/>
            </a:xfrm>
            <a:prstGeom prst="rect">
              <a:avLst/>
            </a:prstGeom>
            <a:solidFill>
              <a:srgbClr val="008D8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ectángulo 28"/>
            <p:cNvSpPr/>
            <p:nvPr/>
          </p:nvSpPr>
          <p:spPr>
            <a:xfrm>
              <a:off x="1584100" y="2511381"/>
              <a:ext cx="2356834" cy="824248"/>
            </a:xfrm>
            <a:prstGeom prst="rect">
              <a:avLst/>
            </a:prstGeom>
            <a:solidFill>
              <a:srgbClr val="00C8C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CuadroTexto 29"/>
            <p:cNvSpPr txBox="1"/>
            <p:nvPr/>
          </p:nvSpPr>
          <p:spPr>
            <a:xfrm>
              <a:off x="4159877" y="2047742"/>
              <a:ext cx="14553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white"/>
                  </a:solidFill>
                  <a:effectLst/>
                  <a:uLnTx/>
                  <a:uFillTx/>
                  <a:latin typeface="Impact" panose="020B0806030902050204" pitchFamily="34" charset="0"/>
                  <a:ea typeface="+mn-ea"/>
                  <a:cs typeface="+mn-cs"/>
                </a:rPr>
                <a:t>2ª Línea de Defensa</a:t>
              </a:r>
            </a:p>
          </p:txBody>
        </p:sp>
        <p:sp>
          <p:nvSpPr>
            <p:cNvPr id="31" name="CuadroTexto 30"/>
            <p:cNvSpPr txBox="1"/>
            <p:nvPr/>
          </p:nvSpPr>
          <p:spPr>
            <a:xfrm>
              <a:off x="1648495" y="2527118"/>
              <a:ext cx="17000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prstClr val="white"/>
                  </a:solidFill>
                  <a:effectLst/>
                  <a:uLnTx/>
                  <a:uFillTx/>
                  <a:latin typeface="Impact" panose="020B0806030902050204" pitchFamily="34" charset="0"/>
                  <a:ea typeface="+mn-ea"/>
                  <a:cs typeface="+mn-cs"/>
                </a:rPr>
                <a:t>1ª Línea de Defensa</a:t>
              </a:r>
            </a:p>
          </p:txBody>
        </p:sp>
        <p:sp>
          <p:nvSpPr>
            <p:cNvPr id="32" name="Rectángulo 31"/>
            <p:cNvSpPr/>
            <p:nvPr/>
          </p:nvSpPr>
          <p:spPr>
            <a:xfrm>
              <a:off x="6490951" y="2332269"/>
              <a:ext cx="270457" cy="179111"/>
            </a:xfrm>
            <a:prstGeom prst="rect">
              <a:avLst/>
            </a:prstGeom>
            <a:solidFill>
              <a:srgbClr val="008D8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Rectángulo 32"/>
            <p:cNvSpPr/>
            <p:nvPr/>
          </p:nvSpPr>
          <p:spPr>
            <a:xfrm>
              <a:off x="6475924" y="2690730"/>
              <a:ext cx="270457" cy="179111"/>
            </a:xfrm>
            <a:prstGeom prst="rect">
              <a:avLst/>
            </a:prstGeom>
            <a:solidFill>
              <a:srgbClr val="008D8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Rectángulo 33"/>
            <p:cNvSpPr/>
            <p:nvPr/>
          </p:nvSpPr>
          <p:spPr>
            <a:xfrm>
              <a:off x="6475924" y="3025581"/>
              <a:ext cx="270457" cy="179111"/>
            </a:xfrm>
            <a:prstGeom prst="rect">
              <a:avLst/>
            </a:prstGeom>
            <a:solidFill>
              <a:srgbClr val="008D8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ectángulo 34"/>
            <p:cNvSpPr/>
            <p:nvPr/>
          </p:nvSpPr>
          <p:spPr>
            <a:xfrm>
              <a:off x="3928052" y="2680478"/>
              <a:ext cx="270457" cy="177677"/>
            </a:xfrm>
            <a:prstGeom prst="rect">
              <a:avLst/>
            </a:prstGeom>
            <a:solidFill>
              <a:srgbClr val="00C8C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Rectángulo 35"/>
            <p:cNvSpPr/>
            <p:nvPr/>
          </p:nvSpPr>
          <p:spPr>
            <a:xfrm>
              <a:off x="3938783" y="2987426"/>
              <a:ext cx="270457" cy="177677"/>
            </a:xfrm>
            <a:prstGeom prst="rect">
              <a:avLst/>
            </a:prstGeom>
            <a:solidFill>
              <a:srgbClr val="00C8C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37" name="Imagen 36"/>
          <p:cNvPicPr>
            <a:picLocks noChangeAspect="1"/>
          </p:cNvPicPr>
          <p:nvPr/>
        </p:nvPicPr>
        <p:blipFill>
          <a:blip r:embed="rId3">
            <a:clrChange>
              <a:clrFrom>
                <a:srgbClr val="FFFFFF"/>
              </a:clrFrom>
              <a:clrTo>
                <a:srgbClr val="FFFFFF">
                  <a:alpha val="0"/>
                </a:srgbClr>
              </a:clrTo>
            </a:clrChange>
          </a:blip>
          <a:stretch>
            <a:fillRect/>
          </a:stretch>
        </p:blipFill>
        <p:spPr>
          <a:xfrm rot="434892">
            <a:off x="8196127" y="2373646"/>
            <a:ext cx="2162175" cy="2181225"/>
          </a:xfrm>
          <a:prstGeom prst="rect">
            <a:avLst/>
          </a:prstGeom>
        </p:spPr>
      </p:pic>
      <p:pic>
        <p:nvPicPr>
          <p:cNvPr id="38" name="Imagen 37"/>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3272157" y="3464258"/>
            <a:ext cx="2331163" cy="2280642"/>
          </a:xfrm>
          <a:prstGeom prst="rect">
            <a:avLst/>
          </a:prstGeom>
        </p:spPr>
      </p:pic>
      <p:sp>
        <p:nvSpPr>
          <p:cNvPr id="39" name="CuadroTexto 38"/>
          <p:cNvSpPr txBox="1"/>
          <p:nvPr/>
        </p:nvSpPr>
        <p:spPr>
          <a:xfrm>
            <a:off x="3638081" y="4307359"/>
            <a:ext cx="16098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Gestión Operativa</a:t>
            </a:r>
          </a:p>
        </p:txBody>
      </p:sp>
      <p:sp>
        <p:nvSpPr>
          <p:cNvPr id="40" name="Rectángulo redondeado 39"/>
          <p:cNvSpPr/>
          <p:nvPr/>
        </p:nvSpPr>
        <p:spPr>
          <a:xfrm>
            <a:off x="3381577" y="132127"/>
            <a:ext cx="6976725" cy="450760"/>
          </a:xfrm>
          <a:prstGeom prst="roundRect">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500" b="1" i="0" u="none" strike="noStrike" kern="0" cap="none" spc="0" normalizeH="0" baseline="0" noProof="0" dirty="0">
                <a:ln>
                  <a:noFill/>
                </a:ln>
                <a:solidFill>
                  <a:prstClr val="white"/>
                </a:solidFill>
                <a:effectLst/>
                <a:uLnTx/>
                <a:uFillTx/>
                <a:latin typeface="Arial Rounded MT Bold" panose="020F0704030504030204" pitchFamily="34" charset="0"/>
                <a:ea typeface="+mn-ea"/>
                <a:cs typeface="+mn-cs"/>
              </a:rPr>
              <a:t>Línea Estratégica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a:ln>
                  <a:noFill/>
                </a:ln>
                <a:solidFill>
                  <a:prstClr val="white"/>
                </a:solidFill>
                <a:effectLst/>
                <a:uLnTx/>
                <a:uFillTx/>
                <a:latin typeface="Arial Rounded MT Bold" panose="020F0704030504030204" pitchFamily="34" charset="0"/>
                <a:ea typeface="+mn-ea"/>
                <a:cs typeface="+mn-cs"/>
              </a:rPr>
              <a:t>Alta Dirección – Comité Institucional de Coordinación de Control Interno</a:t>
            </a:r>
          </a:p>
        </p:txBody>
      </p:sp>
      <p:sp>
        <p:nvSpPr>
          <p:cNvPr id="41" name="CuadroTexto 40"/>
          <p:cNvSpPr txBox="1"/>
          <p:nvPr/>
        </p:nvSpPr>
        <p:spPr>
          <a:xfrm>
            <a:off x="10609699" y="1539928"/>
            <a:ext cx="442674" cy="4534284"/>
          </a:xfrm>
          <a:prstGeom prst="roundRect">
            <a:avLst/>
          </a:prstGeom>
          <a:solidFill>
            <a:sysClr val="window" lastClr="FFFFFF"/>
          </a:solidFill>
          <a:ln w="12700" cap="flat" cmpd="sng" algn="ctr">
            <a:solidFill>
              <a:srgbClr val="FFC000">
                <a:lumMod val="75000"/>
              </a:srgbClr>
            </a:solidFill>
            <a:prstDash val="solid"/>
            <a:miter lim="800000"/>
          </a:ln>
          <a:effectLst/>
        </p:spPr>
        <p:txBody>
          <a:bodyPr vert="vert" wrap="square" rtlCol="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Proveedores de Aseguramiento Externo</a:t>
            </a:r>
          </a:p>
        </p:txBody>
      </p:sp>
      <p:pic>
        <p:nvPicPr>
          <p:cNvPr id="42" name="Imagen 41"/>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6977815" y="3093896"/>
            <a:ext cx="1288794" cy="1260863"/>
          </a:xfrm>
          <a:prstGeom prst="rect">
            <a:avLst/>
          </a:prstGeom>
        </p:spPr>
      </p:pic>
      <p:sp>
        <p:nvSpPr>
          <p:cNvPr id="43" name="CuadroTexto 42"/>
          <p:cNvSpPr txBox="1"/>
          <p:nvPr/>
        </p:nvSpPr>
        <p:spPr>
          <a:xfrm>
            <a:off x="8392198" y="3122162"/>
            <a:ext cx="16098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Auditoría Interna</a:t>
            </a:r>
          </a:p>
        </p:txBody>
      </p:sp>
      <p:sp>
        <p:nvSpPr>
          <p:cNvPr id="44" name="Rectángulo redondeado 43"/>
          <p:cNvSpPr/>
          <p:nvPr/>
        </p:nvSpPr>
        <p:spPr>
          <a:xfrm>
            <a:off x="4033895" y="718895"/>
            <a:ext cx="822560" cy="832183"/>
          </a:xfrm>
          <a:prstGeom prst="round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5" name="Grupo 44"/>
          <p:cNvGrpSpPr/>
          <p:nvPr/>
        </p:nvGrpSpPr>
        <p:grpSpPr>
          <a:xfrm>
            <a:off x="4216556" y="1668944"/>
            <a:ext cx="404641" cy="1795313"/>
            <a:chOff x="2462011" y="1493949"/>
            <a:chExt cx="304800" cy="914400"/>
          </a:xfrm>
        </p:grpSpPr>
        <p:cxnSp>
          <p:nvCxnSpPr>
            <p:cNvPr id="46" name="Conector recto 45"/>
            <p:cNvCxnSpPr/>
            <p:nvPr/>
          </p:nvCxnSpPr>
          <p:spPr>
            <a:xfrm>
              <a:off x="2614411" y="1493949"/>
              <a:ext cx="152400" cy="135299"/>
            </a:xfrm>
            <a:prstGeom prst="line">
              <a:avLst/>
            </a:prstGeom>
            <a:noFill/>
            <a:ln w="28575" cap="flat" cmpd="sng" algn="ctr">
              <a:solidFill>
                <a:sysClr val="windowText" lastClr="000000">
                  <a:lumMod val="85000"/>
                  <a:lumOff val="15000"/>
                </a:sysClr>
              </a:solidFill>
              <a:prstDash val="solid"/>
              <a:miter lim="800000"/>
            </a:ln>
            <a:effectLst/>
          </p:spPr>
        </p:cxnSp>
        <p:cxnSp>
          <p:nvCxnSpPr>
            <p:cNvPr id="47" name="Conector recto 46"/>
            <p:cNvCxnSpPr/>
            <p:nvPr/>
          </p:nvCxnSpPr>
          <p:spPr>
            <a:xfrm flipV="1">
              <a:off x="2462011" y="1495188"/>
              <a:ext cx="152400" cy="150897"/>
            </a:xfrm>
            <a:prstGeom prst="line">
              <a:avLst/>
            </a:prstGeom>
            <a:noFill/>
            <a:ln w="28575" cap="flat" cmpd="sng" algn="ctr">
              <a:solidFill>
                <a:sysClr val="windowText" lastClr="000000">
                  <a:lumMod val="85000"/>
                  <a:lumOff val="15000"/>
                </a:sysClr>
              </a:solidFill>
              <a:prstDash val="solid"/>
              <a:miter lim="800000"/>
            </a:ln>
            <a:effectLst/>
          </p:spPr>
        </p:cxnSp>
        <p:cxnSp>
          <p:nvCxnSpPr>
            <p:cNvPr id="48" name="Conector recto 47"/>
            <p:cNvCxnSpPr/>
            <p:nvPr/>
          </p:nvCxnSpPr>
          <p:spPr>
            <a:xfrm>
              <a:off x="2614411" y="1561598"/>
              <a:ext cx="0" cy="846751"/>
            </a:xfrm>
            <a:prstGeom prst="line">
              <a:avLst/>
            </a:prstGeom>
            <a:noFill/>
            <a:ln w="28575" cap="flat" cmpd="sng" algn="ctr">
              <a:solidFill>
                <a:sysClr val="windowText" lastClr="000000">
                  <a:lumMod val="85000"/>
                  <a:lumOff val="15000"/>
                </a:sysClr>
              </a:solidFill>
              <a:prstDash val="sysDot"/>
              <a:miter lim="800000"/>
            </a:ln>
            <a:effectLst/>
          </p:spPr>
        </p:cxnSp>
      </p:grpSp>
      <p:sp>
        <p:nvSpPr>
          <p:cNvPr id="49" name="CuadroTexto 48"/>
          <p:cNvSpPr txBox="1"/>
          <p:nvPr/>
        </p:nvSpPr>
        <p:spPr>
          <a:xfrm>
            <a:off x="7094785" y="3514503"/>
            <a:ext cx="10628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Gestión Riesgos</a:t>
            </a:r>
          </a:p>
        </p:txBody>
      </p:sp>
      <p:pic>
        <p:nvPicPr>
          <p:cNvPr id="50" name="Imagen 49"/>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7459245" y="4191011"/>
            <a:ext cx="846927" cy="828572"/>
          </a:xfrm>
          <a:prstGeom prst="rect">
            <a:avLst/>
          </a:prstGeom>
        </p:spPr>
      </p:pic>
      <p:sp>
        <p:nvSpPr>
          <p:cNvPr id="51" name="CuadroTexto 50"/>
          <p:cNvSpPr txBox="1"/>
          <p:nvPr/>
        </p:nvSpPr>
        <p:spPr>
          <a:xfrm>
            <a:off x="7479893" y="4467945"/>
            <a:ext cx="8056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Control Contable</a:t>
            </a:r>
          </a:p>
        </p:txBody>
      </p:sp>
      <p:pic>
        <p:nvPicPr>
          <p:cNvPr id="52" name="Imagen 51"/>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6408447" y="3966495"/>
            <a:ext cx="978831" cy="957617"/>
          </a:xfrm>
          <a:prstGeom prst="rect">
            <a:avLst/>
          </a:prstGeom>
        </p:spPr>
      </p:pic>
      <p:sp>
        <p:nvSpPr>
          <p:cNvPr id="53" name="CuadroTexto 52"/>
          <p:cNvSpPr txBox="1"/>
          <p:nvPr/>
        </p:nvSpPr>
        <p:spPr>
          <a:xfrm>
            <a:off x="6441544" y="4295547"/>
            <a:ext cx="9395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Cumplimiento Normativo</a:t>
            </a:r>
          </a:p>
        </p:txBody>
      </p:sp>
      <p:pic>
        <p:nvPicPr>
          <p:cNvPr id="54" name="Imagen 53"/>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7152371" y="2392578"/>
            <a:ext cx="846927" cy="828572"/>
          </a:xfrm>
          <a:prstGeom prst="rect">
            <a:avLst/>
          </a:prstGeom>
        </p:spPr>
      </p:pic>
      <p:sp>
        <p:nvSpPr>
          <p:cNvPr id="55" name="CuadroTexto 54"/>
          <p:cNvSpPr txBox="1"/>
          <p:nvPr/>
        </p:nvSpPr>
        <p:spPr>
          <a:xfrm>
            <a:off x="7180789" y="2695102"/>
            <a:ext cx="805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Calidad</a:t>
            </a:r>
          </a:p>
        </p:txBody>
      </p:sp>
      <p:pic>
        <p:nvPicPr>
          <p:cNvPr id="56" name="Imagen 55"/>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5681923" y="3947150"/>
            <a:ext cx="846927" cy="828572"/>
          </a:xfrm>
          <a:prstGeom prst="rect">
            <a:avLst/>
          </a:prstGeom>
        </p:spPr>
      </p:pic>
      <p:sp>
        <p:nvSpPr>
          <p:cNvPr id="57" name="CuadroTexto 56"/>
          <p:cNvSpPr txBox="1"/>
          <p:nvPr/>
        </p:nvSpPr>
        <p:spPr>
          <a:xfrm>
            <a:off x="5710341" y="4249674"/>
            <a:ext cx="80563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SST</a:t>
            </a:r>
          </a:p>
        </p:txBody>
      </p:sp>
      <p:pic>
        <p:nvPicPr>
          <p:cNvPr id="58" name="Imagen 57"/>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6076391" y="3165532"/>
            <a:ext cx="978831" cy="957617"/>
          </a:xfrm>
          <a:prstGeom prst="rect">
            <a:avLst/>
          </a:prstGeom>
        </p:spPr>
      </p:pic>
      <p:sp>
        <p:nvSpPr>
          <p:cNvPr id="59" name="CuadroTexto 58"/>
          <p:cNvSpPr txBox="1"/>
          <p:nvPr/>
        </p:nvSpPr>
        <p:spPr>
          <a:xfrm>
            <a:off x="6126636" y="3534258"/>
            <a:ext cx="93950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Indicadores</a:t>
            </a:r>
          </a:p>
        </p:txBody>
      </p:sp>
      <p:pic>
        <p:nvPicPr>
          <p:cNvPr id="60" name="Imagen 59"/>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6113156" y="4732113"/>
            <a:ext cx="558311" cy="546211"/>
          </a:xfrm>
          <a:prstGeom prst="rect">
            <a:avLst/>
          </a:prstGeom>
        </p:spPr>
      </p:pic>
      <p:pic>
        <p:nvPicPr>
          <p:cNvPr id="61" name="Imagen 60"/>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5203733" y="3058731"/>
            <a:ext cx="978831" cy="957617"/>
          </a:xfrm>
          <a:prstGeom prst="rect">
            <a:avLst/>
          </a:prstGeom>
        </p:spPr>
      </p:pic>
      <p:sp>
        <p:nvSpPr>
          <p:cNvPr id="62" name="CuadroTexto 61"/>
          <p:cNvSpPr txBox="1"/>
          <p:nvPr/>
        </p:nvSpPr>
        <p:spPr>
          <a:xfrm>
            <a:off x="5240443" y="3388297"/>
            <a:ext cx="9395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Seguridad Información</a:t>
            </a:r>
          </a:p>
        </p:txBody>
      </p:sp>
      <p:pic>
        <p:nvPicPr>
          <p:cNvPr id="63" name="Imagen 62"/>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7071775" y="4750306"/>
            <a:ext cx="558311" cy="546211"/>
          </a:xfrm>
          <a:prstGeom prst="rect">
            <a:avLst/>
          </a:prstGeom>
        </p:spPr>
      </p:pic>
      <p:sp>
        <p:nvSpPr>
          <p:cNvPr id="64" name="CuadroTexto 63"/>
          <p:cNvSpPr txBox="1"/>
          <p:nvPr/>
        </p:nvSpPr>
        <p:spPr>
          <a:xfrm>
            <a:off x="5860757" y="1485179"/>
            <a:ext cx="23242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Líneas de Reporte</a:t>
            </a:r>
          </a:p>
        </p:txBody>
      </p:sp>
      <p:grpSp>
        <p:nvGrpSpPr>
          <p:cNvPr id="65" name="Grupo 64"/>
          <p:cNvGrpSpPr/>
          <p:nvPr/>
        </p:nvGrpSpPr>
        <p:grpSpPr>
          <a:xfrm>
            <a:off x="6764044" y="1796602"/>
            <a:ext cx="304800" cy="914400"/>
            <a:chOff x="2462011" y="1493949"/>
            <a:chExt cx="304800" cy="914400"/>
          </a:xfrm>
        </p:grpSpPr>
        <p:cxnSp>
          <p:nvCxnSpPr>
            <p:cNvPr id="66" name="Conector recto 65"/>
            <p:cNvCxnSpPr/>
            <p:nvPr/>
          </p:nvCxnSpPr>
          <p:spPr>
            <a:xfrm>
              <a:off x="2614411" y="1493949"/>
              <a:ext cx="152400" cy="135299"/>
            </a:xfrm>
            <a:prstGeom prst="line">
              <a:avLst/>
            </a:prstGeom>
            <a:noFill/>
            <a:ln w="28575" cap="flat" cmpd="sng" algn="ctr">
              <a:solidFill>
                <a:sysClr val="windowText" lastClr="000000">
                  <a:lumMod val="85000"/>
                  <a:lumOff val="15000"/>
                </a:sysClr>
              </a:solidFill>
              <a:prstDash val="solid"/>
              <a:miter lim="800000"/>
            </a:ln>
            <a:effectLst/>
          </p:spPr>
        </p:cxnSp>
        <p:cxnSp>
          <p:nvCxnSpPr>
            <p:cNvPr id="67" name="Conector recto 66"/>
            <p:cNvCxnSpPr/>
            <p:nvPr/>
          </p:nvCxnSpPr>
          <p:spPr>
            <a:xfrm flipV="1">
              <a:off x="2462011" y="1495188"/>
              <a:ext cx="152400" cy="150897"/>
            </a:xfrm>
            <a:prstGeom prst="line">
              <a:avLst/>
            </a:prstGeom>
            <a:noFill/>
            <a:ln w="28575" cap="flat" cmpd="sng" algn="ctr">
              <a:solidFill>
                <a:sysClr val="windowText" lastClr="000000">
                  <a:lumMod val="85000"/>
                  <a:lumOff val="15000"/>
                </a:sysClr>
              </a:solidFill>
              <a:prstDash val="solid"/>
              <a:miter lim="800000"/>
            </a:ln>
            <a:effectLst/>
          </p:spPr>
        </p:cxnSp>
        <p:cxnSp>
          <p:nvCxnSpPr>
            <p:cNvPr id="68" name="Conector recto 67"/>
            <p:cNvCxnSpPr/>
            <p:nvPr/>
          </p:nvCxnSpPr>
          <p:spPr>
            <a:xfrm>
              <a:off x="2614411" y="1561598"/>
              <a:ext cx="0" cy="846751"/>
            </a:xfrm>
            <a:prstGeom prst="line">
              <a:avLst/>
            </a:prstGeom>
            <a:noFill/>
            <a:ln w="28575" cap="flat" cmpd="sng" algn="ctr">
              <a:solidFill>
                <a:sysClr val="windowText" lastClr="000000">
                  <a:lumMod val="85000"/>
                  <a:lumOff val="15000"/>
                </a:sysClr>
              </a:solidFill>
              <a:prstDash val="sysDot"/>
              <a:miter lim="800000"/>
            </a:ln>
            <a:effectLst/>
          </p:spPr>
        </p:cxnSp>
      </p:grpSp>
      <p:pic>
        <p:nvPicPr>
          <p:cNvPr id="69" name="Imagen 68"/>
          <p:cNvPicPr>
            <a:picLocks noChangeAspect="1"/>
          </p:cNvPicPr>
          <p:nvPr/>
        </p:nvPicPr>
        <p:blipFill>
          <a:blip r:embed="rId4">
            <a:clrChange>
              <a:clrFrom>
                <a:srgbClr val="FFFFFF"/>
              </a:clrFrom>
              <a:clrTo>
                <a:srgbClr val="FFFFFF">
                  <a:alpha val="0"/>
                </a:srgbClr>
              </a:clrTo>
            </a:clrChange>
            <a:duotone>
              <a:prstClr val="black"/>
              <a:srgbClr val="5B9BD5">
                <a:tint val="45000"/>
                <a:satMod val="400000"/>
              </a:srgbClr>
            </a:duotone>
          </a:blip>
          <a:stretch>
            <a:fillRect/>
          </a:stretch>
        </p:blipFill>
        <p:spPr>
          <a:xfrm>
            <a:off x="6713488" y="2828624"/>
            <a:ext cx="558311" cy="546211"/>
          </a:xfrm>
          <a:prstGeom prst="rect">
            <a:avLst/>
          </a:prstGeom>
        </p:spPr>
      </p:pic>
      <p:grpSp>
        <p:nvGrpSpPr>
          <p:cNvPr id="70" name="Grupo 69"/>
          <p:cNvGrpSpPr/>
          <p:nvPr/>
        </p:nvGrpSpPr>
        <p:grpSpPr>
          <a:xfrm>
            <a:off x="9173053" y="1523090"/>
            <a:ext cx="304800" cy="914400"/>
            <a:chOff x="2462011" y="1493949"/>
            <a:chExt cx="304800" cy="914400"/>
          </a:xfrm>
        </p:grpSpPr>
        <p:cxnSp>
          <p:nvCxnSpPr>
            <p:cNvPr id="71" name="Conector recto 70"/>
            <p:cNvCxnSpPr/>
            <p:nvPr/>
          </p:nvCxnSpPr>
          <p:spPr>
            <a:xfrm>
              <a:off x="2614411" y="1493949"/>
              <a:ext cx="152400" cy="135299"/>
            </a:xfrm>
            <a:prstGeom prst="line">
              <a:avLst/>
            </a:prstGeom>
            <a:noFill/>
            <a:ln w="28575" cap="flat" cmpd="sng" algn="ctr">
              <a:solidFill>
                <a:sysClr val="windowText" lastClr="000000">
                  <a:lumMod val="85000"/>
                  <a:lumOff val="15000"/>
                </a:sysClr>
              </a:solidFill>
              <a:prstDash val="solid"/>
              <a:miter lim="800000"/>
            </a:ln>
            <a:effectLst/>
          </p:spPr>
        </p:cxnSp>
        <p:cxnSp>
          <p:nvCxnSpPr>
            <p:cNvPr id="72" name="Conector recto 71"/>
            <p:cNvCxnSpPr/>
            <p:nvPr/>
          </p:nvCxnSpPr>
          <p:spPr>
            <a:xfrm flipV="1">
              <a:off x="2462011" y="1495188"/>
              <a:ext cx="152400" cy="150897"/>
            </a:xfrm>
            <a:prstGeom prst="line">
              <a:avLst/>
            </a:prstGeom>
            <a:noFill/>
            <a:ln w="28575" cap="flat" cmpd="sng" algn="ctr">
              <a:solidFill>
                <a:sysClr val="windowText" lastClr="000000">
                  <a:lumMod val="85000"/>
                  <a:lumOff val="15000"/>
                </a:sysClr>
              </a:solidFill>
              <a:prstDash val="solid"/>
              <a:miter lim="800000"/>
            </a:ln>
            <a:effectLst/>
          </p:spPr>
        </p:cxnSp>
        <p:cxnSp>
          <p:nvCxnSpPr>
            <p:cNvPr id="73" name="Conector recto 72"/>
            <p:cNvCxnSpPr/>
            <p:nvPr/>
          </p:nvCxnSpPr>
          <p:spPr>
            <a:xfrm>
              <a:off x="2614411" y="1561598"/>
              <a:ext cx="0" cy="846751"/>
            </a:xfrm>
            <a:prstGeom prst="line">
              <a:avLst/>
            </a:prstGeom>
            <a:noFill/>
            <a:ln w="28575" cap="flat" cmpd="sng" algn="ctr">
              <a:solidFill>
                <a:sysClr val="windowText" lastClr="000000">
                  <a:lumMod val="85000"/>
                  <a:lumOff val="15000"/>
                </a:sysClr>
              </a:solidFill>
              <a:prstDash val="sysDot"/>
              <a:miter lim="800000"/>
            </a:ln>
            <a:effectLst/>
          </p:spPr>
        </p:cxnSp>
      </p:grpSp>
      <p:sp>
        <p:nvSpPr>
          <p:cNvPr id="74" name="Rectángulo redondeado 73"/>
          <p:cNvSpPr/>
          <p:nvPr/>
        </p:nvSpPr>
        <p:spPr>
          <a:xfrm>
            <a:off x="11210851" y="3152101"/>
            <a:ext cx="648015" cy="783579"/>
          </a:xfrm>
          <a:prstGeom prst="round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pic>
        <p:nvPicPr>
          <p:cNvPr id="75" name="Imagen 74"/>
          <p:cNvPicPr>
            <a:picLocks noChangeAspect="1"/>
          </p:cNvPicPr>
          <p:nvPr/>
        </p:nvPicPr>
        <p:blipFill>
          <a:blip r:embed="rId5"/>
          <a:stretch>
            <a:fillRect/>
          </a:stretch>
        </p:blipFill>
        <p:spPr>
          <a:xfrm>
            <a:off x="11333286" y="3300313"/>
            <a:ext cx="465481" cy="473507"/>
          </a:xfrm>
          <a:prstGeom prst="rect">
            <a:avLst/>
          </a:prstGeom>
        </p:spPr>
      </p:pic>
      <p:sp>
        <p:nvSpPr>
          <p:cNvPr id="76" name="CuadroTexto 75"/>
          <p:cNvSpPr txBox="1"/>
          <p:nvPr/>
        </p:nvSpPr>
        <p:spPr>
          <a:xfrm>
            <a:off x="11073649" y="3880048"/>
            <a:ext cx="106281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Órganos de vigilancia y control externos</a:t>
            </a:r>
          </a:p>
        </p:txBody>
      </p:sp>
      <p:sp>
        <p:nvSpPr>
          <p:cNvPr id="77" name="12 Rectángulo"/>
          <p:cNvSpPr/>
          <p:nvPr/>
        </p:nvSpPr>
        <p:spPr>
          <a:xfrm>
            <a:off x="1113819" y="6036374"/>
            <a:ext cx="2037014" cy="461653"/>
          </a:xfrm>
          <a:prstGeom prst="rect">
            <a:avLst/>
          </a:prstGeom>
        </p:spPr>
        <p:txBody>
          <a:bodyPr wrap="square" lIns="91428" tIns="45714" rIns="91428" bIns="4571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prstClr val="black"/>
                </a:solidFill>
                <a:effectLst/>
                <a:uLnTx/>
                <a:uFillTx/>
                <a:latin typeface="Calibri"/>
                <a:ea typeface="+mn-ea"/>
                <a:cs typeface="+mn-cs"/>
              </a:rPr>
              <a:t>Fuente: Adaptado de Instituto de Auditores Internos. Visión 2020 Desafíos de Auditoría Interna en el horizonte 2020. Marzo 2015</a:t>
            </a:r>
          </a:p>
        </p:txBody>
      </p:sp>
      <p:pic>
        <p:nvPicPr>
          <p:cNvPr id="78" name="Imagen 77"/>
          <p:cNvPicPr>
            <a:picLocks noChangeAspect="1"/>
          </p:cNvPicPr>
          <p:nvPr/>
        </p:nvPicPr>
        <p:blipFill>
          <a:blip r:embed="rId6"/>
          <a:stretch>
            <a:fillRect/>
          </a:stretch>
        </p:blipFill>
        <p:spPr>
          <a:xfrm>
            <a:off x="4180793" y="855561"/>
            <a:ext cx="528763" cy="570427"/>
          </a:xfrm>
          <a:prstGeom prst="rect">
            <a:avLst/>
          </a:prstGeom>
        </p:spPr>
      </p:pic>
      <p:sp>
        <p:nvSpPr>
          <p:cNvPr id="79" name="Rectángulo redondeado 78"/>
          <p:cNvSpPr/>
          <p:nvPr/>
        </p:nvSpPr>
        <p:spPr>
          <a:xfrm>
            <a:off x="6631362" y="667231"/>
            <a:ext cx="822560" cy="832183"/>
          </a:xfrm>
          <a:prstGeom prst="round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pic>
        <p:nvPicPr>
          <p:cNvPr id="80" name="Imagen 79"/>
          <p:cNvPicPr>
            <a:picLocks noChangeAspect="1"/>
          </p:cNvPicPr>
          <p:nvPr/>
        </p:nvPicPr>
        <p:blipFill>
          <a:blip r:embed="rId6"/>
          <a:stretch>
            <a:fillRect/>
          </a:stretch>
        </p:blipFill>
        <p:spPr>
          <a:xfrm>
            <a:off x="6778260" y="803897"/>
            <a:ext cx="528763" cy="570427"/>
          </a:xfrm>
          <a:prstGeom prst="rect">
            <a:avLst/>
          </a:prstGeom>
        </p:spPr>
      </p:pic>
      <p:sp>
        <p:nvSpPr>
          <p:cNvPr id="81" name="Rectángulo redondeado 80"/>
          <p:cNvSpPr/>
          <p:nvPr/>
        </p:nvSpPr>
        <p:spPr>
          <a:xfrm>
            <a:off x="8914173" y="652996"/>
            <a:ext cx="822560" cy="832183"/>
          </a:xfrm>
          <a:prstGeom prst="round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pic>
        <p:nvPicPr>
          <p:cNvPr id="82" name="Imagen 81"/>
          <p:cNvPicPr>
            <a:picLocks noChangeAspect="1"/>
          </p:cNvPicPr>
          <p:nvPr/>
        </p:nvPicPr>
        <p:blipFill>
          <a:blip r:embed="rId7"/>
          <a:stretch>
            <a:fillRect/>
          </a:stretch>
        </p:blipFill>
        <p:spPr>
          <a:xfrm>
            <a:off x="8973918" y="778966"/>
            <a:ext cx="721141" cy="564704"/>
          </a:xfrm>
          <a:prstGeom prst="rect">
            <a:avLst/>
          </a:prstGeom>
        </p:spPr>
      </p:pic>
      <p:cxnSp>
        <p:nvCxnSpPr>
          <p:cNvPr id="83" name="Conector recto 82"/>
          <p:cNvCxnSpPr/>
          <p:nvPr/>
        </p:nvCxnSpPr>
        <p:spPr>
          <a:xfrm>
            <a:off x="196714" y="1949787"/>
            <a:ext cx="2954119" cy="0"/>
          </a:xfrm>
          <a:prstGeom prst="line">
            <a:avLst/>
          </a:prstGeom>
          <a:noFill/>
          <a:ln w="38100" cap="flat" cmpd="sng" algn="ctr">
            <a:solidFill>
              <a:sysClr val="window" lastClr="FFFFFF">
                <a:lumMod val="65000"/>
              </a:sysClr>
            </a:solidFill>
            <a:prstDash val="dash"/>
            <a:miter lim="800000"/>
          </a:ln>
          <a:effectLst/>
        </p:spPr>
      </p:cxnSp>
    </p:spTree>
    <p:extLst>
      <p:ext uri="{BB962C8B-B14F-4D97-AF65-F5344CB8AC3E}">
        <p14:creationId xmlns:p14="http://schemas.microsoft.com/office/powerpoint/2010/main" val="42190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5">
            <a:extLst>
              <a:ext uri="{FF2B5EF4-FFF2-40B4-BE49-F238E27FC236}">
                <a16:creationId xmlns:a16="http://schemas.microsoft.com/office/drawing/2014/main" id="{F0E22922-BAFE-4F5D-AF20-FC5BA84735D8}"/>
              </a:ext>
            </a:extLst>
          </p:cNvPr>
          <p:cNvSpPr txBox="1">
            <a:spLocks noChangeArrowheads="1"/>
          </p:cNvSpPr>
          <p:nvPr/>
        </p:nvSpPr>
        <p:spPr bwMode="auto">
          <a:xfrm>
            <a:off x="489887" y="295210"/>
            <a:ext cx="9180329" cy="1077218"/>
          </a:xfrm>
          <a:prstGeom prst="rect">
            <a:avLst/>
          </a:prstGeom>
          <a:extLst/>
        </p:spPr>
        <p:txBody>
          <a:bodyPr wrap="square">
            <a:spAutoFit/>
          </a:bodyPr>
          <a:lstStyle>
            <a:defPPr>
              <a:defRPr lang="es-ES_tradnl"/>
            </a:defPPr>
            <a:lvl1pPr marR="0" lvl="0" indent="0" defTabSz="457063" fontAlgn="auto">
              <a:lnSpc>
                <a:spcPct val="100000"/>
              </a:lnSpc>
              <a:spcBef>
                <a:spcPts val="0"/>
              </a:spcBef>
              <a:spcAft>
                <a:spcPts val="0"/>
              </a:spcAft>
              <a:buClrTx/>
              <a:buSzTx/>
              <a:buFontTx/>
              <a:buNone/>
              <a:tabLst/>
              <a:defRPr kumimoji="0" sz="3200" b="0" i="0" u="none" strike="noStrike" cap="none" spc="0" normalizeH="0" baseline="0">
                <a:ln>
                  <a:noFill/>
                </a:ln>
                <a:solidFill>
                  <a:srgbClr val="002060"/>
                </a:solidFill>
                <a:effectLst/>
                <a:uLnTx/>
                <a:uFillTx/>
                <a:latin typeface="Arial Black" panose="020B0A04020102020204" pitchFamily="34" charset="0"/>
              </a:defRPr>
            </a:lvl1pPr>
          </a:lstStyle>
          <a:p>
            <a:r>
              <a:rPr lang="es-CO" dirty="0">
                <a:sym typeface="Arial"/>
              </a:rPr>
              <a:t>Seguimiento y Monitoreo Integral Esquema Líneas Defensa</a:t>
            </a:r>
          </a:p>
        </p:txBody>
      </p:sp>
      <p:pic>
        <p:nvPicPr>
          <p:cNvPr id="5" name="Imagen 4" descr="Captura de pantalla 2017-11-08 a las 12.5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841" y="3671418"/>
            <a:ext cx="4331417" cy="2562901"/>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r="89894" b="82045"/>
          <a:stretch/>
        </p:blipFill>
        <p:spPr>
          <a:xfrm>
            <a:off x="9600976" y="3753810"/>
            <a:ext cx="492157" cy="492069"/>
          </a:xfrm>
          <a:prstGeom prst="rect">
            <a:avLst/>
          </a:prstGeom>
        </p:spPr>
      </p:pic>
      <p:sp>
        <p:nvSpPr>
          <p:cNvPr id="7" name="CuadroTexto 6"/>
          <p:cNvSpPr txBox="1"/>
          <p:nvPr/>
        </p:nvSpPr>
        <p:spPr>
          <a:xfrm>
            <a:off x="8508129" y="4259012"/>
            <a:ext cx="2707811" cy="1354191"/>
          </a:xfrm>
          <a:prstGeom prst="rect">
            <a:avLst/>
          </a:prstGeom>
          <a:noFill/>
        </p:spPr>
        <p:txBody>
          <a:bodyPr wrap="square" lIns="121893" tIns="60947" rIns="121893" bIns="60947" rtlCol="0">
            <a:spAutoFit/>
          </a:bodyPr>
          <a:lstStyle>
            <a:defPPr>
              <a:defRPr lang="es-ES_tradnl"/>
            </a:defPPr>
            <a:lvl1pPr algn="ctr">
              <a:defRPr sz="2000" b="1">
                <a:latin typeface="Arial Narrow" panose="020B0606020202030204" pitchFamily="34" charset="0"/>
              </a:defRPr>
            </a:lvl1pPr>
          </a:lstStyle>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3ª Línea</a:t>
            </a:r>
          </a:p>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Evaluación Independiente</a:t>
            </a:r>
          </a:p>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(Auditoría Interna)</a:t>
            </a:r>
          </a:p>
        </p:txBody>
      </p:sp>
      <p:sp>
        <p:nvSpPr>
          <p:cNvPr id="8" name="CuadroTexto 7"/>
          <p:cNvSpPr txBox="1"/>
          <p:nvPr/>
        </p:nvSpPr>
        <p:spPr>
          <a:xfrm>
            <a:off x="2134679" y="4412888"/>
            <a:ext cx="2138277" cy="1046414"/>
          </a:xfrm>
          <a:prstGeom prst="rect">
            <a:avLst/>
          </a:prstGeom>
          <a:noFill/>
        </p:spPr>
        <p:txBody>
          <a:bodyPr wrap="square" lIns="121893" tIns="60947" rIns="121893" bIns="60947" rtlCol="0">
            <a:spAutoFit/>
          </a:bodyPr>
          <a:lstStyle/>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2ª Línea</a:t>
            </a:r>
          </a:p>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Seguimiento y Monitoreo</a:t>
            </a: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9814" y="3523157"/>
            <a:ext cx="730625" cy="953377"/>
          </a:xfrm>
          <a:prstGeom prst="rect">
            <a:avLst/>
          </a:prstGeom>
        </p:spPr>
      </p:pic>
      <p:sp>
        <p:nvSpPr>
          <p:cNvPr id="10" name="CuadroTexto 9"/>
          <p:cNvSpPr txBox="1"/>
          <p:nvPr/>
        </p:nvSpPr>
        <p:spPr>
          <a:xfrm>
            <a:off x="5169038" y="2100581"/>
            <a:ext cx="2728657" cy="861748"/>
          </a:xfrm>
          <a:prstGeom prst="rect">
            <a:avLst/>
          </a:prstGeom>
          <a:noFill/>
        </p:spPr>
        <p:txBody>
          <a:bodyPr wrap="square" lIns="121893" tIns="60947" rIns="121893" bIns="60947" rtlCol="0">
            <a:spAutoFit/>
          </a:bodyPr>
          <a:lstStyle>
            <a:defPPr>
              <a:defRPr lang="es-ES_tradnl"/>
            </a:defPPr>
            <a:lvl1pPr algn="ctr">
              <a:defRPr sz="2000" b="1">
                <a:latin typeface="Arial Narrow" panose="020B0606020202030204" pitchFamily="34" charset="0"/>
              </a:defRPr>
            </a:lvl1pPr>
          </a:lstStyle>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Línea Estratégica</a:t>
            </a:r>
          </a:p>
        </p:txBody>
      </p:sp>
      <p:sp>
        <p:nvSpPr>
          <p:cNvPr id="17" name="CuadroTexto 16"/>
          <p:cNvSpPr txBox="1"/>
          <p:nvPr/>
        </p:nvSpPr>
        <p:spPr>
          <a:xfrm>
            <a:off x="-146046" y="4412888"/>
            <a:ext cx="2698292" cy="1764239"/>
          </a:xfrm>
          <a:prstGeom prst="rect">
            <a:avLst/>
          </a:prstGeom>
          <a:noFill/>
        </p:spPr>
        <p:txBody>
          <a:bodyPr wrap="square" lIns="121893" tIns="60947" rIns="121893" bIns="60947" rtlCol="0">
            <a:spAutoFit/>
          </a:bodyPr>
          <a:lstStyle/>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1ª Línea</a:t>
            </a:r>
          </a:p>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1733"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Seguimiento permanente</a:t>
            </a:r>
          </a:p>
          <a:p>
            <a:pPr marL="0" marR="0" lvl="0" indent="0" algn="ctr" defTabSz="913629" rtl="0" eaLnBrk="1" fontAlgn="auto" latinLnBrk="0" hangingPunct="1">
              <a:lnSpc>
                <a:spcPct val="100000"/>
              </a:lnSpc>
              <a:spcBef>
                <a:spcPts val="0"/>
              </a:spcBef>
              <a:spcAft>
                <a:spcPts val="0"/>
              </a:spcAft>
              <a:buClrTx/>
              <a:buSzTx/>
              <a:buFontTx/>
              <a:buNone/>
              <a:tabLst/>
              <a:defRPr/>
            </a:pPr>
            <a:r>
              <a:rPr kumimoji="0" lang="es-CO" sz="1733" b="1" i="0" u="none" strike="noStrike" kern="1200" cap="none" spc="0" normalizeH="0" baseline="0" noProof="0" dirty="0">
                <a:ln>
                  <a:noFill/>
                </a:ln>
                <a:solidFill>
                  <a:srgbClr val="073763"/>
                </a:solidFill>
                <a:effectLst/>
                <a:uLnTx/>
                <a:uFillTx/>
                <a:latin typeface="Work Sans" panose="020B0604020202020204" charset="0"/>
                <a:ea typeface="+mn-ea"/>
                <a:cs typeface="Arial"/>
                <a:sym typeface="Arial"/>
              </a:rPr>
              <a:t>(procesos, programas, proyectos y metas asociadas)</a:t>
            </a:r>
          </a:p>
        </p:txBody>
      </p:sp>
      <p:pic>
        <p:nvPicPr>
          <p:cNvPr id="19" name="Imagen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837" y="3394330"/>
            <a:ext cx="1041600" cy="1097325"/>
          </a:xfrm>
          <a:prstGeom prst="rect">
            <a:avLst/>
          </a:prstGeom>
        </p:spPr>
      </p:pic>
      <p:sp>
        <p:nvSpPr>
          <p:cNvPr id="55" name="CuadroTexto 54"/>
          <p:cNvSpPr txBox="1"/>
          <p:nvPr/>
        </p:nvSpPr>
        <p:spPr>
          <a:xfrm>
            <a:off x="5673072" y="2837128"/>
            <a:ext cx="16568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Lineamientos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Seguimiento integral</a:t>
            </a:r>
          </a:p>
        </p:txBody>
      </p:sp>
      <p:sp>
        <p:nvSpPr>
          <p:cNvPr id="56" name="CuadroTexto 55"/>
          <p:cNvSpPr txBox="1"/>
          <p:nvPr/>
        </p:nvSpPr>
        <p:spPr>
          <a:xfrm rot="19137532">
            <a:off x="3780797" y="3393365"/>
            <a:ext cx="1656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Línea Reporte</a:t>
            </a:r>
          </a:p>
        </p:txBody>
      </p:sp>
      <p:sp>
        <p:nvSpPr>
          <p:cNvPr id="57" name="CuadroTexto 56"/>
          <p:cNvSpPr txBox="1"/>
          <p:nvPr/>
        </p:nvSpPr>
        <p:spPr>
          <a:xfrm>
            <a:off x="1355660" y="4045959"/>
            <a:ext cx="1656885" cy="502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333"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Capacitación y Asesoría</a:t>
            </a:r>
          </a:p>
        </p:txBody>
      </p:sp>
      <p:sp>
        <p:nvSpPr>
          <p:cNvPr id="58" name="CuadroTexto 57"/>
          <p:cNvSpPr txBox="1"/>
          <p:nvPr/>
        </p:nvSpPr>
        <p:spPr>
          <a:xfrm rot="2582093">
            <a:off x="7763816" y="3160295"/>
            <a:ext cx="1748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Alertas y Recomendaciones</a:t>
            </a:r>
          </a:p>
        </p:txBody>
      </p:sp>
      <p:cxnSp>
        <p:nvCxnSpPr>
          <p:cNvPr id="64" name="Conector angular 63"/>
          <p:cNvCxnSpPr/>
          <p:nvPr/>
        </p:nvCxnSpPr>
        <p:spPr>
          <a:xfrm flipV="1">
            <a:off x="3203818" y="5613202"/>
            <a:ext cx="6889316" cy="644980"/>
          </a:xfrm>
          <a:prstGeom prst="bentConnector3">
            <a:avLst>
              <a:gd name="adj1" fmla="val 100267"/>
            </a:avLst>
          </a:prstGeom>
          <a:ln w="19050">
            <a:solidFill>
              <a:srgbClr val="FF66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p:cNvCxnSpPr/>
          <p:nvPr/>
        </p:nvCxnSpPr>
        <p:spPr>
          <a:xfrm flipV="1">
            <a:off x="3203817" y="5446357"/>
            <a:ext cx="0" cy="822212"/>
          </a:xfrm>
          <a:prstGeom prst="straightConnector1">
            <a:avLst/>
          </a:prstGeom>
          <a:ln w="19050">
            <a:solidFill>
              <a:srgbClr val="FF66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3" name="Rectángulo 72"/>
          <p:cNvSpPr/>
          <p:nvPr/>
        </p:nvSpPr>
        <p:spPr>
          <a:xfrm>
            <a:off x="3374550" y="6273014"/>
            <a:ext cx="6096000" cy="37965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Alineamiento</a:t>
            </a:r>
            <a:r>
              <a:rPr kumimoji="0" lang="es-CO" sz="18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s-CO" sz="1600" b="1"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comunicación, coordinación, colaboración</a:t>
            </a:r>
            <a:endParaRPr kumimoji="0" lang="es-CO" sz="1867"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75" name="Conector recto de flecha 74"/>
          <p:cNvCxnSpPr/>
          <p:nvPr/>
        </p:nvCxnSpPr>
        <p:spPr>
          <a:xfrm flipV="1">
            <a:off x="3855457" y="2956017"/>
            <a:ext cx="1780977" cy="1535639"/>
          </a:xfrm>
          <a:prstGeom prst="straightConnector1">
            <a:avLst/>
          </a:prstGeom>
          <a:ln w="19050">
            <a:solidFill>
              <a:srgbClr val="FF66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p:nvPr/>
        </p:nvCxnSpPr>
        <p:spPr>
          <a:xfrm>
            <a:off x="7444718" y="2755391"/>
            <a:ext cx="1766559" cy="1657497"/>
          </a:xfrm>
          <a:prstGeom prst="straightConnector1">
            <a:avLst/>
          </a:prstGeom>
          <a:ln w="19050">
            <a:solidFill>
              <a:srgbClr val="FF66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Conector recto de flecha 81"/>
          <p:cNvCxnSpPr/>
          <p:nvPr/>
        </p:nvCxnSpPr>
        <p:spPr>
          <a:xfrm flipH="1">
            <a:off x="1787287" y="4645530"/>
            <a:ext cx="733069" cy="0"/>
          </a:xfrm>
          <a:prstGeom prst="straightConnector1">
            <a:avLst/>
          </a:prstGeom>
          <a:ln w="19050">
            <a:solidFill>
              <a:srgbClr val="FF66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283927" y="1450457"/>
            <a:ext cx="11521280" cy="0"/>
          </a:xfrm>
          <a:prstGeom prst="line">
            <a:avLst/>
          </a:prstGeom>
          <a:noFill/>
          <a:ln w="38100" cap="flat" cmpd="sng" algn="ctr">
            <a:solidFill>
              <a:sysClr val="window" lastClr="FFFFFF">
                <a:lumMod val="65000"/>
              </a:sysClr>
            </a:solidFill>
            <a:prstDash val="dash"/>
            <a:miter lim="800000"/>
          </a:ln>
          <a:effectLst/>
        </p:spPr>
      </p:cxnSp>
      <p:sp>
        <p:nvSpPr>
          <p:cNvPr id="23" name="Rectángulo redondeado 22"/>
          <p:cNvSpPr/>
          <p:nvPr/>
        </p:nvSpPr>
        <p:spPr>
          <a:xfrm>
            <a:off x="11231991" y="1923427"/>
            <a:ext cx="648015" cy="783579"/>
          </a:xfrm>
          <a:prstGeom prst="roundRect">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Imagen 23"/>
          <p:cNvPicPr>
            <a:picLocks noChangeAspect="1"/>
          </p:cNvPicPr>
          <p:nvPr/>
        </p:nvPicPr>
        <p:blipFill>
          <a:blip r:embed="rId7"/>
          <a:stretch>
            <a:fillRect/>
          </a:stretch>
        </p:blipFill>
        <p:spPr>
          <a:xfrm>
            <a:off x="11354426" y="2071639"/>
            <a:ext cx="465481" cy="473507"/>
          </a:xfrm>
          <a:prstGeom prst="rect">
            <a:avLst/>
          </a:prstGeom>
        </p:spPr>
      </p:pic>
      <p:sp>
        <p:nvSpPr>
          <p:cNvPr id="25" name="CuadroTexto 24"/>
          <p:cNvSpPr txBox="1"/>
          <p:nvPr/>
        </p:nvSpPr>
        <p:spPr>
          <a:xfrm>
            <a:off x="10697282" y="2701832"/>
            <a:ext cx="1410192" cy="1384995"/>
          </a:xfrm>
          <a:prstGeom prst="rect">
            <a:avLst/>
          </a:prstGeom>
          <a:noFill/>
        </p:spPr>
        <p:txBody>
          <a:bodyPr wrap="square" rtlCol="0">
            <a:spAutoFit/>
          </a:bodyPr>
          <a:lstStyle/>
          <a:p>
            <a:pPr marL="171450" marR="0" lvl="0" indent="-171450" algn="r" defTabSz="914400" rtl="0" eaLnBrk="1" fontAlgn="auto" latinLnBrk="0" hangingPunct="1">
              <a:lnSpc>
                <a:spcPct val="100000"/>
              </a:lnSpc>
              <a:spcBef>
                <a:spcPts val="0"/>
              </a:spcBef>
              <a:spcAft>
                <a:spcPts val="0"/>
              </a:spcAft>
              <a:buClr>
                <a:srgbClr val="E68900"/>
              </a:buClr>
              <a:buSzTx/>
              <a:buFont typeface="Wingdings" panose="05000000000000000000" pitchFamily="2" charset="2"/>
              <a:buChar char="ü"/>
              <a:tabLst/>
              <a:defRPr/>
            </a:pPr>
            <a:r>
              <a:rPr kumimoji="0" lang="es-CO"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rPr>
              <a:t>Órganos de vigilancia y control externos</a:t>
            </a:r>
          </a:p>
          <a:p>
            <a:pPr marL="171450" marR="0" lvl="0" indent="-171450" algn="r" defTabSz="914400" rtl="0" eaLnBrk="1" fontAlgn="auto" latinLnBrk="0" hangingPunct="1">
              <a:lnSpc>
                <a:spcPct val="100000"/>
              </a:lnSpc>
              <a:spcBef>
                <a:spcPts val="0"/>
              </a:spcBef>
              <a:spcAft>
                <a:spcPts val="0"/>
              </a:spcAft>
              <a:buClr>
                <a:srgbClr val="E68900"/>
              </a:buClr>
              <a:buSzTx/>
              <a:buFont typeface="Wingdings" panose="05000000000000000000" pitchFamily="2" charset="2"/>
              <a:buChar char="ü"/>
              <a:tabLst/>
              <a:defRPr/>
            </a:pPr>
            <a:r>
              <a:rPr lang="es-CO" sz="1200" dirty="0">
                <a:solidFill>
                  <a:prstClr val="black"/>
                </a:solidFill>
                <a:latin typeface="Arial Rounded MT Bold" panose="020F0704030504030204" pitchFamily="34" charset="0"/>
                <a:cs typeface="Old Antic Decorative" panose="02010400000000000000" pitchFamily="2" charset="-78"/>
              </a:rPr>
              <a:t>Otras evaluaciones externas</a:t>
            </a:r>
            <a:endParaRPr kumimoji="0" lang="es-CO" sz="1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Old Antic Decorative" panose="02010400000000000000" pitchFamily="2" charset="-78"/>
            </a:endParaRPr>
          </a:p>
        </p:txBody>
      </p:sp>
      <p:cxnSp>
        <p:nvCxnSpPr>
          <p:cNvPr id="26" name="Conector recto de flecha 25"/>
          <p:cNvCxnSpPr/>
          <p:nvPr/>
        </p:nvCxnSpPr>
        <p:spPr>
          <a:xfrm flipH="1">
            <a:off x="7897695" y="2389703"/>
            <a:ext cx="3285375" cy="0"/>
          </a:xfrm>
          <a:prstGeom prst="straightConnector1">
            <a:avLst/>
          </a:prstGeom>
          <a:ln w="19050">
            <a:solidFill>
              <a:srgbClr val="FF66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89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 y="2570"/>
            <a:ext cx="12178964" cy="6853712"/>
          </a:xfrm>
          <a:prstGeom prst="rect">
            <a:avLst/>
          </a:prstGeom>
        </p:spPr>
      </p:pic>
      <p:sp>
        <p:nvSpPr>
          <p:cNvPr id="5" name="CuadroTexto 4"/>
          <p:cNvSpPr txBox="1"/>
          <p:nvPr/>
        </p:nvSpPr>
        <p:spPr>
          <a:xfrm>
            <a:off x="6430179" y="1522663"/>
            <a:ext cx="4994378" cy="1077218"/>
          </a:xfrm>
          <a:prstGeom prst="rect">
            <a:avLst/>
          </a:prstGeom>
          <a:noFill/>
        </p:spPr>
        <p:txBody>
          <a:bodyPr wrap="square" rtlCol="0">
            <a:spAutoFit/>
          </a:bodyPr>
          <a:lstStyle/>
          <a:p>
            <a:pPr lvl="0"/>
            <a:r>
              <a:rPr lang="es-MX" sz="3200" b="1" dirty="0">
                <a:solidFill>
                  <a:prstClr val="white"/>
                </a:solidFill>
                <a:latin typeface="Arial" panose="020B0604020202020204" pitchFamily="34" charset="0"/>
                <a:cs typeface="Arial" panose="020B0604020202020204" pitchFamily="34" charset="0"/>
              </a:rPr>
              <a:t>Objetivo y base conceptual</a:t>
            </a:r>
            <a:endParaRPr kumimoji="0" lang="es-MX"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ángulo 5"/>
          <p:cNvSpPr/>
          <p:nvPr/>
        </p:nvSpPr>
        <p:spPr>
          <a:xfrm>
            <a:off x="6549359" y="2599881"/>
            <a:ext cx="58893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142;p22">
            <a:extLst>
              <a:ext uri="{FF2B5EF4-FFF2-40B4-BE49-F238E27FC236}">
                <a16:creationId xmlns:a16="http://schemas.microsoft.com/office/drawing/2014/main" id="{F3E6245C-7736-4FB5-8DCF-0612DF1CCF9D}"/>
              </a:ext>
            </a:extLst>
          </p:cNvPr>
          <p:cNvSpPr txBox="1">
            <a:spLocks/>
          </p:cNvSpPr>
          <p:nvPr/>
        </p:nvSpPr>
        <p:spPr>
          <a:xfrm>
            <a:off x="2818579" y="1741481"/>
            <a:ext cx="3611600" cy="858400"/>
          </a:xfrm>
          <a:prstGeom prst="rect">
            <a:avLst/>
          </a:prstGeom>
          <a:noFill/>
          <a:ln>
            <a:noFill/>
          </a:ln>
        </p:spPr>
        <p:txBody>
          <a:bodyPr spcFirstLastPara="1" vert="horz" wrap="square" lIns="91344" tIns="45699" rIns="91344" bIns="4569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CO" sz="9600" b="1" i="0" u="none" strike="noStrike" kern="1200" cap="none" spc="0" normalizeH="0" baseline="0" noProof="0" dirty="0">
                <a:ln>
                  <a:noFill/>
                </a:ln>
                <a:solidFill>
                  <a:prstClr val="white"/>
                </a:solidFill>
                <a:effectLst/>
                <a:uLnTx/>
                <a:uFillTx/>
                <a:latin typeface="Work Sans"/>
                <a:ea typeface="Work Sans"/>
                <a:cs typeface="Work Sans"/>
                <a:sym typeface="Work Sans"/>
              </a:rPr>
              <a:t>02.</a:t>
            </a:r>
          </a:p>
        </p:txBody>
      </p:sp>
    </p:spTree>
    <p:extLst>
      <p:ext uri="{BB962C8B-B14F-4D97-AF65-F5344CB8AC3E}">
        <p14:creationId xmlns:p14="http://schemas.microsoft.com/office/powerpoint/2010/main" val="339174975"/>
      </p:ext>
    </p:extLst>
  </p:cSld>
  <p:clrMapOvr>
    <a:masterClrMapping/>
  </p:clrMapOvr>
</p:sld>
</file>

<file path=ppt/theme/theme1.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Presidencia de Colomba">
  <a:themeElements>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6053</TotalTime>
  <Words>3989</Words>
  <Application>Microsoft Office PowerPoint</Application>
  <PresentationFormat>Panorámica</PresentationFormat>
  <Paragraphs>340</Paragraphs>
  <Slides>34</Slides>
  <Notes>18</Notes>
  <HiddenSlides>0</HiddenSlides>
  <MMClips>0</MMClips>
  <ScaleCrop>false</ScaleCrop>
  <HeadingPairs>
    <vt:vector size="6" baseType="variant">
      <vt:variant>
        <vt:lpstr>Fuentes usadas</vt:lpstr>
      </vt:variant>
      <vt:variant>
        <vt:i4>20</vt:i4>
      </vt:variant>
      <vt:variant>
        <vt:lpstr>Tema</vt:lpstr>
      </vt:variant>
      <vt:variant>
        <vt:i4>11</vt:i4>
      </vt:variant>
      <vt:variant>
        <vt:lpstr>Títulos de diapositiva</vt:lpstr>
      </vt:variant>
      <vt:variant>
        <vt:i4>34</vt:i4>
      </vt:variant>
    </vt:vector>
  </HeadingPairs>
  <TitlesOfParts>
    <vt:vector size="65" baseType="lpstr">
      <vt:lpstr>MS PGothic</vt:lpstr>
      <vt:lpstr>MS UI Gothic</vt:lpstr>
      <vt:lpstr>Arial</vt:lpstr>
      <vt:lpstr>Arial Black</vt:lpstr>
      <vt:lpstr>Arial Narrow</vt:lpstr>
      <vt:lpstr>Arial Rounded MT Bold</vt:lpstr>
      <vt:lpstr>Calibri</vt:lpstr>
      <vt:lpstr>Calibri Light</vt:lpstr>
      <vt:lpstr>Courier New</vt:lpstr>
      <vt:lpstr>Gill Sans MT</vt:lpstr>
      <vt:lpstr>Impact</vt:lpstr>
      <vt:lpstr>Old Antic Decorative</vt:lpstr>
      <vt:lpstr>Symbol</vt:lpstr>
      <vt:lpstr>Times</vt:lpstr>
      <vt:lpstr>Times New Roman</vt:lpstr>
      <vt:lpstr>Verdana</vt:lpstr>
      <vt:lpstr>Wingdings</vt:lpstr>
      <vt:lpstr>Work Sans</vt:lpstr>
      <vt:lpstr>Work Sans Light</vt:lpstr>
      <vt:lpstr>Work Sans SemiBold</vt:lpstr>
      <vt:lpstr>2_Presidencia de Colomba</vt:lpstr>
      <vt:lpstr>1_Tema de Office</vt:lpstr>
      <vt:lpstr>9_Presidencia de Colomba</vt:lpstr>
      <vt:lpstr>3_Presidencia de Colomba</vt:lpstr>
      <vt:lpstr>1_Presidencia de Colomba</vt:lpstr>
      <vt:lpstr>7_Presidencia de Colomba</vt:lpstr>
      <vt:lpstr>4_Presidencia de Colomba</vt:lpstr>
      <vt:lpstr>5_Presidencia de Colomba</vt:lpstr>
      <vt:lpstr>6_Presidencia de Colomba</vt:lpstr>
      <vt:lpstr>Tema de Office</vt:lpstr>
      <vt:lpstr>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Myriam Cubillos Benavides</cp:lastModifiedBy>
  <cp:revision>73</cp:revision>
  <dcterms:created xsi:type="dcterms:W3CDTF">2021-08-05T18:25:28Z</dcterms:created>
  <dcterms:modified xsi:type="dcterms:W3CDTF">2021-09-30T15:57:28Z</dcterms:modified>
</cp:coreProperties>
</file>